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6" r:id="rId3"/>
    <p:sldId id="275" r:id="rId4"/>
    <p:sldId id="258" r:id="rId5"/>
    <p:sldId id="284" r:id="rId6"/>
    <p:sldId id="270" r:id="rId7"/>
    <p:sldId id="271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1ADF9-342F-4A14-9D82-B1E146290271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1C3C-0CEF-4FD5-9AA5-B86F40069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44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87200" y="3239022"/>
            <a:ext cx="9379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/>
              <a:t>Untertitel durch Klicken hinzufügen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387200" y="1993726"/>
            <a:ext cx="93792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10295467" y="6604000"/>
            <a:ext cx="1896533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0271392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3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4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9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A57B-CCC3-4339-9E74-28C2E9141FC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9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2"/>
          <p:cNvSpPr txBox="1">
            <a:spLocks/>
          </p:cNvSpPr>
          <p:nvPr/>
        </p:nvSpPr>
        <p:spPr bwMode="auto">
          <a:xfrm>
            <a:off x="794770" y="2574185"/>
            <a:ext cx="10602459" cy="325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FR" sz="4800" kern="0" dirty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5ème réunion en ligne de la CdP1</a:t>
            </a:r>
          </a:p>
          <a:p>
            <a:pPr algn="ctr">
              <a:lnSpc>
                <a:spcPct val="150000"/>
              </a:lnSpc>
            </a:pPr>
            <a:r>
              <a:rPr lang="en-US" sz="3200" b="1" dirty="0"/>
              <a:t>“</a:t>
            </a:r>
            <a:r>
              <a:rPr lang="fr-FR" sz="3200" b="1" dirty="0"/>
              <a:t>Utiliser les informations sur le marché du travail comme base essentielle pour des services d’emploi efficaces pour les jeunes</a:t>
            </a:r>
            <a:r>
              <a:rPr lang="en-US" sz="3200" b="1" dirty="0"/>
              <a:t>”</a:t>
            </a:r>
            <a:endParaRPr lang="en-US" sz="4800" kern="0" dirty="0">
              <a:solidFill>
                <a:srgbClr val="0070C0"/>
              </a:solidFill>
              <a:latin typeface="Open Sans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3868119" y="953919"/>
            <a:ext cx="4455759" cy="170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7" descr="GI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5227D9-D789-4A29-8F08-39DB28A73865}"/>
              </a:ext>
            </a:extLst>
          </p:cNvPr>
          <p:cNvSpPr txBox="1"/>
          <p:nvPr/>
        </p:nvSpPr>
        <p:spPr>
          <a:xfrm>
            <a:off x="2987311" y="6062597"/>
            <a:ext cx="621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21 Novembre 2019: 12h00 - 13h30 GMT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782815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52182" y="5961349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97A37D57-5165-40E7-A0B4-C3BC0C5F2E1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974749" y="674468"/>
            <a:ext cx="10242501" cy="11430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Open Sans"/>
              </a:rPr>
              <a:t>Étiquette et règles de réunion en ligne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0831E5-7F69-47C9-B7FB-4E72EFEDFC89}"/>
              </a:ext>
            </a:extLst>
          </p:cNvPr>
          <p:cNvSpPr txBox="1"/>
          <p:nvPr/>
        </p:nvSpPr>
        <p:spPr>
          <a:xfrm>
            <a:off x="252182" y="1523871"/>
            <a:ext cx="1182142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Général</a:t>
            </a:r>
            <a:r>
              <a:rPr lang="en-US" sz="2400" b="1" dirty="0"/>
              <a:t> </a:t>
            </a:r>
          </a:p>
          <a:p>
            <a:pPr algn="just"/>
            <a:endParaRPr lang="en-US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La réunion sera enregistrée à des fins de documentation.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Vérifiez que votre microphone et votre appareil photo/camera fonctionnent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Microphone en sourdine si vous n'avez pas la parole pour réduire le bruit de fond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Désactiver la vidéo si la connexion Internet est faible</a:t>
            </a:r>
          </a:p>
          <a:p>
            <a:pPr lvl="1" algn="just"/>
            <a:endParaRPr lang="en-US" sz="2000" dirty="0"/>
          </a:p>
          <a:p>
            <a:pPr algn="just"/>
            <a:r>
              <a:rPr lang="en-US" sz="2000" b="1" dirty="0" err="1"/>
              <a:t>Fonction</a:t>
            </a:r>
            <a:r>
              <a:rPr lang="en-US" sz="2000" b="1" dirty="0"/>
              <a:t> de chat </a:t>
            </a:r>
            <a:r>
              <a:rPr lang="en-US" sz="2000" b="1" dirty="0" err="1"/>
              <a:t>dans</a:t>
            </a:r>
            <a:r>
              <a:rPr lang="en-US" sz="2000" b="1" dirty="0"/>
              <a:t> le </a:t>
            </a:r>
            <a:r>
              <a:rPr lang="en-US" sz="2000" b="1" i="1" dirty="0"/>
              <a:t>GO-TO Meeting</a:t>
            </a:r>
          </a:p>
          <a:p>
            <a:pPr algn="just"/>
            <a:endParaRPr lang="en-US" sz="20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Envoyez un message dans le chat si vous souhaitez soulever un point pendant que les membres ont la parole.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Le point focal GIZ et le facilitateur Tandem répondront à toutes les questions posées dans le chat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Le point focal GIZ vous aidera avec tous les problèmes techniques que vous pourriez avoir (Message sur le chat ou sur </a:t>
            </a:r>
            <a:r>
              <a:rPr lang="fr-FR" sz="2000" dirty="0" err="1"/>
              <a:t>Whatsapp</a:t>
            </a:r>
            <a:r>
              <a:rPr lang="fr-FR" sz="2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211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688CA5-6E6B-7D47-900D-70DE5AA1467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64400" y="493533"/>
            <a:ext cx="7034400" cy="79103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Open Sans" panose="020B0606030504020204"/>
              </a:rPr>
              <a:t>ORDRE DU JOUR</a:t>
            </a: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467544" y="5999475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1">
            <a:extLst>
              <a:ext uri="{FF2B5EF4-FFF2-40B4-BE49-F238E27FC236}">
                <a16:creationId xmlns:a16="http://schemas.microsoft.com/office/drawing/2014/main" id="{C39712A3-96E7-4106-BE2A-92138E48B62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532585" y="1493950"/>
            <a:ext cx="9193472" cy="4855336"/>
          </a:xfrm>
        </p:spPr>
        <p:txBody>
          <a:bodyPr>
            <a:normAutofit/>
          </a:bodyPr>
          <a:lstStyle/>
          <a:p>
            <a:pPr algn="l"/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dirty="0">
                <a:ea typeface="Open Sans" panose="020B0606030504020204" pitchFamily="34" charset="0"/>
                <a:cs typeface="Open Sans" panose="020B0606030504020204" pitchFamily="34" charset="0"/>
              </a:rPr>
              <a:t>Bienvenu et Introductions: 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(5 min)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Tout le monde de nous donner le statut de son processus de visa.</a:t>
            </a:r>
            <a:r>
              <a:rPr lang="fr-FR" sz="24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(20 min)</a:t>
            </a:r>
            <a:endParaRPr lang="fr-FR" sz="2400" i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Chacun pour nous faire part de son attente du voyage d'étude. 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(15 min)</a:t>
            </a:r>
            <a:endParaRPr lang="fr-FR" sz="2400" i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Honoré, de présentez le programme du voyage d’étude. </a:t>
            </a:r>
            <a:r>
              <a:rPr lang="fr-FR" sz="2400" i="1" dirty="0">
                <a:solidFill>
                  <a:srgbClr val="FF0000"/>
                </a:solidFill>
              </a:rPr>
              <a:t>(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20 min)</a:t>
            </a:r>
            <a:endParaRPr lang="fr-FR" sz="2400" i="1" dirty="0">
              <a:solidFill>
                <a:srgbClr val="FF000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400" i="1" dirty="0"/>
              <a:t> Statut de l' ASPYEE. </a:t>
            </a:r>
            <a:r>
              <a:rPr lang="fr-FR" sz="2400" i="1" dirty="0">
                <a:solidFill>
                  <a:srgbClr val="FF0000"/>
                </a:solidFill>
              </a:rPr>
              <a:t>(</a:t>
            </a:r>
            <a:r>
              <a:rPr lang="fr-FR" sz="2400" dirty="0">
                <a:solidFill>
                  <a:srgbClr val="FF0000"/>
                </a:solidFill>
              </a:rPr>
              <a:t>1</a:t>
            </a:r>
            <a:r>
              <a:rPr lang="fr-FR" sz="24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 min)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400" dirty="0"/>
              <a:t> </a:t>
            </a:r>
            <a:r>
              <a:rPr lang="en-US" sz="2400" dirty="0" err="1"/>
              <a:t>Clôture</a:t>
            </a:r>
            <a:r>
              <a:rPr lang="en-GB" sz="2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5</a:t>
            </a:r>
            <a:r>
              <a:rPr lang="fr-FR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min)</a:t>
            </a:r>
          </a:p>
          <a:p>
            <a:pPr algn="l"/>
            <a:b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67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9" y="351505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82405" y="6020988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0831E5-7F69-47C9-B7FB-4E72EFEDFC89}"/>
              </a:ext>
            </a:extLst>
          </p:cNvPr>
          <p:cNvSpPr txBox="1"/>
          <p:nvPr/>
        </p:nvSpPr>
        <p:spPr>
          <a:xfrm>
            <a:off x="282405" y="1536174"/>
            <a:ext cx="54496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fr-FR" sz="2400" dirty="0"/>
              <a:t>Où en est votre processus de visa?</a:t>
            </a:r>
          </a:p>
          <a:p>
            <a:pPr marL="342900" indent="-342900" algn="just">
              <a:buAutoNum type="arabicPeriod"/>
            </a:pPr>
            <a:r>
              <a:rPr lang="fr-FR" sz="2400" dirty="0"/>
              <a:t>Qui a déjà soumis son passeport à l'ambassade?</a:t>
            </a:r>
          </a:p>
          <a:p>
            <a:pPr marL="342900" indent="-342900" algn="just">
              <a:buAutoNum type="arabicPeriod"/>
            </a:pPr>
            <a:r>
              <a:rPr lang="fr-FR" sz="2400" dirty="0"/>
              <a:t>Qui a déjà collecté son VISA à l'ambassade?</a:t>
            </a:r>
          </a:p>
          <a:p>
            <a:pPr marL="342900" indent="-342900" algn="just">
              <a:buAutoNum type="arabicPeriod"/>
            </a:pPr>
            <a:r>
              <a:rPr lang="fr-FR" sz="2400" dirty="0"/>
              <a:t>Quel défi rencontrez-vous pour obtenir votre visa?</a:t>
            </a:r>
          </a:p>
          <a:p>
            <a:pPr marL="342900" indent="-342900" algn="just">
              <a:buAutoNum type="arabicPeriod"/>
            </a:pPr>
            <a:r>
              <a:rPr lang="fr-FR" sz="2400" dirty="0"/>
              <a:t>Pensez-vous que vous obtiendrez votre visa avant la date du voyage?</a:t>
            </a:r>
          </a:p>
          <a:p>
            <a:pPr marL="342900" indent="-342900" algn="just">
              <a:buAutoNum type="arabicPeriod"/>
            </a:pP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pouvons</a:t>
            </a:r>
            <a:r>
              <a:rPr lang="en-US" sz="2400" dirty="0"/>
              <a:t>-nous aider?</a:t>
            </a:r>
          </a:p>
        </p:txBody>
      </p:sp>
      <p:pic>
        <p:nvPicPr>
          <p:cNvPr id="1027" name="Picture 3" descr="C:\Users\default.LAPTOP-28G6SK8J\Pictures\visa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85" y="1228724"/>
            <a:ext cx="5852795" cy="517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9255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467544" y="5999475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1EC8A75D-4B5B-4B08-8D7A-F7CE4A47782F}"/>
              </a:ext>
            </a:extLst>
          </p:cNvPr>
          <p:cNvSpPr txBox="1">
            <a:spLocks/>
          </p:cNvSpPr>
          <p:nvPr/>
        </p:nvSpPr>
        <p:spPr>
          <a:xfrm>
            <a:off x="2299737" y="953919"/>
            <a:ext cx="8198477" cy="395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0070C0"/>
                </a:solidFill>
                <a:latin typeface="Open Sans"/>
              </a:rPr>
              <a:t>Programme de voyage d'étude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54934ECF-0157-450E-9A26-A809A819A2CA}"/>
              </a:ext>
            </a:extLst>
          </p:cNvPr>
          <p:cNvSpPr txBox="1">
            <a:spLocks/>
          </p:cNvSpPr>
          <p:nvPr/>
        </p:nvSpPr>
        <p:spPr>
          <a:xfrm>
            <a:off x="654601" y="2627411"/>
            <a:ext cx="102425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9900" b="1" dirty="0">
              <a:latin typeface="Open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0DF84F-CCC0-46C0-A9B8-38754011D050}"/>
              </a:ext>
            </a:extLst>
          </p:cNvPr>
          <p:cNvSpPr txBox="1"/>
          <p:nvPr/>
        </p:nvSpPr>
        <p:spPr>
          <a:xfrm>
            <a:off x="2177782" y="2424109"/>
            <a:ext cx="7836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Le programme final vous sera envoyé le lundi 25 novembre.</a:t>
            </a:r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  <a:p>
            <a:pPr algn="ctr"/>
            <a:r>
              <a:rPr lang="fr-FR" sz="2400" dirty="0"/>
              <a:t>Nous avons déployé tous les efforts possibles pour répondre aux besoins du voyage d’étude et sommes convaincus que le programme répondra à vos besoins et à vos intérêts.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50306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F4FF7C-8CF9-4547-8940-2805A0B5508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406400" y="60418"/>
            <a:ext cx="9379200" cy="37678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Open Sans" panose="020B0606030504020204"/>
              </a:rPr>
              <a:t>ASPYEE </a:t>
            </a:r>
            <a:r>
              <a:rPr lang="en-US" sz="2800" b="1" dirty="0" err="1">
                <a:solidFill>
                  <a:srgbClr val="0070C0"/>
                </a:solidFill>
                <a:latin typeface="Open Sans" panose="020B0606030504020204"/>
              </a:rPr>
              <a:t>Statut</a:t>
            </a:r>
            <a:r>
              <a:rPr lang="en-US" sz="2800" b="1" dirty="0">
                <a:solidFill>
                  <a:srgbClr val="0070C0"/>
                </a:solidFill>
                <a:latin typeface="Open Sans" panose="020B0606030504020204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Open Sans" panose="020B0606030504020204"/>
              </a:rPr>
              <a:t>d'enregistrement</a:t>
            </a:r>
            <a:endParaRPr lang="en-US" sz="2800" b="1" dirty="0">
              <a:latin typeface="Open Sans" panose="020B0606030504020204"/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6252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E3E244-5A06-4C7E-BED2-2499028AA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69348"/>
              </p:ext>
            </p:extLst>
          </p:nvPr>
        </p:nvGraphicFramePr>
        <p:xfrm>
          <a:off x="234339" y="1058316"/>
          <a:ext cx="4047288" cy="4507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028">
                  <a:extLst>
                    <a:ext uri="{9D8B030D-6E8A-4147-A177-3AD203B41FA5}">
                      <a16:colId xmlns:a16="http://schemas.microsoft.com/office/drawing/2014/main" val="4174297396"/>
                    </a:ext>
                  </a:extLst>
                </a:gridCol>
                <a:gridCol w="2088260">
                  <a:extLst>
                    <a:ext uri="{9D8B030D-6E8A-4147-A177-3AD203B41FA5}">
                      <a16:colId xmlns:a16="http://schemas.microsoft.com/office/drawing/2014/main" val="3819010277"/>
                    </a:ext>
                  </a:extLst>
                </a:gridCol>
              </a:tblGrid>
              <a:tr h="473653">
                <a:tc>
                  <a:txBody>
                    <a:bodyPr/>
                    <a:lstStyle/>
                    <a:p>
                      <a:r>
                        <a:rPr lang="en-US" dirty="0" err="1"/>
                        <a:t>Membres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Experts</a:t>
                      </a:r>
                      <a:r>
                        <a:rPr lang="de-DE" dirty="0"/>
                        <a:t> externes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2656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 err="1"/>
                        <a:t>Zalo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O. Diop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765493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 err="1"/>
                        <a:t>Cisse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Castel-Branco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69949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 err="1"/>
                        <a:t>Mbaye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264683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Yall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840276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Ela </a:t>
                      </a:r>
                      <a:r>
                        <a:rPr lang="en-US" dirty="0" err="1"/>
                        <a:t>Ela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5850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Djodjo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294769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Lakhmiri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897805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r>
                        <a:rPr lang="en-US" dirty="0"/>
                        <a:t>Hazim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14052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D7E9162-B919-4932-AB56-2B0C786781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5984" y="1279784"/>
            <a:ext cx="6285287" cy="50788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407D0B-D071-423C-9166-5129F7079D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7042" y="898564"/>
            <a:ext cx="4832391" cy="922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6788540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2578799" y="1622366"/>
            <a:ext cx="7034400" cy="1143000"/>
          </a:xfrm>
        </p:spPr>
        <p:txBody>
          <a:bodyPr>
            <a:normAutofit fontScale="90000"/>
          </a:bodyPr>
          <a:lstStyle/>
          <a:p>
            <a:r>
              <a:rPr lang="fr-FR" sz="6000" b="1" dirty="0"/>
              <a:t>Merci à tous! A bientôt en Allemagne</a:t>
            </a:r>
            <a:endParaRPr lang="de-DE" sz="6000" b="1" dirty="0">
              <a:solidFill>
                <a:schemeClr val="tx1"/>
              </a:solidFill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6252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german flag">
            <a:extLst>
              <a:ext uri="{FF2B5EF4-FFF2-40B4-BE49-F238E27FC236}">
                <a16:creationId xmlns:a16="http://schemas.microsoft.com/office/drawing/2014/main" id="{F097F456-8882-4269-B9DD-302DD72EA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88" y="3221324"/>
            <a:ext cx="1336221" cy="133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8549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Étiquette et règles de réunion en ligne</vt:lpstr>
      <vt:lpstr>ORDRE DU JOUR</vt:lpstr>
      <vt:lpstr>PowerPoint Presentation</vt:lpstr>
      <vt:lpstr>PowerPoint Presentation</vt:lpstr>
      <vt:lpstr>ASPYEE Statut d'enregistrement</vt:lpstr>
      <vt:lpstr>Merci à tous! A bientôt en Allemagne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Honore Tshitenge</cp:lastModifiedBy>
  <cp:revision>68</cp:revision>
  <cp:lastPrinted>2019-09-30T06:58:53Z</cp:lastPrinted>
  <dcterms:created xsi:type="dcterms:W3CDTF">2019-09-28T06:38:51Z</dcterms:created>
  <dcterms:modified xsi:type="dcterms:W3CDTF">2019-11-21T09:11:46Z</dcterms:modified>
</cp:coreProperties>
</file>