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2" r:id="rId2"/>
    <p:sldMasterId id="2147483718" r:id="rId3"/>
    <p:sldMasterId id="2147483727" r:id="rId4"/>
    <p:sldMasterId id="2147483735" r:id="rId5"/>
  </p:sldMasterIdLst>
  <p:notesMasterIdLst>
    <p:notesMasterId r:id="rId12"/>
  </p:notesMasterIdLst>
  <p:handoutMasterIdLst>
    <p:handoutMasterId r:id="rId13"/>
  </p:handoutMasterIdLst>
  <p:sldIdLst>
    <p:sldId id="552" r:id="rId6"/>
    <p:sldId id="583" r:id="rId7"/>
    <p:sldId id="650" r:id="rId8"/>
    <p:sldId id="649" r:id="rId9"/>
    <p:sldId id="588" r:id="rId10"/>
    <p:sldId id="587" r:id="rId11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1">
          <p15:clr>
            <a:srgbClr val="A4A3A4"/>
          </p15:clr>
        </p15:guide>
        <p15:guide id="2" orient="horz" pos="2738">
          <p15:clr>
            <a:srgbClr val="A4A3A4"/>
          </p15:clr>
        </p15:guide>
        <p15:guide id="3" orient="horz" pos="4001">
          <p15:clr>
            <a:srgbClr val="A4A3A4"/>
          </p15:clr>
        </p15:guide>
        <p15:guide id="4" pos="409">
          <p15:clr>
            <a:srgbClr val="A4A3A4"/>
          </p15:clr>
        </p15:guide>
        <p15:guide id="5" pos="5502">
          <p15:clr>
            <a:srgbClr val="A4A3A4"/>
          </p15:clr>
        </p15:guide>
        <p15:guide id="6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ike Hoess" initials="HH" lastIdx="6" clrIdx="0"/>
  <p:cmAuthor id="1" name="Katja Janischewski" initials="KJ" lastIdx="2" clrIdx="1">
    <p:extLst>
      <p:ext uri="{19B8F6BF-5375-455C-9EA6-DF929625EA0E}">
        <p15:presenceInfo xmlns:p15="http://schemas.microsoft.com/office/powerpoint/2012/main" userId="Katja Janische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  <a:srgbClr val="48B167"/>
    <a:srgbClr val="D2ECB6"/>
    <a:srgbClr val="C9E7A7"/>
    <a:srgbClr val="B8E08C"/>
    <a:srgbClr val="8FDD91"/>
    <a:srgbClr val="FFDA53"/>
    <a:srgbClr val="000000"/>
    <a:srgbClr val="FFD228"/>
    <a:srgbClr val="86D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0" autoAdjust="0"/>
    <p:restoredTop sz="96163" autoAdjust="0"/>
  </p:normalViewPr>
  <p:slideViewPr>
    <p:cSldViewPr snapToGrid="0">
      <p:cViewPr varScale="1">
        <p:scale>
          <a:sx n="112" d="100"/>
          <a:sy n="112" d="100"/>
        </p:scale>
        <p:origin x="1832" y="192"/>
      </p:cViewPr>
      <p:guideLst>
        <p:guide orient="horz" pos="1131"/>
        <p:guide orient="horz" pos="2738"/>
        <p:guide orient="horz" pos="4001"/>
        <p:guide pos="409"/>
        <p:guide pos="5502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3372" y="-108"/>
      </p:cViewPr>
      <p:guideLst>
        <p:guide orient="horz" pos="3126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2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10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11.10.19</a:t>
            </a:fld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72359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176944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637975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165368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856119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191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7938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BB8BD9-D695-4442-A935-4C836C2902E8}" type="datetimeFigureOut">
              <a:rPr lang="en-ZA" smtClean="0"/>
              <a:t>2019/10/11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F44BA-681B-422E-9E73-828510647F3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5631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Untertitel durch Klicken hinzufügen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2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489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11.10.19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dirty="0"/>
              <a:t>Text durch klicken hinzufügen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5555040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11.10.19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t>11.10.19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1138639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4875CE-FD07-4A3C-808A-303E5A159DE7}" type="datetime1">
              <a:rPr lang="de-DE" noProof="0" smtClean="0"/>
              <a:t>11.10.19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0"/>
            <a:ext cx="2358000" cy="3816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69336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81F80F-BA6B-434B-9627-5470F3DE4CE0}" type="datetime1">
              <a:rPr lang="de-DE" noProof="0" smtClean="0"/>
              <a:t>11.10.19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042309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Unternehmenspräsentation 2012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t>11.10.19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107249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6282087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9976412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081165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835423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306706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324850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11.10.19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68581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971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11.10.19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auf Platzhalter ziehen oder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11.10.19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11.10.19</a:t>
            </a:fld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t>11.10.19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008446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Präsentationstitel hier eintragen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smtClean="0"/>
              <a:t>11.10.19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428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9033483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 descr="weltkugel-5-Europa-Orient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>
          <a:xfrm>
            <a:off x="0" y="0"/>
            <a:ext cx="6475451" cy="11710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6" r:id="rId7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1" descr="weltkugel-5-Europa-Orient-cooperation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r="1546" b="1"/>
          <a:stretch/>
        </p:blipFill>
        <p:spPr>
          <a:xfrm>
            <a:off x="2451601" y="0"/>
            <a:ext cx="6692400" cy="1202400"/>
          </a:xfrm>
          <a:prstGeom prst="rect">
            <a:avLst/>
          </a:prstGeom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pic>
        <p:nvPicPr>
          <p:cNvPr id="12" name="Grafik 7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2069" y="407349"/>
            <a:ext cx="1927306" cy="80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-13216"/>
          <a:stretch/>
        </p:blipFill>
        <p:spPr>
          <a:xfrm>
            <a:off x="421573" y="314101"/>
            <a:ext cx="1626919" cy="1183783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122559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Implemented by</a:t>
            </a:r>
          </a:p>
        </p:txBody>
      </p:sp>
    </p:spTree>
    <p:extLst>
      <p:ext uri="{BB962C8B-B14F-4D97-AF65-F5344CB8AC3E}">
        <p14:creationId xmlns:p14="http://schemas.microsoft.com/office/powerpoint/2010/main" val="27781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45" r:id="rId9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 durch Klicken hinzufügen</a:t>
            </a:r>
          </a:p>
        </p:txBody>
      </p:sp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/>
              <a:t>Erste Ebene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/>
              <a:t>Zweite Ebene</a:t>
            </a:r>
          </a:p>
          <a:p>
            <a:pPr marL="720000" lvl="2"/>
            <a:r>
              <a:rPr lang="de-DE" noProof="0" dirty="0"/>
              <a:t>Dritte Ebene</a:t>
            </a:r>
          </a:p>
          <a:p>
            <a:pPr marL="1080000" lvl="3"/>
            <a:r>
              <a:rPr lang="de-DE" noProof="0" dirty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5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de-DE"/>
              <a:t>Unternehmenspräsentation 2012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5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4C8D9388-4335-489D-BC9A-BDF87AE01888}" type="datetime1">
              <a:rPr lang="de-DE" smtClean="0"/>
              <a:pPr/>
              <a:t>11.10.19</a:t>
            </a:fld>
            <a:endParaRPr lang="de-DE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532900" y="6581005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s-ES_tradnl" sz="1000" b="0" noProof="0" dirty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 smtClean="0">
                <a:solidFill>
                  <a:schemeClr val="tx2"/>
                </a:solidFill>
                <a:latin typeface="Arial Narrow" pitchFamily="34" charset="0"/>
              </a:rPr>
              <a:pPr algn="r"/>
              <a:t>‹#›</a:t>
            </a:fld>
            <a:endParaRPr lang="de-DE" sz="1000" b="0" noProof="0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chemeClr val="accent1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1" descr="weltkugel-5-Europa-Orient-cooperation.jp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r="1546" b="1"/>
          <a:stretch/>
        </p:blipFill>
        <p:spPr>
          <a:xfrm>
            <a:off x="2451601" y="0"/>
            <a:ext cx="6692400" cy="1202400"/>
          </a:xfrm>
          <a:prstGeom prst="rect">
            <a:avLst/>
          </a:prstGeom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0D25C45-5448-482C-B7F7-8FE6CB6A92A8}" type="slidenum">
              <a:rPr lang="de-DE" sz="1000" b="0" smtClean="0">
                <a:solidFill>
                  <a:srgbClr val="6E6452"/>
                </a:solidFill>
                <a:latin typeface="Arial Narrow" pitchFamily="34" charset="0"/>
              </a:rPr>
              <a:t>‹#›</a:t>
            </a:fld>
            <a:endParaRPr lang="de-DE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err="1"/>
              <a:t>YouMatch</a:t>
            </a:r>
            <a:r>
              <a:rPr lang="de-DE" dirty="0"/>
              <a:t> – </a:t>
            </a:r>
            <a:r>
              <a:rPr lang="de-DE" dirty="0" err="1"/>
              <a:t>Presentation</a:t>
            </a:r>
            <a:r>
              <a:rPr lang="de-DE" dirty="0"/>
              <a:t> at </a:t>
            </a:r>
            <a:r>
              <a:rPr lang="de-DE" dirty="0" err="1"/>
              <a:t>UfM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 4 </a:t>
            </a:r>
            <a:r>
              <a:rPr lang="de-DE" dirty="0" err="1"/>
              <a:t>Dec</a:t>
            </a:r>
            <a:r>
              <a:rPr lang="de-DE" dirty="0"/>
              <a:t> 2015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9317A057-C766-48FB-B1EC-CC1898F04EF1}" type="datetime1">
              <a:rPr lang="de-DE" smtClean="0"/>
              <a:pPr/>
              <a:t>11.10.19</a:t>
            </a:fld>
            <a:endParaRPr lang="de-DE"/>
          </a:p>
        </p:txBody>
      </p:sp>
      <p:pic>
        <p:nvPicPr>
          <p:cNvPr id="12" name="Grafik 7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42069" y="407349"/>
            <a:ext cx="1927306" cy="80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-13216"/>
          <a:stretch/>
        </p:blipFill>
        <p:spPr>
          <a:xfrm>
            <a:off x="421573" y="314101"/>
            <a:ext cx="1626919" cy="1183783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122559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Implemented by</a:t>
            </a:r>
          </a:p>
        </p:txBody>
      </p:sp>
    </p:spTree>
    <p:extLst>
      <p:ext uri="{BB962C8B-B14F-4D97-AF65-F5344CB8AC3E}">
        <p14:creationId xmlns:p14="http://schemas.microsoft.com/office/powerpoint/2010/main" val="77597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4" r:id="rId8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hyperlink" Target="https://www.nepad.org/who-we-are/about-us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t="31466" r="24633" b="20474"/>
          <a:stretch/>
        </p:blipFill>
        <p:spPr bwMode="auto">
          <a:xfrm>
            <a:off x="2695877" y="4345685"/>
            <a:ext cx="3752242" cy="143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BD788-2FA2-4D49-9014-C58342FC6F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7" y="1472006"/>
            <a:ext cx="1889202" cy="700886"/>
          </a:xfrm>
          <a:prstGeom prst="rect">
            <a:avLst/>
          </a:prstGeom>
        </p:spPr>
      </p:pic>
      <p:pic>
        <p:nvPicPr>
          <p:cNvPr id="7" name="Picture 2" descr="Image result for auda nepad logo">
            <a:extLst>
              <a:ext uri="{FF2B5EF4-FFF2-40B4-BE49-F238E27FC236}">
                <a16:creationId xmlns:a16="http://schemas.microsoft.com/office/drawing/2014/main" id="{C56FA1B1-2765-4E51-86CD-968765B7C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605" r="-985" b="18394"/>
          <a:stretch/>
        </p:blipFill>
        <p:spPr bwMode="auto">
          <a:xfrm>
            <a:off x="2454898" y="1284082"/>
            <a:ext cx="2157176" cy="10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lated image">
            <a:extLst>
              <a:ext uri="{FF2B5EF4-FFF2-40B4-BE49-F238E27FC236}">
                <a16:creationId xmlns:a16="http://schemas.microsoft.com/office/drawing/2014/main" id="{FF661304-F724-4B21-A887-8B7ED016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51" y="1187746"/>
            <a:ext cx="2060383" cy="127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C08C62-6560-4F72-A648-C86A8EC708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49" y="1089582"/>
            <a:ext cx="1743527" cy="1181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51F6C1-073B-4835-B96A-DFA99260E269}"/>
              </a:ext>
            </a:extLst>
          </p:cNvPr>
          <p:cNvSpPr txBox="1"/>
          <p:nvPr/>
        </p:nvSpPr>
        <p:spPr>
          <a:xfrm>
            <a:off x="1034684" y="3127280"/>
            <a:ext cx="7074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1" dirty="0" err="1">
                <a:solidFill>
                  <a:schemeClr val="tx1"/>
                </a:solidFill>
              </a:rPr>
              <a:t>YouMatch</a:t>
            </a:r>
            <a:r>
              <a:rPr lang="en-US" b="0" i="1" dirty="0">
                <a:solidFill>
                  <a:schemeClr val="tx1"/>
                </a:solidFill>
              </a:rPr>
              <a:t> Communities of Practice on AUDA – NEPAD</a:t>
            </a:r>
          </a:p>
          <a:p>
            <a:pPr algn="ctr"/>
            <a:r>
              <a:rPr lang="en-US" b="0" i="1" dirty="0">
                <a:solidFill>
                  <a:schemeClr val="tx1"/>
                </a:solidFill>
              </a:rPr>
              <a:t>ASPYEE Platform And Member </a:t>
            </a:r>
            <a:r>
              <a:rPr lang="en-US" b="0" i="1" dirty="0" err="1">
                <a:solidFill>
                  <a:schemeClr val="tx1"/>
                </a:solidFill>
              </a:rPr>
              <a:t>Registeration</a:t>
            </a:r>
            <a:endParaRPr lang="de-DE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241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1992-01CE-4006-AFE3-C53E9E71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03" y="1061627"/>
            <a:ext cx="4431697" cy="667744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So…What is </a:t>
            </a:r>
            <a:r>
              <a:rPr lang="en-US" sz="4800" dirty="0">
                <a:solidFill>
                  <a:schemeClr val="tx1"/>
                </a:solidFill>
              </a:rPr>
              <a:t>it</a:t>
            </a:r>
            <a:r>
              <a:rPr lang="en-US" sz="6600" b="1" dirty="0">
                <a:solidFill>
                  <a:schemeClr val="accent1"/>
                </a:solidFill>
              </a:rPr>
              <a:t>?</a:t>
            </a:r>
            <a:endParaRPr lang="de-DE" sz="48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24C52-5591-4F44-8146-F4C88AD9E847}"/>
              </a:ext>
            </a:extLst>
          </p:cNvPr>
          <p:cNvSpPr txBox="1"/>
          <p:nvPr/>
        </p:nvSpPr>
        <p:spPr>
          <a:xfrm>
            <a:off x="4731299" y="1061627"/>
            <a:ext cx="432002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The African Skills Portal For Youth Employment and Entrepreneurship </a:t>
            </a:r>
          </a:p>
          <a:p>
            <a:pPr algn="ctr"/>
            <a:endParaRPr lang="en-US" sz="2000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A continental knowledge sharing platform targeted at TVET, Skills, Employment practitioners and Policy Makers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Key knowledge platform for the Skills Initiative for Africa </a:t>
            </a:r>
            <a:r>
              <a:rPr lang="en-US" sz="2000" b="0" dirty="0" err="1">
                <a:solidFill>
                  <a:schemeClr val="tx1"/>
                </a:solidFill>
              </a:rPr>
              <a:t>programme</a:t>
            </a:r>
            <a:r>
              <a:rPr lang="en-US" sz="2000" b="0" dirty="0">
                <a:solidFill>
                  <a:schemeClr val="tx1"/>
                </a:solidFill>
              </a:rPr>
              <a:t> at AUDA-NEPAD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chemeClr val="tx1"/>
                </a:solidFill>
              </a:rPr>
              <a:t>YouMatch</a:t>
            </a:r>
            <a:r>
              <a:rPr lang="en-US" sz="2000" b="0" dirty="0">
                <a:solidFill>
                  <a:schemeClr val="tx1"/>
                </a:solidFill>
              </a:rPr>
              <a:t> has a role in fostering knowledge exchange on the platform</a:t>
            </a:r>
          </a:p>
          <a:p>
            <a:pPr algn="ctr"/>
            <a:endParaRPr lang="en-US" sz="2000" dirty="0"/>
          </a:p>
          <a:p>
            <a:pPr algn="ctr"/>
            <a:endParaRPr lang="de-DE" sz="2000" dirty="0"/>
          </a:p>
        </p:txBody>
      </p:sp>
      <p:pic>
        <p:nvPicPr>
          <p:cNvPr id="1028" name="Picture 4" descr="Image result for question clipart">
            <a:extLst>
              <a:ext uri="{FF2B5EF4-FFF2-40B4-BE49-F238E27FC236}">
                <a16:creationId xmlns:a16="http://schemas.microsoft.com/office/drawing/2014/main" id="{9007C488-D839-4FAB-94FE-4C71C1B45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1" y="2045910"/>
            <a:ext cx="4431698" cy="44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600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780F7E2-5DBA-4F9E-BBFC-66138946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079" y="819443"/>
            <a:ext cx="6565297" cy="667744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How does </a:t>
            </a:r>
            <a:r>
              <a:rPr lang="en-US" sz="3600" dirty="0" err="1">
                <a:solidFill>
                  <a:schemeClr val="tx1"/>
                </a:solidFill>
              </a:rPr>
              <a:t>YouMatch</a:t>
            </a:r>
            <a:r>
              <a:rPr lang="en-US" sz="3600" dirty="0">
                <a:solidFill>
                  <a:schemeClr val="tx1"/>
                </a:solidFill>
              </a:rPr>
              <a:t> fit in</a:t>
            </a:r>
            <a:r>
              <a:rPr lang="en-US" sz="6600" b="1" dirty="0">
                <a:solidFill>
                  <a:schemeClr val="accent1"/>
                </a:solidFill>
              </a:rPr>
              <a:t>?</a:t>
            </a:r>
            <a:endParaRPr lang="de-DE" sz="4800" b="1" dirty="0">
              <a:solidFill>
                <a:schemeClr val="accent1"/>
              </a:solidFill>
            </a:endParaRPr>
          </a:p>
        </p:txBody>
      </p:sp>
      <p:pic>
        <p:nvPicPr>
          <p:cNvPr id="7" name="Picture 4" descr="Image result for question clipart">
            <a:extLst>
              <a:ext uri="{FF2B5EF4-FFF2-40B4-BE49-F238E27FC236}">
                <a16:creationId xmlns:a16="http://schemas.microsoft.com/office/drawing/2014/main" id="{E9E27ABC-54BA-460C-B8BA-8160F3ED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9" y="223113"/>
            <a:ext cx="1663700" cy="16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51E354-DF07-4A79-B6DA-DD124B75B66D}"/>
              </a:ext>
            </a:extLst>
          </p:cNvPr>
          <p:cNvGrpSpPr/>
          <p:nvPr/>
        </p:nvGrpSpPr>
        <p:grpSpPr>
          <a:xfrm>
            <a:off x="666128" y="2030931"/>
            <a:ext cx="2262482" cy="1809986"/>
            <a:chOff x="125959" y="2185573"/>
            <a:chExt cx="2262482" cy="1809986"/>
          </a:xfrm>
        </p:grpSpPr>
        <p:pic>
          <p:nvPicPr>
            <p:cNvPr id="9" name="Picture 8" descr="Image result for knowledge sharing clipart">
              <a:extLst>
                <a:ext uri="{FF2B5EF4-FFF2-40B4-BE49-F238E27FC236}">
                  <a16:creationId xmlns:a16="http://schemas.microsoft.com/office/drawing/2014/main" id="{530AA58E-E84F-47D7-AA68-65A8F55E3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8073">
              <a:off x="125959" y="2185573"/>
              <a:ext cx="2262482" cy="1809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28137DB1-A424-4021-9BA1-6A9EC27FF7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4" t="31466" r="24633" b="20474"/>
            <a:stretch/>
          </p:blipFill>
          <p:spPr bwMode="auto">
            <a:xfrm>
              <a:off x="811986" y="2842517"/>
              <a:ext cx="721093" cy="24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270B76A-981A-468A-96D2-AD531A455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081" y="2176653"/>
            <a:ext cx="2290155" cy="1628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FFEFAB88-C40E-4D72-9600-1F9214BCE72D}"/>
              </a:ext>
            </a:extLst>
          </p:cNvPr>
          <p:cNvSpPr/>
          <p:nvPr/>
        </p:nvSpPr>
        <p:spPr bwMode="auto">
          <a:xfrm rot="16200000">
            <a:off x="3830536" y="2199754"/>
            <a:ext cx="1089782" cy="1690671"/>
          </a:xfrm>
          <a:prstGeom prst="downArrow">
            <a:avLst/>
          </a:prstGeom>
          <a:solidFill>
            <a:srgbClr val="48B16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447339-686D-4A13-9669-207912983E7E}"/>
              </a:ext>
            </a:extLst>
          </p:cNvPr>
          <p:cNvSpPr txBox="1"/>
          <p:nvPr/>
        </p:nvSpPr>
        <p:spPr>
          <a:xfrm>
            <a:off x="1202577" y="4798678"/>
            <a:ext cx="7508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AUDA-NEPAD will host YM </a:t>
            </a:r>
            <a:r>
              <a:rPr lang="en-US" b="0" dirty="0" err="1">
                <a:solidFill>
                  <a:schemeClr val="tx1"/>
                </a:solidFill>
              </a:rPr>
              <a:t>CoPs</a:t>
            </a:r>
            <a:r>
              <a:rPr lang="en-US" b="0" dirty="0">
                <a:solidFill>
                  <a:schemeClr val="tx1"/>
                </a:solidFill>
              </a:rPr>
              <a:t> on their Web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 Under the ASPYEE Portal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484865-E158-47EB-8C7A-A7F97EC39F1E}"/>
              </a:ext>
            </a:extLst>
          </p:cNvPr>
          <p:cNvSpPr/>
          <p:nvPr/>
        </p:nvSpPr>
        <p:spPr bwMode="auto">
          <a:xfrm>
            <a:off x="-9144000" y="3989342"/>
            <a:ext cx="9144000" cy="2865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ASPYEE provides a space for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CoPs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 in closed groups for exchanges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endParaRPr lang="en-US" b="0" dirty="0">
              <a:solidFill>
                <a:schemeClr val="tx1"/>
              </a:solidFill>
              <a:latin typeface="Arial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lang="en-US" b="0" dirty="0">
                <a:solidFill>
                  <a:schemeClr val="tx1"/>
                </a:solidFill>
                <a:latin typeface="Arial" charset="0"/>
              </a:rPr>
              <a:t>Allows </a:t>
            </a:r>
            <a:r>
              <a:rPr lang="en-US" b="0" dirty="0" err="1">
                <a:solidFill>
                  <a:schemeClr val="tx1"/>
                </a:solidFill>
                <a:latin typeface="Arial" charset="0"/>
              </a:rPr>
              <a:t>CoPs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 access to added functionality on the portal: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0" dirty="0">
                <a:solidFill>
                  <a:schemeClr val="tx1"/>
                </a:solidFill>
                <a:latin typeface="Arial" charset="0"/>
              </a:rPr>
              <a:t>	- Forum for </a:t>
            </a:r>
            <a:r>
              <a:rPr lang="en-US" b="0" dirty="0" err="1">
                <a:solidFill>
                  <a:schemeClr val="tx1"/>
                </a:solidFill>
                <a:latin typeface="Arial" charset="0"/>
              </a:rPr>
              <a:t>CoP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 discussions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- Access to Publications and the platform to </a:t>
            </a:r>
            <a:r>
              <a:rPr kumimoji="0" 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develop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	  	  publications for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CoP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thematic areas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0" dirty="0">
                <a:solidFill>
                  <a:schemeClr val="tx1"/>
                </a:solidFill>
                <a:latin typeface="Arial" charset="0"/>
              </a:rPr>
              <a:t>	- Blogs, news, events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- Avenue to access and exchange with Experts on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CoP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opics</a:t>
            </a:r>
            <a:endParaRPr kumimoji="0" lang="de-D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5FBAA9-1482-4590-8145-7C8158CD3B3E}"/>
              </a:ext>
            </a:extLst>
          </p:cNvPr>
          <p:cNvGrpSpPr/>
          <p:nvPr/>
        </p:nvGrpSpPr>
        <p:grpSpPr>
          <a:xfrm>
            <a:off x="-9144000" y="3974986"/>
            <a:ext cx="9144000" cy="2865120"/>
            <a:chOff x="-3042919" y="7319484"/>
            <a:chExt cx="9144000" cy="28651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F22337-AFC5-4757-8343-D2927E739C51}"/>
                </a:ext>
              </a:extLst>
            </p:cNvPr>
            <p:cNvSpPr/>
            <p:nvPr/>
          </p:nvSpPr>
          <p:spPr bwMode="auto">
            <a:xfrm>
              <a:off x="-3042919" y="7319484"/>
              <a:ext cx="9144000" cy="2865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1" algn="ctr"/>
              <a:endParaRPr kumimoji="0" 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45D363-C29D-4087-849A-7868B78F1866}"/>
                </a:ext>
              </a:extLst>
            </p:cNvPr>
            <p:cNvSpPr txBox="1"/>
            <p:nvPr/>
          </p:nvSpPr>
          <p:spPr>
            <a:xfrm>
              <a:off x="-3042919" y="8363776"/>
              <a:ext cx="914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</a:rPr>
                <a:t>To gain access, Members of the YM network need to register into the </a:t>
              </a:r>
              <a:r>
                <a:rPr lang="en-US" b="0" dirty="0" err="1">
                  <a:solidFill>
                    <a:schemeClr val="tx1"/>
                  </a:solidFill>
                </a:rPr>
                <a:t>CoP</a:t>
              </a:r>
              <a:r>
                <a:rPr lang="en-US" b="0" dirty="0">
                  <a:solidFill>
                    <a:schemeClr val="tx1"/>
                  </a:solidFill>
                </a:rPr>
                <a:t> facility on the ASPYEE portal </a:t>
              </a:r>
              <a:endParaRPr lang="de-DE" b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578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1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1 -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Image result for african union logos">
            <a:extLst>
              <a:ext uri="{FF2B5EF4-FFF2-40B4-BE49-F238E27FC236}">
                <a16:creationId xmlns:a16="http://schemas.microsoft.com/office/drawing/2014/main" id="{5D4C39F9-7DD2-45B4-8BAD-222DEA1150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4" name="Picture 8" descr="Image result for knowledge sharing clipart">
            <a:extLst>
              <a:ext uri="{FF2B5EF4-FFF2-40B4-BE49-F238E27FC236}">
                <a16:creationId xmlns:a16="http://schemas.microsoft.com/office/drawing/2014/main" id="{78CB62FF-AB65-4F19-872A-688A7EE70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6" y="2117180"/>
            <a:ext cx="3981580" cy="318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55955-550B-49E8-8C73-D958000FFDB9}"/>
              </a:ext>
            </a:extLst>
          </p:cNvPr>
          <p:cNvSpPr txBox="1"/>
          <p:nvPr/>
        </p:nvSpPr>
        <p:spPr>
          <a:xfrm>
            <a:off x="5338432" y="1233714"/>
            <a:ext cx="1831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Registration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BBDB1D-1E2F-4E41-8D20-A9AD232DC559}"/>
              </a:ext>
            </a:extLst>
          </p:cNvPr>
          <p:cNvSpPr txBox="1"/>
          <p:nvPr/>
        </p:nvSpPr>
        <p:spPr>
          <a:xfrm>
            <a:off x="3799723" y="2478705"/>
            <a:ext cx="50885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Sign-up is easy and straightforward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Similar to creating an online account on other platforms and services</a:t>
            </a:r>
          </a:p>
          <a:p>
            <a:endParaRPr lang="en-US" b="0" dirty="0"/>
          </a:p>
          <a:p>
            <a:endParaRPr lang="en-US" dirty="0"/>
          </a:p>
        </p:txBody>
      </p:sp>
      <p:grpSp>
        <p:nvGrpSpPr>
          <p:cNvPr id="3094" name="Group 3093">
            <a:extLst>
              <a:ext uri="{FF2B5EF4-FFF2-40B4-BE49-F238E27FC236}">
                <a16:creationId xmlns:a16="http://schemas.microsoft.com/office/drawing/2014/main" id="{A4124AC0-BCF7-4992-A357-B2ABEF441223}"/>
              </a:ext>
            </a:extLst>
          </p:cNvPr>
          <p:cNvGrpSpPr/>
          <p:nvPr/>
        </p:nvGrpSpPr>
        <p:grpSpPr>
          <a:xfrm>
            <a:off x="-8798371" y="0"/>
            <a:ext cx="8798371" cy="6858000"/>
            <a:chOff x="-8996966" y="-54085"/>
            <a:chExt cx="8798371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17AFB9-8863-49CF-8FBC-05AADA6AAAEC}"/>
                </a:ext>
              </a:extLst>
            </p:cNvPr>
            <p:cNvSpPr/>
            <p:nvPr/>
          </p:nvSpPr>
          <p:spPr bwMode="auto">
            <a:xfrm>
              <a:off x="-8996966" y="-54085"/>
              <a:ext cx="8798371" cy="6858000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STEP 1</a:t>
              </a:r>
              <a:endParaRPr lang="en-US" dirty="0">
                <a:solidFill>
                  <a:srgbClr val="C00000"/>
                </a:solidFill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L="457200" indent="-457200">
                <a:buFontTx/>
                <a:buAutoNum type="arabicPeriod"/>
              </a:pPr>
              <a:r>
                <a:rPr lang="en-US" sz="1800" b="0" dirty="0">
                  <a:solidFill>
                    <a:schemeClr val="tx1"/>
                  </a:solidFill>
                  <a:latin typeface="Arial" charset="0"/>
                </a:rPr>
                <a:t>Enter the Web URL in your Web Browser </a:t>
              </a:r>
              <a:r>
                <a:rPr lang="de-DE" sz="1800" b="0" dirty="0">
                  <a:hlinkClick r:id="rId3"/>
                </a:rPr>
                <a:t>https://www.nepad.org/who-we-are/about-us</a:t>
              </a:r>
              <a:endParaRPr lang="de-DE" sz="1800" b="0" dirty="0"/>
            </a:p>
            <a:p>
              <a:pPr marL="457200" indent="-457200">
                <a:buFontTx/>
                <a:buAutoNum type="arabicPeriod"/>
              </a:pPr>
              <a:endParaRPr lang="de-DE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r>
                <a:rPr lang="en-US" sz="1800" b="0" dirty="0">
                  <a:solidFill>
                    <a:schemeClr val="tx1"/>
                  </a:solidFill>
                  <a:latin typeface="Arial" charset="0"/>
                </a:rPr>
                <a:t>Navigate to the “Our Focus” Tab and under Human Capital Development select the </a:t>
              </a:r>
              <a:r>
                <a:rPr lang="en-US" sz="1800" i="1" dirty="0">
                  <a:solidFill>
                    <a:schemeClr val="tx1"/>
                  </a:solidFill>
                  <a:latin typeface="Arial" charset="0"/>
                </a:rPr>
                <a:t>Skills Initiative for Africa</a:t>
              </a: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200" b="1" i="0" u="none" strike="noStrike" cap="none" normalizeH="0" baseline="0" dirty="0">
                  <a:ln>
                    <a:noFill/>
                  </a:ln>
                  <a:solidFill>
                    <a:srgbClr val="999999"/>
                  </a:solidFill>
                  <a:effectLst/>
                  <a:latin typeface="Arial" charset="0"/>
                </a:rPr>
                <a:t>      </a:t>
              </a: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>
                  <a:solidFill>
                    <a:srgbClr val="999999"/>
                  </a:solidFill>
                  <a:latin typeface="Arial" charset="0"/>
                </a:rPr>
                <a:t>	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DA813C5-F88A-450B-99CC-377C7D5DE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773240" y="2691368"/>
              <a:ext cx="8398307" cy="36487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074" name="Group 3073">
            <a:extLst>
              <a:ext uri="{FF2B5EF4-FFF2-40B4-BE49-F238E27FC236}">
                <a16:creationId xmlns:a16="http://schemas.microsoft.com/office/drawing/2014/main" id="{24669646-124E-43A3-86AC-4D3F48504D08}"/>
              </a:ext>
            </a:extLst>
          </p:cNvPr>
          <p:cNvGrpSpPr/>
          <p:nvPr/>
        </p:nvGrpSpPr>
        <p:grpSpPr>
          <a:xfrm>
            <a:off x="-9383047" y="0"/>
            <a:ext cx="8798371" cy="6858000"/>
            <a:chOff x="-7141597" y="7113585"/>
            <a:chExt cx="8798371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3A598B0-0BDB-4EA0-82A6-61F795022B3D}"/>
                </a:ext>
              </a:extLst>
            </p:cNvPr>
            <p:cNvSpPr/>
            <p:nvPr/>
          </p:nvSpPr>
          <p:spPr bwMode="auto">
            <a:xfrm>
              <a:off x="-7141597" y="7113585"/>
              <a:ext cx="8798371" cy="6858000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C00000"/>
                  </a:solidFill>
                  <a:latin typeface="Arial" charset="0"/>
                </a:rPr>
                <a:t>Welcome to ASPYEE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endParaRPr lang="de-DE" sz="1800" b="0" dirty="0"/>
            </a:p>
            <a:p>
              <a:pPr marL="457200" indent="-457200">
                <a:buFontTx/>
                <a:buAutoNum type="arabicPeriod"/>
              </a:pPr>
              <a:endParaRPr lang="de-DE" sz="1800" b="0" dirty="0">
                <a:solidFill>
                  <a:schemeClr val="tx1"/>
                </a:solidFill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200" b="1" i="0" u="none" strike="noStrike" cap="none" normalizeH="0" baseline="0" dirty="0">
                  <a:ln>
                    <a:noFill/>
                  </a:ln>
                  <a:solidFill>
                    <a:srgbClr val="999999"/>
                  </a:solidFill>
                  <a:effectLst/>
                  <a:latin typeface="Arial" charset="0"/>
                </a:rPr>
                <a:t>      </a:t>
              </a: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>
                  <a:solidFill>
                    <a:srgbClr val="999999"/>
                  </a:solidFill>
                  <a:latin typeface="Arial" charset="0"/>
                </a:rPr>
                <a:t>	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4E910E5-95F5-41D4-AD08-DE217AC1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083230" y="7526313"/>
              <a:ext cx="5226157" cy="28992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ED4A405-41F7-4CC8-86FA-E5E3A3285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655899" y="10071506"/>
              <a:ext cx="4985657" cy="36464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72" name="Picture 3071">
              <a:extLst>
                <a:ext uri="{FF2B5EF4-FFF2-40B4-BE49-F238E27FC236}">
                  <a16:creationId xmlns:a16="http://schemas.microsoft.com/office/drawing/2014/main" id="{CB967E24-EB06-411E-AB51-AEDD22471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6877805" y="10996211"/>
              <a:ext cx="3521957" cy="23068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8EA8F5D1-E2F7-4064-B23B-CB295EA8C350}"/>
                </a:ext>
              </a:extLst>
            </p:cNvPr>
            <p:cNvSpPr txBox="1"/>
            <p:nvPr/>
          </p:nvSpPr>
          <p:spPr>
            <a:xfrm>
              <a:off x="-1816522" y="8054098"/>
              <a:ext cx="33967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Have a look around for some interesting news, good practices and in-depth country profiles from across the continent</a:t>
              </a:r>
              <a:endParaRPr lang="de-DE" sz="18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95" name="Group 3094">
            <a:extLst>
              <a:ext uri="{FF2B5EF4-FFF2-40B4-BE49-F238E27FC236}">
                <a16:creationId xmlns:a16="http://schemas.microsoft.com/office/drawing/2014/main" id="{FA49DA67-7C61-4474-9795-A74914B1DB5E}"/>
              </a:ext>
            </a:extLst>
          </p:cNvPr>
          <p:cNvGrpSpPr/>
          <p:nvPr/>
        </p:nvGrpSpPr>
        <p:grpSpPr>
          <a:xfrm>
            <a:off x="-10106335" y="22212"/>
            <a:ext cx="8798371" cy="6858000"/>
            <a:chOff x="-37550" y="7418664"/>
            <a:chExt cx="8798371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EB5481-09B9-44BF-94E5-7ABCD9C346E4}"/>
                </a:ext>
              </a:extLst>
            </p:cNvPr>
            <p:cNvSpPr/>
            <p:nvPr/>
          </p:nvSpPr>
          <p:spPr bwMode="auto">
            <a:xfrm>
              <a:off x="-37550" y="7418664"/>
              <a:ext cx="8798371" cy="6858000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STEP 2</a:t>
              </a:r>
              <a:endParaRPr lang="en-US" dirty="0">
                <a:solidFill>
                  <a:srgbClr val="C00000"/>
                </a:solidFill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L="457200" indent="-457200">
                <a:buFontTx/>
                <a:buAutoNum type="arabicPeriod"/>
              </a:pPr>
              <a:r>
                <a:rPr lang="en-US" sz="1800" b="0" dirty="0">
                  <a:solidFill>
                    <a:schemeClr val="tx1"/>
                  </a:solidFill>
                </a:rPr>
                <a:t>Locate your Community of Practice in the </a:t>
              </a:r>
              <a:r>
                <a:rPr lang="en-US" sz="1800" b="0" dirty="0" err="1">
                  <a:solidFill>
                    <a:schemeClr val="tx1"/>
                  </a:solidFill>
                </a:rPr>
                <a:t>CoP</a:t>
              </a:r>
              <a:r>
                <a:rPr lang="en-US" sz="1800" b="0" dirty="0">
                  <a:solidFill>
                    <a:schemeClr val="tx1"/>
                  </a:solidFill>
                </a:rPr>
                <a:t> Tab of the Portal</a:t>
              </a:r>
            </a:p>
            <a:p>
              <a:pPr marL="457200" indent="-457200">
                <a:buFontTx/>
                <a:buAutoNum type="arabicPeriod"/>
              </a:pPr>
              <a:endParaRPr lang="de-DE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r>
                <a:rPr lang="en-US" sz="1800" b="0" dirty="0">
                  <a:solidFill>
                    <a:schemeClr val="tx1"/>
                  </a:solidFill>
                  <a:latin typeface="Arial" charset="0"/>
                </a:rPr>
                <a:t>Once selected in the </a:t>
              </a:r>
              <a:r>
                <a:rPr lang="en-US" sz="1800" b="0" dirty="0" err="1">
                  <a:solidFill>
                    <a:schemeClr val="tx1"/>
                  </a:solidFill>
                  <a:latin typeface="Arial" charset="0"/>
                </a:rPr>
                <a:t>CoP</a:t>
              </a:r>
              <a:r>
                <a:rPr lang="en-US" sz="1800" b="0" dirty="0">
                  <a:solidFill>
                    <a:schemeClr val="tx1"/>
                  </a:solidFill>
                  <a:latin typeface="Arial" charset="0"/>
                </a:rPr>
                <a:t> overview landing page, select Register to begin the process of registration </a:t>
              </a:r>
              <a:endParaRPr lang="en-US" sz="1800" i="1" dirty="0">
                <a:solidFill>
                  <a:schemeClr val="tx1"/>
                </a:solidFill>
                <a:latin typeface="Arial" charset="0"/>
              </a:endParaRPr>
            </a:p>
            <a:p>
              <a:pPr marL="457200" indent="-457200">
                <a:buFontTx/>
                <a:buAutoNum type="arabicPeriod"/>
              </a:pPr>
              <a:endParaRPr lang="en-US" sz="1800" i="1" dirty="0">
                <a:solidFill>
                  <a:schemeClr val="tx1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200" b="1" i="0" u="none" strike="noStrike" cap="none" normalizeH="0" baseline="0" dirty="0">
                  <a:ln>
                    <a:noFill/>
                  </a:ln>
                  <a:solidFill>
                    <a:srgbClr val="999999"/>
                  </a:solidFill>
                  <a:effectLst/>
                  <a:latin typeface="Arial" charset="0"/>
                </a:rPr>
                <a:t>      </a:t>
              </a: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>
                  <a:solidFill>
                    <a:srgbClr val="999999"/>
                  </a:solidFill>
                  <a:latin typeface="Arial" charset="0"/>
                </a:rPr>
                <a:t>	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pic>
          <p:nvPicPr>
            <p:cNvPr id="3075" name="Picture 3074">
              <a:extLst>
                <a:ext uri="{FF2B5EF4-FFF2-40B4-BE49-F238E27FC236}">
                  <a16:creationId xmlns:a16="http://schemas.microsoft.com/office/drawing/2014/main" id="{9CBB9BE9-5A4D-48A9-A51D-4C1E09CF2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7372" y="9330837"/>
              <a:ext cx="5274578" cy="41717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77" name="Picture 3076">
              <a:extLst>
                <a:ext uri="{FF2B5EF4-FFF2-40B4-BE49-F238E27FC236}">
                  <a16:creationId xmlns:a16="http://schemas.microsoft.com/office/drawing/2014/main" id="{320450F0-310D-4B2F-97C6-DA62DA529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89475" y="10378969"/>
              <a:ext cx="4872448" cy="32315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098" name="Group 3097">
            <a:extLst>
              <a:ext uri="{FF2B5EF4-FFF2-40B4-BE49-F238E27FC236}">
                <a16:creationId xmlns:a16="http://schemas.microsoft.com/office/drawing/2014/main" id="{460C0A42-66FE-4D39-BE31-E297013EC8CE}"/>
              </a:ext>
            </a:extLst>
          </p:cNvPr>
          <p:cNvGrpSpPr/>
          <p:nvPr/>
        </p:nvGrpSpPr>
        <p:grpSpPr>
          <a:xfrm>
            <a:off x="-10645959" y="11058"/>
            <a:ext cx="8798371" cy="6858000"/>
            <a:chOff x="9320012" y="22115"/>
            <a:chExt cx="8798371" cy="685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0BAD8D0-E555-485B-81E9-4EE1C3671A70}"/>
                </a:ext>
              </a:extLst>
            </p:cNvPr>
            <p:cNvSpPr/>
            <p:nvPr/>
          </p:nvSpPr>
          <p:spPr bwMode="auto">
            <a:xfrm>
              <a:off x="9320012" y="22115"/>
              <a:ext cx="8798371" cy="6858000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STEP 3</a:t>
              </a:r>
              <a:endParaRPr lang="en-US" dirty="0">
                <a:solidFill>
                  <a:srgbClr val="C00000"/>
                </a:solidFill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L="457200" indent="-457200">
                <a:buFontTx/>
                <a:buAutoNum type="arabicPeriod"/>
              </a:pPr>
              <a:r>
                <a:rPr lang="en-US" sz="1800" b="0" dirty="0">
                  <a:solidFill>
                    <a:schemeClr val="tx1"/>
                  </a:solidFill>
                </a:rPr>
                <a:t>On the registration page, fill out your basic information (Additional personal information will be helpful, but is not required to complete registration) </a:t>
              </a:r>
            </a:p>
            <a:p>
              <a:pPr marL="457200" indent="-457200">
                <a:buFontTx/>
                <a:buAutoNum type="arabicPeriod"/>
              </a:pPr>
              <a:endParaRPr lang="de-DE" sz="1800" b="0" dirty="0">
                <a:solidFill>
                  <a:schemeClr val="tx1"/>
                </a:solidFill>
              </a:endParaRPr>
            </a:p>
            <a:p>
              <a:endParaRPr lang="en-US" sz="1800" i="1" dirty="0">
                <a:solidFill>
                  <a:schemeClr val="tx1"/>
                </a:solidFill>
                <a:latin typeface="Arial" charset="0"/>
              </a:endParaRPr>
            </a:p>
            <a:p>
              <a:pPr marL="457200" indent="-457200">
                <a:buFontTx/>
                <a:buAutoNum type="arabicPeriod"/>
              </a:pPr>
              <a:endParaRPr lang="en-US" sz="1800" i="1" dirty="0">
                <a:solidFill>
                  <a:schemeClr val="tx1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200" b="1" i="0" u="none" strike="noStrike" cap="none" normalizeH="0" baseline="0" dirty="0">
                  <a:ln>
                    <a:noFill/>
                  </a:ln>
                  <a:solidFill>
                    <a:srgbClr val="999999"/>
                  </a:solidFill>
                  <a:effectLst/>
                  <a:latin typeface="Arial" charset="0"/>
                </a:rPr>
                <a:t>      </a:t>
              </a: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>
                  <a:solidFill>
                    <a:srgbClr val="999999"/>
                  </a:solidFill>
                  <a:latin typeface="Arial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Arial" charset="0"/>
                </a:rPr>
                <a:t>Personal information is not needed for registration and is optional. This information will</a:t>
              </a: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0" dirty="0">
                  <a:solidFill>
                    <a:schemeClr val="tx1"/>
                  </a:solidFill>
                  <a:latin typeface="Arial" charset="0"/>
                </a:rPr>
                <a:t>	assist AUDA-NEPAD in understanding the needs and interested of its stakeholders and build 	a 	repository of experts.  Fill this out should you wish to be included in such a database.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>
                  <a:solidFill>
                    <a:srgbClr val="999999"/>
                  </a:solidFill>
                  <a:latin typeface="Arial" charset="0"/>
                </a:rPr>
                <a:t>	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pic>
          <p:nvPicPr>
            <p:cNvPr id="3082" name="Picture 3081">
              <a:extLst>
                <a:ext uri="{FF2B5EF4-FFF2-40B4-BE49-F238E27FC236}">
                  <a16:creationId xmlns:a16="http://schemas.microsoft.com/office/drawing/2014/main" id="{9AAB5378-6107-41C0-A71D-F8DBDACF2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56033" y="1525318"/>
              <a:ext cx="6028786" cy="39318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83" name="Picture 3082">
              <a:extLst>
                <a:ext uri="{FF2B5EF4-FFF2-40B4-BE49-F238E27FC236}">
                  <a16:creationId xmlns:a16="http://schemas.microsoft.com/office/drawing/2014/main" id="{8F4DDAAC-7022-4BAD-AC8F-FF73AD75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36902" y="1552000"/>
              <a:ext cx="3499739" cy="36319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B1C1B485-42C6-4EC3-BFFA-C1576197ADF7}"/>
              </a:ext>
            </a:extLst>
          </p:cNvPr>
          <p:cNvGrpSpPr/>
          <p:nvPr/>
        </p:nvGrpSpPr>
        <p:grpSpPr>
          <a:xfrm>
            <a:off x="-10632644" y="3065"/>
            <a:ext cx="8798371" cy="6910416"/>
            <a:chOff x="9465964" y="7130887"/>
            <a:chExt cx="9517833" cy="691041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C8E4170-0393-4D69-9EE1-09FD857FB9EE}"/>
                </a:ext>
              </a:extLst>
            </p:cNvPr>
            <p:cNvSpPr/>
            <p:nvPr/>
          </p:nvSpPr>
          <p:spPr bwMode="auto">
            <a:xfrm>
              <a:off x="9465964" y="7130887"/>
              <a:ext cx="9517833" cy="691041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STEP 4</a:t>
              </a:r>
              <a:endParaRPr lang="en-US" dirty="0">
                <a:solidFill>
                  <a:srgbClr val="C00000"/>
                </a:solidFill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L="457200" indent="-457200">
                <a:buFontTx/>
                <a:buAutoNum type="arabicPeriod"/>
              </a:pPr>
              <a:r>
                <a:rPr lang="en-US" sz="1800" b="0" dirty="0">
                  <a:solidFill>
                    <a:schemeClr val="tx1"/>
                  </a:solidFill>
                </a:rPr>
                <a:t>Once the CAPTCHA  is entered and “create account” selected, an email will be sent to the </a:t>
              </a:r>
              <a:r>
                <a:rPr lang="en-US" sz="1800" b="0" dirty="0" err="1">
                  <a:solidFill>
                    <a:schemeClr val="tx1"/>
                  </a:solidFill>
                </a:rPr>
                <a:t>CoP</a:t>
              </a:r>
              <a:r>
                <a:rPr lang="en-US" sz="1800" b="0" dirty="0">
                  <a:solidFill>
                    <a:schemeClr val="tx1"/>
                  </a:solidFill>
                </a:rPr>
                <a:t> Moderator to accept your registration as an authenticated user.</a:t>
              </a:r>
            </a:p>
            <a:p>
              <a:pPr marL="457200" indent="-457200">
                <a:buFontTx/>
                <a:buAutoNum type="arabicPeriod"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 marL="457200" indent="-457200">
                <a:buFontTx/>
                <a:buAutoNum type="arabicPeriod"/>
              </a:pPr>
              <a:r>
                <a:rPr lang="en-US" sz="1800" b="0" dirty="0">
                  <a:solidFill>
                    <a:schemeClr val="tx1"/>
                  </a:solidFill>
                </a:rPr>
                <a:t>Now registered as a verified user in the </a:t>
              </a:r>
              <a:r>
                <a:rPr lang="en-US" sz="1800" b="0" dirty="0" err="1">
                  <a:solidFill>
                    <a:schemeClr val="tx1"/>
                  </a:solidFill>
                </a:rPr>
                <a:t>CoP</a:t>
              </a:r>
              <a:r>
                <a:rPr lang="en-US" sz="1800" b="0" dirty="0">
                  <a:solidFill>
                    <a:schemeClr val="tx1"/>
                  </a:solidFill>
                </a:rPr>
                <a:t>, this gives access to </a:t>
              </a:r>
              <a:r>
                <a:rPr lang="en-US" sz="1800" b="0" dirty="0" err="1">
                  <a:solidFill>
                    <a:schemeClr val="tx1"/>
                  </a:solidFill>
                </a:rPr>
                <a:t>CoP</a:t>
              </a:r>
              <a:r>
                <a:rPr lang="en-US" sz="1800" b="0" dirty="0">
                  <a:solidFill>
                    <a:schemeClr val="tx1"/>
                  </a:solidFill>
                </a:rPr>
                <a:t> resources, allows you to interact member forums, follow news related to </a:t>
              </a:r>
              <a:r>
                <a:rPr lang="en-US" sz="1800" b="0" dirty="0" err="1">
                  <a:solidFill>
                    <a:schemeClr val="tx1"/>
                  </a:solidFill>
                </a:rPr>
                <a:t>CoPs</a:t>
              </a:r>
              <a:r>
                <a:rPr lang="en-US" sz="1800" b="0" dirty="0">
                  <a:solidFill>
                    <a:schemeClr val="tx1"/>
                  </a:solidFill>
                </a:rPr>
                <a:t>, publications, view media and provides the platform for the dissemination of </a:t>
              </a:r>
              <a:r>
                <a:rPr lang="en-US" sz="1800" b="0" dirty="0" err="1">
                  <a:solidFill>
                    <a:schemeClr val="tx1"/>
                  </a:solidFill>
                </a:rPr>
                <a:t>CoP</a:t>
              </a:r>
              <a:r>
                <a:rPr lang="en-US" sz="1800" b="0" dirty="0">
                  <a:solidFill>
                    <a:schemeClr val="tx1"/>
                  </a:solidFill>
                </a:rPr>
                <a:t> activities, products, upcoming meetings and sentiments.</a:t>
              </a:r>
            </a:p>
            <a:p>
              <a:pPr marL="457200" indent="-457200">
                <a:buFontTx/>
                <a:buAutoNum type="arabicPeriod"/>
              </a:pPr>
              <a:endParaRPr lang="de-DE" sz="1800" b="0" dirty="0">
                <a:solidFill>
                  <a:schemeClr val="tx1"/>
                </a:solidFill>
              </a:endParaRPr>
            </a:p>
            <a:p>
              <a:endParaRPr lang="en-US" sz="1800" i="1" dirty="0">
                <a:solidFill>
                  <a:schemeClr val="tx1"/>
                </a:solidFill>
                <a:latin typeface="Arial" charset="0"/>
              </a:endParaRPr>
            </a:p>
            <a:p>
              <a:pPr marL="457200" indent="-457200">
                <a:buFontTx/>
                <a:buAutoNum type="arabicPeriod"/>
              </a:pPr>
              <a:endParaRPr lang="en-US" sz="1800" i="1" dirty="0">
                <a:solidFill>
                  <a:schemeClr val="tx1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dirty="0">
                <a:solidFill>
                  <a:srgbClr val="999999"/>
                </a:solidFill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>
                  <a:solidFill>
                    <a:srgbClr val="999999"/>
                  </a:solidFill>
                  <a:latin typeface="Arial" charset="0"/>
                </a:rPr>
                <a:t>	</a:t>
              </a:r>
              <a:endParaRPr kumimoji="0" lang="en-US" sz="22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pic>
          <p:nvPicPr>
            <p:cNvPr id="3087" name="Picture 3086">
              <a:extLst>
                <a:ext uri="{FF2B5EF4-FFF2-40B4-BE49-F238E27FC236}">
                  <a16:creationId xmlns:a16="http://schemas.microsoft.com/office/drawing/2014/main" id="{C2A3E2E3-5DBD-43BA-8BAA-9F1F0C0D5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17586" y="8515354"/>
              <a:ext cx="7793190" cy="14453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88" name="Picture 3087">
              <a:extLst>
                <a:ext uri="{FF2B5EF4-FFF2-40B4-BE49-F238E27FC236}">
                  <a16:creationId xmlns:a16="http://schemas.microsoft.com/office/drawing/2014/main" id="{A8B03057-973A-482A-A181-B130CCA2E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817586" y="11850516"/>
              <a:ext cx="4407295" cy="10992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89" name="Picture 3088">
              <a:extLst>
                <a:ext uri="{FF2B5EF4-FFF2-40B4-BE49-F238E27FC236}">
                  <a16:creationId xmlns:a16="http://schemas.microsoft.com/office/drawing/2014/main" id="{0809DD8A-6E0C-4705-8D3F-612E37010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359714" y="11437075"/>
              <a:ext cx="3420159" cy="23669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91" name="Picture 3090">
              <a:extLst>
                <a:ext uri="{FF2B5EF4-FFF2-40B4-BE49-F238E27FC236}">
                  <a16:creationId xmlns:a16="http://schemas.microsoft.com/office/drawing/2014/main" id="{FD74B4CA-69EB-47DB-A23D-9A4778D4F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879241" y="12121297"/>
              <a:ext cx="2300457" cy="16568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48390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96441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1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1.01372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1.10486 -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4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1.16406 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1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625 L 1.17327 -0.00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40B04-516E-4BE2-90AA-947BFD2B767B}"/>
              </a:ext>
            </a:extLst>
          </p:cNvPr>
          <p:cNvSpPr txBox="1"/>
          <p:nvPr/>
        </p:nvSpPr>
        <p:spPr>
          <a:xfrm>
            <a:off x="2027735" y="1226187"/>
            <a:ext cx="50885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Next Steps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Your Facilitator and Focal point will contact you to inform you that you may begin to register. (2</a:t>
            </a:r>
            <a:r>
              <a:rPr lang="en-US" b="0" baseline="30000" dirty="0">
                <a:solidFill>
                  <a:schemeClr val="tx1"/>
                </a:solidFill>
              </a:rPr>
              <a:t>nd</a:t>
            </a:r>
            <a:r>
              <a:rPr lang="en-US" b="0" dirty="0">
                <a:solidFill>
                  <a:schemeClr val="tx1"/>
                </a:solidFill>
              </a:rPr>
              <a:t> week of October/31</a:t>
            </a:r>
            <a:r>
              <a:rPr lang="en-US" b="0" baseline="30000" dirty="0">
                <a:solidFill>
                  <a:schemeClr val="tx1"/>
                </a:solidFill>
              </a:rPr>
              <a:t>st</a:t>
            </a:r>
            <a:r>
              <a:rPr lang="en-US" b="0" dirty="0">
                <a:solidFill>
                  <a:schemeClr val="tx1"/>
                </a:solidFill>
              </a:rPr>
              <a:t> October)</a:t>
            </a:r>
          </a:p>
          <a:p>
            <a:pPr marL="457200" indent="-457200" algn="ctr">
              <a:buAutoNum type="arabicPeriod"/>
            </a:pPr>
            <a:endParaRPr lang="en-US" b="0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Familiarize yourself with the portal!</a:t>
            </a:r>
          </a:p>
          <a:p>
            <a:pPr marL="457200" indent="-457200" algn="ctr">
              <a:buAutoNum type="arabicPeriod"/>
            </a:pPr>
            <a:endParaRPr lang="en-US" b="0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Look out for more info in the portal from time to time</a:t>
            </a:r>
          </a:p>
          <a:p>
            <a:pPr marL="457200" indent="-457200" algn="ctr">
              <a:buAutoNum type="arabicPeriod"/>
            </a:pPr>
            <a:endParaRPr lang="en-US" b="0" dirty="0">
              <a:solidFill>
                <a:schemeClr val="tx1"/>
              </a:solidFill>
            </a:endParaRPr>
          </a:p>
          <a:p>
            <a:pPr marL="457200" indent="-457200" algn="ctr">
              <a:buAutoNum type="arabicPeriod"/>
            </a:pPr>
            <a:endParaRPr lang="en-US" b="0" dirty="0">
              <a:solidFill>
                <a:schemeClr val="tx1"/>
              </a:solidFill>
            </a:endParaRPr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628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0FE492-9116-4F0E-BE43-7B4B7049810C}"/>
              </a:ext>
            </a:extLst>
          </p:cNvPr>
          <p:cNvSpPr/>
          <p:nvPr/>
        </p:nvSpPr>
        <p:spPr>
          <a:xfrm>
            <a:off x="912340" y="3213556"/>
            <a:ext cx="73193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Thank you!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C95539-AE50-4B37-80C7-5BA2D9FF0D9D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-12704"/>
            <a:chExt cx="9144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7014CD3-EE42-46E2-943F-B8CA729D6A4E}"/>
                </a:ext>
              </a:extLst>
            </p:cNvPr>
            <p:cNvGrpSpPr/>
            <p:nvPr/>
          </p:nvGrpSpPr>
          <p:grpSpPr>
            <a:xfrm>
              <a:off x="0" y="-12704"/>
              <a:ext cx="9144000" cy="6858000"/>
              <a:chOff x="-2" y="-12703"/>
              <a:chExt cx="9144000" cy="68580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379A743-58F7-4C97-89D9-47E22D7CF381}"/>
                  </a:ext>
                </a:extLst>
              </p:cNvPr>
              <p:cNvSpPr/>
              <p:nvPr/>
            </p:nvSpPr>
            <p:spPr bwMode="auto">
              <a:xfrm>
                <a:off x="-2" y="-12703"/>
                <a:ext cx="9144000" cy="685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3800" i="1" dirty="0">
                    <a:solidFill>
                      <a:schemeClr val="tx1"/>
                    </a:solidFill>
                  </a:rPr>
                  <a:t>NB</a:t>
                </a:r>
              </a:p>
            </p:txBody>
          </p:sp>
          <p:pic>
            <p:nvPicPr>
              <p:cNvPr id="2050" name="Picture 2" descr="Image result for asterisks png">
                <a:extLst>
                  <a:ext uri="{FF2B5EF4-FFF2-40B4-BE49-F238E27FC236}">
                    <a16:creationId xmlns:a16="http://schemas.microsoft.com/office/drawing/2014/main" id="{F10A7348-AC89-42E1-B157-E04D2B320B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51959">
                <a:off x="1637347" y="297020"/>
                <a:ext cx="1521783" cy="1549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C45D0-289C-4D2D-A64A-C4E4FE99A9A9}"/>
                  </a:ext>
                </a:extLst>
              </p:cNvPr>
              <p:cNvSpPr txBox="1"/>
              <p:nvPr/>
            </p:nvSpPr>
            <p:spPr>
              <a:xfrm>
                <a:off x="278884" y="2252820"/>
                <a:ext cx="8586229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Please note that due to the organizational changes in mandate and personnel. AUDA-NEPAD will revamp the user interface of the portal significantly.</a:t>
                </a:r>
              </a:p>
              <a:p>
                <a:pPr marL="457200" indent="-457200" algn="ctr">
                  <a:buAutoNum type="arabicPeriod"/>
                </a:pPr>
                <a:endParaRPr lang="en-US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It will change in looks, but the functionality will remain the same for our </a:t>
                </a:r>
                <a:r>
                  <a:rPr lang="en-US" b="0" dirty="0" err="1">
                    <a:solidFill>
                      <a:schemeClr val="tx1"/>
                    </a:solidFill>
                  </a:rPr>
                  <a:t>CoPs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  <p:pic>
            <p:nvPicPr>
              <p:cNvPr id="8" name="Picture 2" descr="Image result for asterisks png">
                <a:extLst>
                  <a:ext uri="{FF2B5EF4-FFF2-40B4-BE49-F238E27FC236}">
                    <a16:creationId xmlns:a16="http://schemas.microsoft.com/office/drawing/2014/main" id="{B92CC5AC-E6F6-440B-AA3A-471F02FF51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2008" y="351711"/>
                <a:ext cx="1521783" cy="1549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F8894E-4683-4FAE-B232-3FAEDA0B8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02" y="5436010"/>
              <a:ext cx="1889202" cy="700886"/>
            </a:xfrm>
            <a:prstGeom prst="rect">
              <a:avLst/>
            </a:prstGeom>
          </p:spPr>
        </p:pic>
        <p:pic>
          <p:nvPicPr>
            <p:cNvPr id="10" name="Picture 2" descr="Image result for auda nepad logo">
              <a:extLst>
                <a:ext uri="{FF2B5EF4-FFF2-40B4-BE49-F238E27FC236}">
                  <a16:creationId xmlns:a16="http://schemas.microsoft.com/office/drawing/2014/main" id="{44BAC14D-21AC-4777-9FD0-E1E801D8F6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7605" r="-985" b="18394"/>
            <a:stretch/>
          </p:blipFill>
          <p:spPr bwMode="auto">
            <a:xfrm>
              <a:off x="2616043" y="5248086"/>
              <a:ext cx="2157176" cy="1076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elated image">
              <a:extLst>
                <a:ext uri="{FF2B5EF4-FFF2-40B4-BE49-F238E27FC236}">
                  <a16:creationId xmlns:a16="http://schemas.microsoft.com/office/drawing/2014/main" id="{0DAE8221-94C3-42C6-91B2-9A49C3BCC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096" y="5151750"/>
              <a:ext cx="2060383" cy="127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6C9942-243A-4B70-A06F-A2FD6490B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894" y="5053586"/>
              <a:ext cx="1743527" cy="1181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25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giz-powerpoint-leerfolie-de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b="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giz-powerpoint-20141103-v3">
  <a:themeElements>
    <a:clrScheme name="GIZ Farbtabelle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D0CBC1"/>
      </a:accent2>
      <a:accent3>
        <a:srgbClr val="7C7563"/>
      </a:accent3>
      <a:accent4>
        <a:srgbClr val="660000"/>
      </a:accent4>
      <a:accent5>
        <a:srgbClr val="CC0000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giz-powerpoint-20141103-v3.potx</Template>
  <TotalTime>6</TotalTime>
  <Words>446</Words>
  <Application>Microsoft Macintosh PowerPoint</Application>
  <PresentationFormat>On-screen Show (4:3)</PresentationFormat>
  <Paragraphs>136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Symbol</vt:lpstr>
      <vt:lpstr>Wingdings</vt:lpstr>
      <vt:lpstr>giz-powerpoint-20141103-v3</vt:lpstr>
      <vt:lpstr>Cover</vt:lpstr>
      <vt:lpstr>1_giz-powerpoint-20141103-v3</vt:lpstr>
      <vt:lpstr>giz-powerpoint-leerfolie-de</vt:lpstr>
      <vt:lpstr>2_giz-powerpoint-20141103-v3</vt:lpstr>
      <vt:lpstr>PowerPoint Presentation</vt:lpstr>
      <vt:lpstr>So…What is it?</vt:lpstr>
      <vt:lpstr>How does YouMatch fit in?</vt:lpstr>
      <vt:lpstr>PowerPoint Presentation</vt:lpstr>
      <vt:lpstr>PowerPoint Presentation</vt:lpstr>
      <vt:lpstr>PowerPoint Presentation</vt:lpstr>
    </vt:vector>
  </TitlesOfParts>
  <Company>Crossmedia Beratung und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Ira Olaleye</dc:creator>
  <cp:keywords>GIZ-Leerfolie</cp:keywords>
  <cp:lastModifiedBy>Microsoft Office User</cp:lastModifiedBy>
  <cp:revision>1581</cp:revision>
  <cp:lastPrinted>2019-01-11T12:36:01Z</cp:lastPrinted>
  <dcterms:created xsi:type="dcterms:W3CDTF">2013-03-28T07:18:44Z</dcterms:created>
  <dcterms:modified xsi:type="dcterms:W3CDTF">2019-10-11T10:15:07Z</dcterms:modified>
</cp:coreProperties>
</file>