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
  </p:notesMasterIdLst>
  <p:handoutMasterIdLst>
    <p:handoutMasterId r:id="rId23"/>
  </p:handoutMasterIdLst>
  <p:sldIdLst>
    <p:sldId id="260" r:id="rId2"/>
    <p:sldId id="262" r:id="rId3"/>
    <p:sldId id="280" r:id="rId4"/>
    <p:sldId id="288" r:id="rId5"/>
    <p:sldId id="281" r:id="rId6"/>
    <p:sldId id="275" r:id="rId7"/>
    <p:sldId id="282" r:id="rId8"/>
    <p:sldId id="283" r:id="rId9"/>
    <p:sldId id="284" r:id="rId10"/>
    <p:sldId id="278" r:id="rId11"/>
    <p:sldId id="285" r:id="rId12"/>
    <p:sldId id="286" r:id="rId13"/>
    <p:sldId id="268" r:id="rId14"/>
    <p:sldId id="287" r:id="rId15"/>
    <p:sldId id="289" r:id="rId16"/>
    <p:sldId id="269" r:id="rId17"/>
    <p:sldId id="270" r:id="rId18"/>
    <p:sldId id="264" r:id="rId19"/>
    <p:sldId id="265" r:id="rId20"/>
    <p:sldId id="279" r:id="rId21"/>
  </p:sldIdLst>
  <p:sldSz cx="9144000" cy="6858000" type="screen4x3"/>
  <p:notesSz cx="9926638" cy="6797675"/>
  <p:defaultTextStyle>
    <a:defPPr>
      <a:defRPr lang="de-DE"/>
    </a:defPPr>
    <a:lvl1pPr algn="ctr"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ctr"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ctr"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ctr"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ctr"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22D"/>
    <a:srgbClr val="D892BC"/>
    <a:srgbClr val="0062A1"/>
    <a:srgbClr val="61A3D3"/>
    <a:srgbClr val="9D1229"/>
    <a:srgbClr val="8000FF"/>
    <a:srgbClr val="A41D23"/>
    <a:srgbClr val="1F497D"/>
    <a:srgbClr val="0033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89" autoAdjust="0"/>
  </p:normalViewPr>
  <p:slideViewPr>
    <p:cSldViewPr>
      <p:cViewPr varScale="1">
        <p:scale>
          <a:sx n="112" d="100"/>
          <a:sy n="112" d="100"/>
        </p:scale>
        <p:origin x="167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6" d="100"/>
          <a:sy n="116" d="100"/>
        </p:scale>
        <p:origin x="-1428"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9D253-49FA-684F-BAB6-EF58B56FCB1D}"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87B78903-B708-C149-8ACF-3E6E15005AFB}">
      <dgm:prSet phldrT="[Text]"/>
      <dgm:spPr>
        <a:solidFill>
          <a:schemeClr val="accent2"/>
        </a:solidFill>
      </dgm:spPr>
      <dgm:t>
        <a:bodyPr/>
        <a:lstStyle/>
        <a:p>
          <a:pPr rtl="0"/>
          <a:r>
            <a:rPr lang="en-US" dirty="0"/>
            <a:t>Block 1</a:t>
          </a:r>
        </a:p>
      </dgm:t>
    </dgm:pt>
    <dgm:pt modelId="{9A660F38-2F90-AE47-B9BF-31A286BEECDD}" type="parTrans" cxnId="{66AB3A3B-4525-F840-B571-141DE7CA381B}">
      <dgm:prSet/>
      <dgm:spPr/>
      <dgm:t>
        <a:bodyPr/>
        <a:lstStyle/>
        <a:p>
          <a:endParaRPr lang="en-US"/>
        </a:p>
      </dgm:t>
    </dgm:pt>
    <dgm:pt modelId="{B091D0C2-DB2C-F348-A346-B8C99980296C}" type="sibTrans" cxnId="{66AB3A3B-4525-F840-B571-141DE7CA381B}">
      <dgm:prSet/>
      <dgm:spPr/>
      <dgm:t>
        <a:bodyPr/>
        <a:lstStyle/>
        <a:p>
          <a:endParaRPr lang="en-US"/>
        </a:p>
      </dgm:t>
    </dgm:pt>
    <dgm:pt modelId="{C51EA731-C398-2C41-A974-B74276600C3C}">
      <dgm:prSet phldrT="[Text]" custT="1"/>
      <dgm:spPr/>
      <dgm:t>
        <a:bodyPr/>
        <a:lstStyle/>
        <a:p>
          <a:r>
            <a:rPr lang="en-US" sz="3200" u="none" strike="noStrike" dirty="0">
              <a:effectLst/>
            </a:rPr>
            <a:t>LMI Governance and Institutional Arrangement</a:t>
          </a:r>
          <a:endParaRPr lang="en-US" sz="3200" dirty="0"/>
        </a:p>
      </dgm:t>
    </dgm:pt>
    <dgm:pt modelId="{CBE85D63-766E-9144-9651-5ABC31644AA8}" type="parTrans" cxnId="{F34F1FE9-2A0E-DD42-8E44-1EB29F44645B}">
      <dgm:prSet/>
      <dgm:spPr/>
      <dgm:t>
        <a:bodyPr/>
        <a:lstStyle/>
        <a:p>
          <a:endParaRPr lang="en-US"/>
        </a:p>
      </dgm:t>
    </dgm:pt>
    <dgm:pt modelId="{FE9567CF-5A81-B44B-AAB9-F3085A38462F}" type="sibTrans" cxnId="{F34F1FE9-2A0E-DD42-8E44-1EB29F44645B}">
      <dgm:prSet/>
      <dgm:spPr/>
      <dgm:t>
        <a:bodyPr/>
        <a:lstStyle/>
        <a:p>
          <a:endParaRPr lang="en-US"/>
        </a:p>
      </dgm:t>
    </dgm:pt>
    <dgm:pt modelId="{66593C89-2BF8-1442-9A87-849D7C8D7E65}">
      <dgm:prSet phldrT="[Text]"/>
      <dgm:spPr>
        <a:solidFill>
          <a:schemeClr val="accent2"/>
        </a:solidFill>
      </dgm:spPr>
      <dgm:t>
        <a:bodyPr/>
        <a:lstStyle/>
        <a:p>
          <a:pPr rtl="0"/>
          <a:r>
            <a:rPr lang="en-US" dirty="0"/>
            <a:t>Block 2</a:t>
          </a:r>
        </a:p>
      </dgm:t>
    </dgm:pt>
    <dgm:pt modelId="{FE5A0420-8D42-B542-AB8D-CB1C64DB2197}" type="parTrans" cxnId="{BAC0A97E-3C41-814E-913F-8EA2109D09B3}">
      <dgm:prSet/>
      <dgm:spPr/>
      <dgm:t>
        <a:bodyPr/>
        <a:lstStyle/>
        <a:p>
          <a:endParaRPr lang="en-US"/>
        </a:p>
      </dgm:t>
    </dgm:pt>
    <dgm:pt modelId="{7166A055-04A2-F940-8D5E-A81C8B0DED09}" type="sibTrans" cxnId="{BAC0A97E-3C41-814E-913F-8EA2109D09B3}">
      <dgm:prSet/>
      <dgm:spPr/>
      <dgm:t>
        <a:bodyPr/>
        <a:lstStyle/>
        <a:p>
          <a:endParaRPr lang="en-US"/>
        </a:p>
      </dgm:t>
    </dgm:pt>
    <dgm:pt modelId="{D154A04C-ABED-DF4B-AD84-4E5F19DFB783}">
      <dgm:prSet phldrT="[Text]" custT="1"/>
      <dgm:spPr/>
      <dgm:t>
        <a:bodyPr/>
        <a:lstStyle/>
        <a:p>
          <a:r>
            <a:rPr lang="en-US" sz="3200" u="none" strike="noStrike" dirty="0">
              <a:effectLst/>
            </a:rPr>
            <a:t>Skills Anticipation (Tools and Methodology)</a:t>
          </a:r>
          <a:endParaRPr lang="en-US" sz="3200" dirty="0"/>
        </a:p>
      </dgm:t>
    </dgm:pt>
    <dgm:pt modelId="{8E2A6343-9E6C-314F-9674-CB3619E23B47}" type="parTrans" cxnId="{561BB142-7B5F-9C49-9636-5891BD74D7A4}">
      <dgm:prSet/>
      <dgm:spPr/>
      <dgm:t>
        <a:bodyPr/>
        <a:lstStyle/>
        <a:p>
          <a:endParaRPr lang="en-US"/>
        </a:p>
      </dgm:t>
    </dgm:pt>
    <dgm:pt modelId="{AC628046-D930-4E48-8A50-010CFE355190}" type="sibTrans" cxnId="{561BB142-7B5F-9C49-9636-5891BD74D7A4}">
      <dgm:prSet/>
      <dgm:spPr/>
      <dgm:t>
        <a:bodyPr/>
        <a:lstStyle/>
        <a:p>
          <a:endParaRPr lang="en-US"/>
        </a:p>
      </dgm:t>
    </dgm:pt>
    <dgm:pt modelId="{0E13DA23-129E-964B-B9A7-101C320DC6D8}">
      <dgm:prSet phldrT="[Text]"/>
      <dgm:spPr>
        <a:solidFill>
          <a:schemeClr val="accent2"/>
        </a:solidFill>
      </dgm:spPr>
      <dgm:t>
        <a:bodyPr/>
        <a:lstStyle/>
        <a:p>
          <a:pPr rtl="0"/>
          <a:r>
            <a:rPr lang="en-US" dirty="0"/>
            <a:t>Block 3</a:t>
          </a:r>
        </a:p>
      </dgm:t>
    </dgm:pt>
    <dgm:pt modelId="{7C7271FE-ADD3-6A4B-A583-79EA0204211A}" type="parTrans" cxnId="{09D8B516-67B0-994D-B1E3-8318FCC027EC}">
      <dgm:prSet/>
      <dgm:spPr/>
      <dgm:t>
        <a:bodyPr/>
        <a:lstStyle/>
        <a:p>
          <a:endParaRPr lang="en-US"/>
        </a:p>
      </dgm:t>
    </dgm:pt>
    <dgm:pt modelId="{2DB7C5DE-E38C-1846-80E5-96AD9ADCE9D7}" type="sibTrans" cxnId="{09D8B516-67B0-994D-B1E3-8318FCC027EC}">
      <dgm:prSet/>
      <dgm:spPr/>
      <dgm:t>
        <a:bodyPr/>
        <a:lstStyle/>
        <a:p>
          <a:endParaRPr lang="en-US"/>
        </a:p>
      </dgm:t>
    </dgm:pt>
    <dgm:pt modelId="{31265F75-D4EA-AB41-814D-137297AE1D7D}">
      <dgm:prSet phldrT="[Text]" custT="1"/>
      <dgm:spPr/>
      <dgm:t>
        <a:bodyPr/>
        <a:lstStyle/>
        <a:p>
          <a:r>
            <a:rPr lang="en-US" sz="3200" u="none" strike="noStrike" dirty="0">
              <a:effectLst/>
            </a:rPr>
            <a:t>AUC  and AUDA COP Participation / Transversal </a:t>
          </a:r>
          <a:endParaRPr lang="en-US" sz="3200" dirty="0"/>
        </a:p>
      </dgm:t>
    </dgm:pt>
    <dgm:pt modelId="{C723A086-1102-AB4E-9D0D-C1B2C38717D7}" type="parTrans" cxnId="{74AF913C-D826-FA4E-A46B-691B07750AC0}">
      <dgm:prSet/>
      <dgm:spPr/>
      <dgm:t>
        <a:bodyPr/>
        <a:lstStyle/>
        <a:p>
          <a:endParaRPr lang="en-US"/>
        </a:p>
      </dgm:t>
    </dgm:pt>
    <dgm:pt modelId="{937544DE-94F8-2A4F-9FEC-F33B8AC32FC4}" type="sibTrans" cxnId="{74AF913C-D826-FA4E-A46B-691B07750AC0}">
      <dgm:prSet/>
      <dgm:spPr/>
      <dgm:t>
        <a:bodyPr/>
        <a:lstStyle/>
        <a:p>
          <a:endParaRPr lang="en-US"/>
        </a:p>
      </dgm:t>
    </dgm:pt>
    <dgm:pt modelId="{2C985E29-CD4B-3E49-BD01-BD78F1E2ABAA}" type="pres">
      <dgm:prSet presAssocID="{DD99D253-49FA-684F-BAB6-EF58B56FCB1D}" presName="linearFlow" presStyleCnt="0">
        <dgm:presLayoutVars>
          <dgm:dir/>
          <dgm:animLvl val="lvl"/>
          <dgm:resizeHandles val="exact"/>
        </dgm:presLayoutVars>
      </dgm:prSet>
      <dgm:spPr/>
    </dgm:pt>
    <dgm:pt modelId="{58F2763E-580F-6F4D-8679-326086250E45}" type="pres">
      <dgm:prSet presAssocID="{87B78903-B708-C149-8ACF-3E6E15005AFB}" presName="composite" presStyleCnt="0"/>
      <dgm:spPr/>
    </dgm:pt>
    <dgm:pt modelId="{0C7EA7A2-C6D4-7F40-B198-D427444BF8A6}" type="pres">
      <dgm:prSet presAssocID="{87B78903-B708-C149-8ACF-3E6E15005AFB}" presName="parentText" presStyleLbl="alignNode1" presStyleIdx="0" presStyleCnt="3">
        <dgm:presLayoutVars>
          <dgm:chMax val="1"/>
          <dgm:bulletEnabled val="1"/>
        </dgm:presLayoutVars>
      </dgm:prSet>
      <dgm:spPr/>
    </dgm:pt>
    <dgm:pt modelId="{0578DD48-CEF3-004D-94F0-E8CAF4E3E9E5}" type="pres">
      <dgm:prSet presAssocID="{87B78903-B708-C149-8ACF-3E6E15005AFB}" presName="descendantText" presStyleLbl="alignAcc1" presStyleIdx="0" presStyleCnt="3">
        <dgm:presLayoutVars>
          <dgm:bulletEnabled val="1"/>
        </dgm:presLayoutVars>
      </dgm:prSet>
      <dgm:spPr/>
    </dgm:pt>
    <dgm:pt modelId="{4DCFC176-A4F2-9449-BE6C-AE8CC575F520}" type="pres">
      <dgm:prSet presAssocID="{B091D0C2-DB2C-F348-A346-B8C99980296C}" presName="sp" presStyleCnt="0"/>
      <dgm:spPr/>
    </dgm:pt>
    <dgm:pt modelId="{2699A11A-FC46-7546-A5F3-AE843E469DEE}" type="pres">
      <dgm:prSet presAssocID="{66593C89-2BF8-1442-9A87-849D7C8D7E65}" presName="composite" presStyleCnt="0"/>
      <dgm:spPr/>
    </dgm:pt>
    <dgm:pt modelId="{0B0CE1F1-7872-644D-9F3E-1C5E60041946}" type="pres">
      <dgm:prSet presAssocID="{66593C89-2BF8-1442-9A87-849D7C8D7E65}" presName="parentText" presStyleLbl="alignNode1" presStyleIdx="1" presStyleCnt="3">
        <dgm:presLayoutVars>
          <dgm:chMax val="1"/>
          <dgm:bulletEnabled val="1"/>
        </dgm:presLayoutVars>
      </dgm:prSet>
      <dgm:spPr/>
    </dgm:pt>
    <dgm:pt modelId="{E06A79FB-B512-8241-AA25-BF02DC2E9BD3}" type="pres">
      <dgm:prSet presAssocID="{66593C89-2BF8-1442-9A87-849D7C8D7E65}" presName="descendantText" presStyleLbl="alignAcc1" presStyleIdx="1" presStyleCnt="3">
        <dgm:presLayoutVars>
          <dgm:bulletEnabled val="1"/>
        </dgm:presLayoutVars>
      </dgm:prSet>
      <dgm:spPr/>
    </dgm:pt>
    <dgm:pt modelId="{E1FFE4A0-7FA3-0B43-ADAE-66915B267499}" type="pres">
      <dgm:prSet presAssocID="{7166A055-04A2-F940-8D5E-A81C8B0DED09}" presName="sp" presStyleCnt="0"/>
      <dgm:spPr/>
    </dgm:pt>
    <dgm:pt modelId="{A4721A87-E094-5546-B923-7B60FED33142}" type="pres">
      <dgm:prSet presAssocID="{0E13DA23-129E-964B-B9A7-101C320DC6D8}" presName="composite" presStyleCnt="0"/>
      <dgm:spPr/>
    </dgm:pt>
    <dgm:pt modelId="{BB26462C-CA80-044A-B861-9AE20F7AF1EA}" type="pres">
      <dgm:prSet presAssocID="{0E13DA23-129E-964B-B9A7-101C320DC6D8}" presName="parentText" presStyleLbl="alignNode1" presStyleIdx="2" presStyleCnt="3">
        <dgm:presLayoutVars>
          <dgm:chMax val="1"/>
          <dgm:bulletEnabled val="1"/>
        </dgm:presLayoutVars>
      </dgm:prSet>
      <dgm:spPr/>
    </dgm:pt>
    <dgm:pt modelId="{2076BB30-EF1A-3B47-A932-94968C70A4A5}" type="pres">
      <dgm:prSet presAssocID="{0E13DA23-129E-964B-B9A7-101C320DC6D8}" presName="descendantText" presStyleLbl="alignAcc1" presStyleIdx="2" presStyleCnt="3">
        <dgm:presLayoutVars>
          <dgm:bulletEnabled val="1"/>
        </dgm:presLayoutVars>
      </dgm:prSet>
      <dgm:spPr/>
    </dgm:pt>
  </dgm:ptLst>
  <dgm:cxnLst>
    <dgm:cxn modelId="{EABDCA0F-AF83-464F-A00C-D2A9DDB2FFB3}" type="presOf" srcId="{66593C89-2BF8-1442-9A87-849D7C8D7E65}" destId="{0B0CE1F1-7872-644D-9F3E-1C5E60041946}" srcOrd="0" destOrd="0" presId="urn:microsoft.com/office/officeart/2005/8/layout/chevron2"/>
    <dgm:cxn modelId="{09D8B516-67B0-994D-B1E3-8318FCC027EC}" srcId="{DD99D253-49FA-684F-BAB6-EF58B56FCB1D}" destId="{0E13DA23-129E-964B-B9A7-101C320DC6D8}" srcOrd="2" destOrd="0" parTransId="{7C7271FE-ADD3-6A4B-A583-79EA0204211A}" sibTransId="{2DB7C5DE-E38C-1846-80E5-96AD9ADCE9D7}"/>
    <dgm:cxn modelId="{66AB3A3B-4525-F840-B571-141DE7CA381B}" srcId="{DD99D253-49FA-684F-BAB6-EF58B56FCB1D}" destId="{87B78903-B708-C149-8ACF-3E6E15005AFB}" srcOrd="0" destOrd="0" parTransId="{9A660F38-2F90-AE47-B9BF-31A286BEECDD}" sibTransId="{B091D0C2-DB2C-F348-A346-B8C99980296C}"/>
    <dgm:cxn modelId="{74AF913C-D826-FA4E-A46B-691B07750AC0}" srcId="{0E13DA23-129E-964B-B9A7-101C320DC6D8}" destId="{31265F75-D4EA-AB41-814D-137297AE1D7D}" srcOrd="0" destOrd="0" parTransId="{C723A086-1102-AB4E-9D0D-C1B2C38717D7}" sibTransId="{937544DE-94F8-2A4F-9FEC-F33B8AC32FC4}"/>
    <dgm:cxn modelId="{43A2FA41-71A1-AF4C-ABB7-34748EDFEB86}" type="presOf" srcId="{D154A04C-ABED-DF4B-AD84-4E5F19DFB783}" destId="{E06A79FB-B512-8241-AA25-BF02DC2E9BD3}" srcOrd="0" destOrd="0" presId="urn:microsoft.com/office/officeart/2005/8/layout/chevron2"/>
    <dgm:cxn modelId="{561BB142-7B5F-9C49-9636-5891BD74D7A4}" srcId="{66593C89-2BF8-1442-9A87-849D7C8D7E65}" destId="{D154A04C-ABED-DF4B-AD84-4E5F19DFB783}" srcOrd="0" destOrd="0" parTransId="{8E2A6343-9E6C-314F-9674-CB3619E23B47}" sibTransId="{AC628046-D930-4E48-8A50-010CFE355190}"/>
    <dgm:cxn modelId="{8485004B-B6DD-C942-AB1B-B62F9B5465EA}" type="presOf" srcId="{31265F75-D4EA-AB41-814D-137297AE1D7D}" destId="{2076BB30-EF1A-3B47-A932-94968C70A4A5}" srcOrd="0" destOrd="0" presId="urn:microsoft.com/office/officeart/2005/8/layout/chevron2"/>
    <dgm:cxn modelId="{BAC0A97E-3C41-814E-913F-8EA2109D09B3}" srcId="{DD99D253-49FA-684F-BAB6-EF58B56FCB1D}" destId="{66593C89-2BF8-1442-9A87-849D7C8D7E65}" srcOrd="1" destOrd="0" parTransId="{FE5A0420-8D42-B542-AB8D-CB1C64DB2197}" sibTransId="{7166A055-04A2-F940-8D5E-A81C8B0DED09}"/>
    <dgm:cxn modelId="{122350B5-C3F2-864B-8C7E-E6B2812BC8D0}" type="presOf" srcId="{DD99D253-49FA-684F-BAB6-EF58B56FCB1D}" destId="{2C985E29-CD4B-3E49-BD01-BD78F1E2ABAA}" srcOrd="0" destOrd="0" presId="urn:microsoft.com/office/officeart/2005/8/layout/chevron2"/>
    <dgm:cxn modelId="{FB2E38BA-DCEB-D748-8ED6-7E77580405BB}" type="presOf" srcId="{0E13DA23-129E-964B-B9A7-101C320DC6D8}" destId="{BB26462C-CA80-044A-B861-9AE20F7AF1EA}" srcOrd="0" destOrd="0" presId="urn:microsoft.com/office/officeart/2005/8/layout/chevron2"/>
    <dgm:cxn modelId="{9848EBDB-2060-504C-A83D-E570BE0317D0}" type="presOf" srcId="{C51EA731-C398-2C41-A974-B74276600C3C}" destId="{0578DD48-CEF3-004D-94F0-E8CAF4E3E9E5}" srcOrd="0" destOrd="0" presId="urn:microsoft.com/office/officeart/2005/8/layout/chevron2"/>
    <dgm:cxn modelId="{5D872EE0-3F10-BA44-8614-1E8FF1B40632}" type="presOf" srcId="{87B78903-B708-C149-8ACF-3E6E15005AFB}" destId="{0C7EA7A2-C6D4-7F40-B198-D427444BF8A6}" srcOrd="0" destOrd="0" presId="urn:microsoft.com/office/officeart/2005/8/layout/chevron2"/>
    <dgm:cxn modelId="{F34F1FE9-2A0E-DD42-8E44-1EB29F44645B}" srcId="{87B78903-B708-C149-8ACF-3E6E15005AFB}" destId="{C51EA731-C398-2C41-A974-B74276600C3C}" srcOrd="0" destOrd="0" parTransId="{CBE85D63-766E-9144-9651-5ABC31644AA8}" sibTransId="{FE9567CF-5A81-B44B-AAB9-F3085A38462F}"/>
    <dgm:cxn modelId="{AEA71D9E-EA80-EE4B-9B78-86FE1C816010}" type="presParOf" srcId="{2C985E29-CD4B-3E49-BD01-BD78F1E2ABAA}" destId="{58F2763E-580F-6F4D-8679-326086250E45}" srcOrd="0" destOrd="0" presId="urn:microsoft.com/office/officeart/2005/8/layout/chevron2"/>
    <dgm:cxn modelId="{6993D113-C580-EB42-A02A-6399AED82800}" type="presParOf" srcId="{58F2763E-580F-6F4D-8679-326086250E45}" destId="{0C7EA7A2-C6D4-7F40-B198-D427444BF8A6}" srcOrd="0" destOrd="0" presId="urn:microsoft.com/office/officeart/2005/8/layout/chevron2"/>
    <dgm:cxn modelId="{B1DC4FBE-4A36-064C-8025-A14E3EDFE57E}" type="presParOf" srcId="{58F2763E-580F-6F4D-8679-326086250E45}" destId="{0578DD48-CEF3-004D-94F0-E8CAF4E3E9E5}" srcOrd="1" destOrd="0" presId="urn:microsoft.com/office/officeart/2005/8/layout/chevron2"/>
    <dgm:cxn modelId="{0E30CAAB-D5F2-734E-BE0F-6A8FE5F5C0FC}" type="presParOf" srcId="{2C985E29-CD4B-3E49-BD01-BD78F1E2ABAA}" destId="{4DCFC176-A4F2-9449-BE6C-AE8CC575F520}" srcOrd="1" destOrd="0" presId="urn:microsoft.com/office/officeart/2005/8/layout/chevron2"/>
    <dgm:cxn modelId="{4FA5D930-801C-4C4B-AB36-B3428618BFC8}" type="presParOf" srcId="{2C985E29-CD4B-3E49-BD01-BD78F1E2ABAA}" destId="{2699A11A-FC46-7546-A5F3-AE843E469DEE}" srcOrd="2" destOrd="0" presId="urn:microsoft.com/office/officeart/2005/8/layout/chevron2"/>
    <dgm:cxn modelId="{95D732D7-4DD9-6C40-AFCE-524218FC93C3}" type="presParOf" srcId="{2699A11A-FC46-7546-A5F3-AE843E469DEE}" destId="{0B0CE1F1-7872-644D-9F3E-1C5E60041946}" srcOrd="0" destOrd="0" presId="urn:microsoft.com/office/officeart/2005/8/layout/chevron2"/>
    <dgm:cxn modelId="{45DA7595-05A0-ED4E-BFA1-20717DB8E547}" type="presParOf" srcId="{2699A11A-FC46-7546-A5F3-AE843E469DEE}" destId="{E06A79FB-B512-8241-AA25-BF02DC2E9BD3}" srcOrd="1" destOrd="0" presId="urn:microsoft.com/office/officeart/2005/8/layout/chevron2"/>
    <dgm:cxn modelId="{1A8F5DBC-43EC-154A-B5E7-2BAB81084E96}" type="presParOf" srcId="{2C985E29-CD4B-3E49-BD01-BD78F1E2ABAA}" destId="{E1FFE4A0-7FA3-0B43-ADAE-66915B267499}" srcOrd="3" destOrd="0" presId="urn:microsoft.com/office/officeart/2005/8/layout/chevron2"/>
    <dgm:cxn modelId="{5BAB79B2-AEE1-724B-A345-A7F90D11AEC8}" type="presParOf" srcId="{2C985E29-CD4B-3E49-BD01-BD78F1E2ABAA}" destId="{A4721A87-E094-5546-B923-7B60FED33142}" srcOrd="4" destOrd="0" presId="urn:microsoft.com/office/officeart/2005/8/layout/chevron2"/>
    <dgm:cxn modelId="{605A1B41-FE20-D64A-8B92-B99EF8F22344}" type="presParOf" srcId="{A4721A87-E094-5546-B923-7B60FED33142}" destId="{BB26462C-CA80-044A-B861-9AE20F7AF1EA}" srcOrd="0" destOrd="0" presId="urn:microsoft.com/office/officeart/2005/8/layout/chevron2"/>
    <dgm:cxn modelId="{9BA282C1-4B61-FC48-B747-55E42FB86B37}" type="presParOf" srcId="{A4721A87-E094-5546-B923-7B60FED33142}" destId="{2076BB30-EF1A-3B47-A932-94968C70A4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EA7A2-C6D4-7F40-B198-D427444BF8A6}">
      <dsp:nvSpPr>
        <dsp:cNvPr id="0" name=""/>
        <dsp:cNvSpPr/>
      </dsp:nvSpPr>
      <dsp:spPr>
        <a:xfrm rot="5400000">
          <a:off x="-256825" y="257297"/>
          <a:ext cx="1712169" cy="1198518"/>
        </a:xfrm>
        <a:prstGeom prst="chevron">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0">
            <a:lnSpc>
              <a:spcPct val="90000"/>
            </a:lnSpc>
            <a:spcBef>
              <a:spcPct val="0"/>
            </a:spcBef>
            <a:spcAft>
              <a:spcPct val="35000"/>
            </a:spcAft>
            <a:buNone/>
          </a:pPr>
          <a:r>
            <a:rPr lang="en-US" sz="3100" kern="1200" dirty="0"/>
            <a:t>Block 1</a:t>
          </a:r>
        </a:p>
      </dsp:txBody>
      <dsp:txXfrm rot="-5400000">
        <a:off x="1" y="599730"/>
        <a:ext cx="1198518" cy="513651"/>
      </dsp:txXfrm>
    </dsp:sp>
    <dsp:sp modelId="{0578DD48-CEF3-004D-94F0-E8CAF4E3E9E5}">
      <dsp:nvSpPr>
        <dsp:cNvPr id="0" name=""/>
        <dsp:cNvSpPr/>
      </dsp:nvSpPr>
      <dsp:spPr>
        <a:xfrm rot="5400000">
          <a:off x="4083785" y="-2884794"/>
          <a:ext cx="1112910" cy="68834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u="none" strike="noStrike" kern="1200" dirty="0">
              <a:effectLst/>
            </a:rPr>
            <a:t>LMI Governance and Institutional Arrangement</a:t>
          </a:r>
          <a:endParaRPr lang="en-US" sz="3200" kern="1200" dirty="0"/>
        </a:p>
      </dsp:txBody>
      <dsp:txXfrm rot="-5400000">
        <a:off x="1198519" y="54800"/>
        <a:ext cx="6829115" cy="1004254"/>
      </dsp:txXfrm>
    </dsp:sp>
    <dsp:sp modelId="{0B0CE1F1-7872-644D-9F3E-1C5E60041946}">
      <dsp:nvSpPr>
        <dsp:cNvPr id="0" name=""/>
        <dsp:cNvSpPr/>
      </dsp:nvSpPr>
      <dsp:spPr>
        <a:xfrm rot="5400000">
          <a:off x="-256825" y="1776434"/>
          <a:ext cx="1712169" cy="1198518"/>
        </a:xfrm>
        <a:prstGeom prst="chevron">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0">
            <a:lnSpc>
              <a:spcPct val="90000"/>
            </a:lnSpc>
            <a:spcBef>
              <a:spcPct val="0"/>
            </a:spcBef>
            <a:spcAft>
              <a:spcPct val="35000"/>
            </a:spcAft>
            <a:buNone/>
          </a:pPr>
          <a:r>
            <a:rPr lang="en-US" sz="3100" kern="1200" dirty="0"/>
            <a:t>Block 2</a:t>
          </a:r>
        </a:p>
      </dsp:txBody>
      <dsp:txXfrm rot="-5400000">
        <a:off x="1" y="2118867"/>
        <a:ext cx="1198518" cy="513651"/>
      </dsp:txXfrm>
    </dsp:sp>
    <dsp:sp modelId="{E06A79FB-B512-8241-AA25-BF02DC2E9BD3}">
      <dsp:nvSpPr>
        <dsp:cNvPr id="0" name=""/>
        <dsp:cNvSpPr/>
      </dsp:nvSpPr>
      <dsp:spPr>
        <a:xfrm rot="5400000">
          <a:off x="4083785" y="-1365657"/>
          <a:ext cx="1112910" cy="68834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u="none" strike="noStrike" kern="1200" dirty="0">
              <a:effectLst/>
            </a:rPr>
            <a:t>Skills Anticipation (Tools and Methodology)</a:t>
          </a:r>
          <a:endParaRPr lang="en-US" sz="3200" kern="1200" dirty="0"/>
        </a:p>
      </dsp:txBody>
      <dsp:txXfrm rot="-5400000">
        <a:off x="1198519" y="1573937"/>
        <a:ext cx="6829115" cy="1004254"/>
      </dsp:txXfrm>
    </dsp:sp>
    <dsp:sp modelId="{BB26462C-CA80-044A-B861-9AE20F7AF1EA}">
      <dsp:nvSpPr>
        <dsp:cNvPr id="0" name=""/>
        <dsp:cNvSpPr/>
      </dsp:nvSpPr>
      <dsp:spPr>
        <a:xfrm rot="5400000">
          <a:off x="-256825" y="3295570"/>
          <a:ext cx="1712169" cy="1198518"/>
        </a:xfrm>
        <a:prstGeom prst="chevron">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0">
            <a:lnSpc>
              <a:spcPct val="90000"/>
            </a:lnSpc>
            <a:spcBef>
              <a:spcPct val="0"/>
            </a:spcBef>
            <a:spcAft>
              <a:spcPct val="35000"/>
            </a:spcAft>
            <a:buNone/>
          </a:pPr>
          <a:r>
            <a:rPr lang="en-US" sz="3100" kern="1200" dirty="0"/>
            <a:t>Block 3</a:t>
          </a:r>
        </a:p>
      </dsp:txBody>
      <dsp:txXfrm rot="-5400000">
        <a:off x="1" y="3638003"/>
        <a:ext cx="1198518" cy="513651"/>
      </dsp:txXfrm>
    </dsp:sp>
    <dsp:sp modelId="{2076BB30-EF1A-3B47-A932-94968C70A4A5}">
      <dsp:nvSpPr>
        <dsp:cNvPr id="0" name=""/>
        <dsp:cNvSpPr/>
      </dsp:nvSpPr>
      <dsp:spPr>
        <a:xfrm rot="5400000">
          <a:off x="4083785" y="153478"/>
          <a:ext cx="1112910" cy="68834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u="none" strike="noStrike" kern="1200" dirty="0">
              <a:effectLst/>
            </a:rPr>
            <a:t>AUC  and AUDA COP Participation / Transversal </a:t>
          </a:r>
          <a:endParaRPr lang="en-US" sz="3200" kern="1200" dirty="0"/>
        </a:p>
      </dsp:txBody>
      <dsp:txXfrm rot="-5400000">
        <a:off x="1198519" y="3093072"/>
        <a:ext cx="6829115" cy="10042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4302125" cy="339725"/>
          </a:xfrm>
          <a:prstGeom prst="rect">
            <a:avLst/>
          </a:prstGeom>
          <a:noFill/>
          <a:ln>
            <a:noFill/>
          </a:ln>
          <a:effectLst/>
          <a:extLst/>
        </p:spPr>
        <p:txBody>
          <a:bodyPr vert="horz" wrap="square" lIns="95541" tIns="47770" rIns="95541" bIns="47770" numCol="1" anchor="t" anchorCtr="0" compatLnSpc="1">
            <a:prstTxWarp prst="textNoShape">
              <a:avLst/>
            </a:prstTxWarp>
          </a:bodyPr>
          <a:lstStyle>
            <a:lvl1pPr algn="l" defTabSz="955526">
              <a:defRPr sz="1300">
                <a:latin typeface="Times New Roman" pitchFamily="18" charset="0"/>
                <a:ea typeface="+mn-ea"/>
                <a:cs typeface="+mn-cs"/>
              </a:defRPr>
            </a:lvl1pPr>
          </a:lstStyle>
          <a:p>
            <a:pPr>
              <a:defRPr/>
            </a:pPr>
            <a:endParaRPr lang="de-DE" altLang="de-DE"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483" name="Rectangle 3"/>
          <p:cNvSpPr>
            <a:spLocks noGrp="1" noChangeArrowheads="1"/>
          </p:cNvSpPr>
          <p:nvPr>
            <p:ph type="dt" sz="quarter" idx="1"/>
          </p:nvPr>
        </p:nvSpPr>
        <p:spPr bwMode="auto">
          <a:xfrm>
            <a:off x="5622925" y="0"/>
            <a:ext cx="4302125" cy="339725"/>
          </a:xfrm>
          <a:prstGeom prst="rect">
            <a:avLst/>
          </a:prstGeom>
          <a:noFill/>
          <a:ln>
            <a:noFill/>
          </a:ln>
          <a:effectLst/>
          <a:extLst/>
        </p:spPr>
        <p:txBody>
          <a:bodyPr vert="horz" wrap="square" lIns="95541" tIns="47770" rIns="95541" bIns="47770" numCol="1" anchor="t" anchorCtr="0" compatLnSpc="1">
            <a:prstTxWarp prst="textNoShape">
              <a:avLst/>
            </a:prstTxWarp>
          </a:bodyPr>
          <a:lstStyle>
            <a:lvl1pPr algn="r" defTabSz="955526">
              <a:defRPr sz="1300">
                <a:latin typeface="Times New Roman" pitchFamily="18" charset="0"/>
                <a:ea typeface="+mn-ea"/>
                <a:cs typeface="+mn-cs"/>
              </a:defRPr>
            </a:lvl1pPr>
          </a:lstStyle>
          <a:p>
            <a:pPr>
              <a:defRPr/>
            </a:pPr>
            <a:endParaRPr lang="de-DE" altLang="de-DE"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485" name="Rectangle 5"/>
          <p:cNvSpPr>
            <a:spLocks noGrp="1" noChangeArrowheads="1"/>
          </p:cNvSpPr>
          <p:nvPr>
            <p:ph type="sldNum" sz="quarter" idx="3"/>
          </p:nvPr>
        </p:nvSpPr>
        <p:spPr bwMode="auto">
          <a:xfrm>
            <a:off x="85130" y="6351165"/>
            <a:ext cx="773733" cy="338138"/>
          </a:xfrm>
          <a:prstGeom prst="rect">
            <a:avLst/>
          </a:prstGeom>
          <a:noFill/>
          <a:ln>
            <a:noFill/>
          </a:ln>
          <a:effectLst/>
          <a:extLst/>
        </p:spPr>
        <p:txBody>
          <a:bodyPr vert="horz" wrap="square" lIns="95541" tIns="47770" rIns="95541" bIns="47770" numCol="1" anchor="b" anchorCtr="0" compatLnSpc="1">
            <a:prstTxWarp prst="textNoShape">
              <a:avLst/>
            </a:prstTxWarp>
          </a:bodyPr>
          <a:lstStyle>
            <a:lvl1pPr algn="r" defTabSz="954088">
              <a:defRPr sz="1300">
                <a:latin typeface="Times New Roman" pitchFamily="18" charset="0"/>
              </a:defRPr>
            </a:lvl1pPr>
          </a:lstStyle>
          <a:p>
            <a:pPr algn="l">
              <a:defRPr/>
            </a:pPr>
            <a:fld id="{59786184-F328-430D-9532-77E6BB4C43D3}" type="slidenum">
              <a:rPr lang="de-DE" altLang="de-DE"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pPr algn="l">
                <a:defRPr/>
              </a:pPr>
              <a:t>‹#›</a:t>
            </a:fld>
            <a:endParaRPr lang="de-DE" altLang="de-DE"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19" descr="Denkmodell_Logo_final_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703" y="6309567"/>
            <a:ext cx="12969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006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4302125" cy="339725"/>
          </a:xfrm>
          <a:prstGeom prst="rect">
            <a:avLst/>
          </a:prstGeom>
          <a:noFill/>
          <a:ln>
            <a:noFill/>
          </a:ln>
          <a:effectLst/>
          <a:extLst/>
        </p:spPr>
        <p:txBody>
          <a:bodyPr vert="horz" wrap="square" lIns="95541" tIns="47770" rIns="95541" bIns="47770" numCol="1" anchor="t" anchorCtr="0" compatLnSpc="1">
            <a:prstTxWarp prst="textNoShape">
              <a:avLst/>
            </a:prstTxWarp>
          </a:bodyPr>
          <a:lstStyle>
            <a:lvl1pPr algn="l" defTabSz="955526">
              <a:defRPr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de-DE" altLang="de-DE" dirty="0"/>
          </a:p>
        </p:txBody>
      </p:sp>
      <p:sp>
        <p:nvSpPr>
          <p:cNvPr id="26627" name="Rectangle 3"/>
          <p:cNvSpPr>
            <a:spLocks noGrp="1" noChangeArrowheads="1"/>
          </p:cNvSpPr>
          <p:nvPr>
            <p:ph type="dt" idx="1"/>
          </p:nvPr>
        </p:nvSpPr>
        <p:spPr bwMode="auto">
          <a:xfrm>
            <a:off x="5622925" y="0"/>
            <a:ext cx="4302125" cy="339725"/>
          </a:xfrm>
          <a:prstGeom prst="rect">
            <a:avLst/>
          </a:prstGeom>
          <a:noFill/>
          <a:ln>
            <a:noFill/>
          </a:ln>
          <a:effectLst/>
          <a:extLst/>
        </p:spPr>
        <p:txBody>
          <a:bodyPr vert="horz" wrap="square" lIns="95541" tIns="47770" rIns="95541" bIns="47770" numCol="1" anchor="t" anchorCtr="0" compatLnSpc="1">
            <a:prstTxWarp prst="textNoShape">
              <a:avLst/>
            </a:prstTxWarp>
          </a:bodyPr>
          <a:lstStyle>
            <a:lvl1pPr algn="r" defTabSz="955526">
              <a:defRPr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de-DE" altLang="de-DE"/>
          </a:p>
        </p:txBody>
      </p:sp>
      <p:sp>
        <p:nvSpPr>
          <p:cNvPr id="15364" name="Rectangle 4"/>
          <p:cNvSpPr>
            <a:spLocks noGrp="1" noRot="1" noChangeAspect="1" noChangeArrowheads="1" noTextEdit="1"/>
          </p:cNvSpPr>
          <p:nvPr>
            <p:ph type="sldImg" idx="2"/>
          </p:nvPr>
        </p:nvSpPr>
        <p:spPr bwMode="auto">
          <a:xfrm>
            <a:off x="3263900" y="511175"/>
            <a:ext cx="3398838"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92188" y="3228975"/>
            <a:ext cx="7942262" cy="3057525"/>
          </a:xfrm>
          <a:prstGeom prst="rect">
            <a:avLst/>
          </a:prstGeom>
          <a:noFill/>
          <a:ln>
            <a:noFill/>
          </a:ln>
          <a:effectLst/>
          <a:extLst/>
        </p:spPr>
        <p:txBody>
          <a:bodyPr vert="horz" wrap="square" lIns="95541" tIns="47770" rIns="95541" bIns="47770" numCol="1" anchor="t" anchorCtr="0" compatLnSpc="1">
            <a:prstTxWarp prst="textNoShape">
              <a:avLst/>
            </a:prstTxWarp>
          </a:bodyPr>
          <a:lstStyle/>
          <a:p>
            <a:pPr lvl="0"/>
            <a:r>
              <a:rPr lang="de-DE" altLang="de-DE" noProof="0" dirty="0"/>
              <a:t>Textmasterformate durch Klicken bearbeiten</a:t>
            </a:r>
          </a:p>
          <a:p>
            <a:pPr lvl="1"/>
            <a:r>
              <a:rPr lang="de-DE" altLang="de-DE" noProof="0" dirty="0"/>
              <a:t>Zweite Ebene</a:t>
            </a:r>
          </a:p>
          <a:p>
            <a:pPr lvl="2"/>
            <a:r>
              <a:rPr lang="de-DE" altLang="de-DE" noProof="0" dirty="0"/>
              <a:t>Dritte Ebene</a:t>
            </a:r>
          </a:p>
          <a:p>
            <a:pPr lvl="3"/>
            <a:r>
              <a:rPr lang="de-DE" altLang="de-DE" noProof="0" dirty="0"/>
              <a:t>Vierte Ebene</a:t>
            </a:r>
          </a:p>
          <a:p>
            <a:pPr lvl="4"/>
            <a:r>
              <a:rPr lang="de-DE" altLang="de-DE" noProof="0" dirty="0"/>
              <a:t>Fünfte Ebene</a:t>
            </a:r>
          </a:p>
        </p:txBody>
      </p:sp>
      <p:sp>
        <p:nvSpPr>
          <p:cNvPr id="26631" name="Rectangle 7"/>
          <p:cNvSpPr>
            <a:spLocks noGrp="1" noChangeArrowheads="1"/>
          </p:cNvSpPr>
          <p:nvPr>
            <p:ph type="sldNum" sz="quarter" idx="5"/>
          </p:nvPr>
        </p:nvSpPr>
        <p:spPr bwMode="auto">
          <a:xfrm>
            <a:off x="0" y="6442600"/>
            <a:ext cx="930871" cy="338138"/>
          </a:xfrm>
          <a:prstGeom prst="rect">
            <a:avLst/>
          </a:prstGeom>
          <a:noFill/>
          <a:ln>
            <a:noFill/>
          </a:ln>
          <a:effectLst/>
          <a:extLst/>
        </p:spPr>
        <p:txBody>
          <a:bodyPr vert="horz" wrap="square" lIns="95541" tIns="47770" rIns="95541" bIns="47770" numCol="1" anchor="b" anchorCtr="0" compatLnSpc="1">
            <a:prstTxWarp prst="textNoShape">
              <a:avLst/>
            </a:prstTxWarp>
          </a:bodyPr>
          <a:lstStyle>
            <a:lvl1pPr algn="l" defTabSz="954088">
              <a:defRPr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6ACE1CB-451C-4B96-A90E-86389FCF579C}" type="slidenum">
              <a:rPr lang="de-DE" altLang="de-DE" smtClean="0"/>
              <a:pPr>
                <a:defRPr/>
              </a:pPr>
              <a:t>‹#›</a:t>
            </a:fld>
            <a:endParaRPr lang="de-DE" altLang="de-DE"/>
          </a:p>
        </p:txBody>
      </p:sp>
      <p:pic>
        <p:nvPicPr>
          <p:cNvPr id="8" name="Picture 19" descr="Denkmodell_Logo_final_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703" y="6351165"/>
            <a:ext cx="12969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577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30000"/>
      </a:spcBef>
      <a:spcAft>
        <a:spcPct val="0"/>
      </a:spcAft>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algn="l" rtl="0" eaLnBrk="0" fontAlgn="base" hangingPunct="0">
      <a:spcBef>
        <a:spcPct val="30000"/>
      </a:spcBef>
      <a:spcAft>
        <a:spcPct val="0"/>
      </a:spcAft>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algn="l" rtl="0" eaLnBrk="0" fontAlgn="base" hangingPunct="0">
      <a:spcBef>
        <a:spcPct val="30000"/>
      </a:spcBef>
      <a:spcAft>
        <a:spcPct val="0"/>
      </a:spcAft>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algn="l" rtl="0" eaLnBrk="0" fontAlgn="base" hangingPunct="0">
      <a:spcBef>
        <a:spcPct val="30000"/>
      </a:spcBef>
      <a:spcAft>
        <a:spcPct val="0"/>
      </a:spcAft>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_Standard">
    <p:spTree>
      <p:nvGrpSpPr>
        <p:cNvPr id="1" name=""/>
        <p:cNvGrpSpPr/>
        <p:nvPr/>
      </p:nvGrpSpPr>
      <p:grpSpPr>
        <a:xfrm>
          <a:off x="0" y="0"/>
          <a:ext cx="0" cy="0"/>
          <a:chOff x="0" y="0"/>
          <a:chExt cx="0" cy="0"/>
        </a:xfrm>
      </p:grpSpPr>
      <p:sp>
        <p:nvSpPr>
          <p:cNvPr id="27651" name="Rectangle 3"/>
          <p:cNvSpPr>
            <a:spLocks noGrp="1" noChangeArrowheads="1"/>
          </p:cNvSpPr>
          <p:nvPr>
            <p:ph type="subTitle" idx="1" hasCustomPrompt="1"/>
          </p:nvPr>
        </p:nvSpPr>
        <p:spPr>
          <a:xfrm>
            <a:off x="1044327" y="4005064"/>
            <a:ext cx="5688013" cy="432048"/>
          </a:xfrm>
          <a:ln>
            <a:noFill/>
          </a:ln>
        </p:spPr>
        <p:txBody>
          <a:bodyPr/>
          <a:lstStyle>
            <a:lvl1pPr marL="0" indent="0" algn="l">
              <a:buFont typeface="Wingdings" pitchFamily="2" charset="2"/>
              <a:buNone/>
              <a:defRPr sz="2000" b="0" i="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altLang="de-DE" noProof="0" dirty="0"/>
              <a:t>… </a:t>
            </a:r>
            <a:r>
              <a:rPr lang="de-DE" altLang="de-DE" noProof="0" dirty="0" err="1"/>
              <a:t>facilitators</a:t>
            </a:r>
            <a:r>
              <a:rPr lang="de-DE" altLang="de-DE" noProof="0" dirty="0"/>
              <a:t> …</a:t>
            </a:r>
            <a:endParaRPr lang="en-GB" altLang="de-DE" noProof="0" dirty="0"/>
          </a:p>
        </p:txBody>
      </p:sp>
      <p:sp>
        <p:nvSpPr>
          <p:cNvPr id="7" name="Text Placeholder 6"/>
          <p:cNvSpPr>
            <a:spLocks noGrp="1"/>
          </p:cNvSpPr>
          <p:nvPr>
            <p:ph type="body" sz="quarter" idx="10" hasCustomPrompt="1"/>
          </p:nvPr>
        </p:nvSpPr>
        <p:spPr>
          <a:xfrm>
            <a:off x="1043608" y="4509120"/>
            <a:ext cx="5688013" cy="503238"/>
          </a:xfrm>
          <a:noFill/>
          <a:ln>
            <a:noFill/>
          </a:ln>
          <a:effectLst/>
          <a:extLst/>
        </p:spPr>
        <p:txBody>
          <a:bodyPr/>
          <a:lstStyle>
            <a:lvl1pPr marL="0" indent="0" algn="l">
              <a:buNone/>
              <a:defRPr lang="de-DE" sz="1600" b="0" i="0" kern="1200" baseline="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 </a:t>
            </a:r>
            <a:r>
              <a:rPr lang="de-DE" dirty="0" err="1"/>
              <a:t>date</a:t>
            </a:r>
            <a:r>
              <a:rPr lang="de-DE" dirty="0"/>
              <a:t>, </a:t>
            </a:r>
            <a:r>
              <a:rPr lang="de-DE" dirty="0" err="1"/>
              <a:t>location</a:t>
            </a:r>
            <a:r>
              <a:rPr lang="de-DE" dirty="0"/>
              <a:t>.</a:t>
            </a:r>
          </a:p>
        </p:txBody>
      </p:sp>
      <p:sp>
        <p:nvSpPr>
          <p:cNvPr id="13" name="Text Placeholder 12"/>
          <p:cNvSpPr>
            <a:spLocks noGrp="1"/>
          </p:cNvSpPr>
          <p:nvPr>
            <p:ph type="body" sz="quarter" idx="11" hasCustomPrompt="1"/>
          </p:nvPr>
        </p:nvSpPr>
        <p:spPr>
          <a:xfrm>
            <a:off x="1043608" y="3212976"/>
            <a:ext cx="7056784" cy="720080"/>
          </a:xfrm>
          <a:noFill/>
          <a:ln>
            <a:noFill/>
          </a:ln>
          <a:effectLst/>
          <a:extLst/>
        </p:spPr>
        <p:txBody>
          <a:bodyPr anchor="ctr"/>
          <a:lstStyle>
            <a:lvl1pPr marL="0" indent="0" algn="l">
              <a:buNone/>
              <a:defRPr lang="de-DE" sz="3200" b="0" i="0" kern="1200" cap="none" spc="0" baseline="0" smtClean="0">
                <a:ln>
                  <a:noFill/>
                </a:ln>
                <a:solidFill>
                  <a:srgbClr val="0062A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Headline / Title</a:t>
            </a:r>
          </a:p>
        </p:txBody>
      </p:sp>
      <p:sp>
        <p:nvSpPr>
          <p:cNvPr id="15" name="Text Placeholder 14"/>
          <p:cNvSpPr>
            <a:spLocks noGrp="1"/>
          </p:cNvSpPr>
          <p:nvPr>
            <p:ph type="body" sz="quarter" idx="12" hasCustomPrompt="1"/>
          </p:nvPr>
        </p:nvSpPr>
        <p:spPr>
          <a:xfrm>
            <a:off x="1044872" y="2780730"/>
            <a:ext cx="4967288" cy="576262"/>
          </a:xfrm>
          <a:noFill/>
          <a:ln>
            <a:solidFill>
              <a:srgbClr val="FFFFFF"/>
            </a:solidFill>
          </a:ln>
          <a:effectLst/>
          <a:extLst/>
        </p:spPr>
        <p:txBody>
          <a:bodyPr anchor="ctr"/>
          <a:lstStyle>
            <a:lvl1pPr marL="0" indent="0">
              <a:buNone/>
              <a:defRPr lang="en-US" altLang="de-DE" sz="1100" b="0" i="0" cap="none" spc="0" baseline="0" smtClean="0">
                <a:ln>
                  <a:noFill/>
                </a:ln>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Click </a:t>
            </a:r>
            <a:r>
              <a:rPr lang="de-DE" dirty="0" err="1"/>
              <a:t>to</a:t>
            </a:r>
            <a:r>
              <a:rPr lang="de-DE" dirty="0"/>
              <a:t> </a:t>
            </a:r>
            <a:r>
              <a:rPr lang="de-DE" dirty="0" err="1"/>
              <a:t>insert</a:t>
            </a:r>
            <a:r>
              <a:rPr lang="de-DE" dirty="0"/>
              <a:t> </a:t>
            </a:r>
          </a:p>
        </p:txBody>
      </p:sp>
    </p:spTree>
    <p:extLst>
      <p:ext uri="{BB962C8B-B14F-4D97-AF65-F5344CB8AC3E}">
        <p14:creationId xmlns:p14="http://schemas.microsoft.com/office/powerpoint/2010/main" val="384127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_Photo Documentation">
    <p:spTree>
      <p:nvGrpSpPr>
        <p:cNvPr id="1" name=""/>
        <p:cNvGrpSpPr/>
        <p:nvPr/>
      </p:nvGrpSpPr>
      <p:grpSpPr>
        <a:xfrm>
          <a:off x="0" y="0"/>
          <a:ext cx="0" cy="0"/>
          <a:chOff x="0" y="0"/>
          <a:chExt cx="0" cy="0"/>
        </a:xfrm>
      </p:grpSpPr>
      <p:sp>
        <p:nvSpPr>
          <p:cNvPr id="11" name="Rectangle 3"/>
          <p:cNvSpPr>
            <a:spLocks noGrp="1" noChangeArrowheads="1"/>
          </p:cNvSpPr>
          <p:nvPr>
            <p:ph type="subTitle" idx="1" hasCustomPrompt="1"/>
          </p:nvPr>
        </p:nvSpPr>
        <p:spPr>
          <a:xfrm>
            <a:off x="1044327" y="4005064"/>
            <a:ext cx="5688013" cy="432048"/>
          </a:xfrm>
          <a:ln>
            <a:noFill/>
          </a:ln>
        </p:spPr>
        <p:txBody>
          <a:bodyPr/>
          <a:lstStyle>
            <a:lvl1pPr marL="0" indent="0" algn="l">
              <a:buFont typeface="Wingdings" pitchFamily="2" charset="2"/>
              <a:buNone/>
              <a:defRPr sz="2000" b="0" i="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altLang="de-DE" noProof="0" dirty="0"/>
              <a:t>… </a:t>
            </a:r>
            <a:r>
              <a:rPr lang="de-DE" altLang="de-DE" noProof="0" dirty="0" err="1"/>
              <a:t>facilitators</a:t>
            </a:r>
            <a:r>
              <a:rPr lang="de-DE" altLang="de-DE" noProof="0" dirty="0"/>
              <a:t> …</a:t>
            </a:r>
            <a:endParaRPr lang="en-GB" altLang="de-DE" noProof="0" dirty="0"/>
          </a:p>
        </p:txBody>
      </p:sp>
      <p:sp>
        <p:nvSpPr>
          <p:cNvPr id="12" name="Text Placeholder 6"/>
          <p:cNvSpPr>
            <a:spLocks noGrp="1"/>
          </p:cNvSpPr>
          <p:nvPr>
            <p:ph type="body" sz="quarter" idx="10" hasCustomPrompt="1"/>
          </p:nvPr>
        </p:nvSpPr>
        <p:spPr>
          <a:xfrm>
            <a:off x="1043608" y="4509120"/>
            <a:ext cx="5688013" cy="503238"/>
          </a:xfrm>
          <a:noFill/>
          <a:ln>
            <a:noFill/>
          </a:ln>
          <a:effectLst/>
          <a:extLst/>
        </p:spPr>
        <p:txBody>
          <a:bodyPr/>
          <a:lstStyle>
            <a:lvl1pPr marL="0" indent="0" algn="l">
              <a:buNone/>
              <a:defRPr lang="de-DE" sz="1600" b="0" i="0" kern="1200" baseline="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 </a:t>
            </a:r>
            <a:r>
              <a:rPr lang="de-DE" dirty="0" err="1"/>
              <a:t>date</a:t>
            </a:r>
            <a:r>
              <a:rPr lang="de-DE" dirty="0"/>
              <a:t>, </a:t>
            </a:r>
            <a:r>
              <a:rPr lang="de-DE" dirty="0" err="1"/>
              <a:t>location</a:t>
            </a:r>
            <a:r>
              <a:rPr lang="de-DE" dirty="0"/>
              <a:t>.</a:t>
            </a:r>
          </a:p>
        </p:txBody>
      </p:sp>
      <p:sp>
        <p:nvSpPr>
          <p:cNvPr id="14" name="Text Placeholder 12"/>
          <p:cNvSpPr>
            <a:spLocks noGrp="1"/>
          </p:cNvSpPr>
          <p:nvPr>
            <p:ph type="body" sz="quarter" idx="11" hasCustomPrompt="1"/>
          </p:nvPr>
        </p:nvSpPr>
        <p:spPr>
          <a:xfrm>
            <a:off x="1043608" y="2852936"/>
            <a:ext cx="7056784" cy="1080120"/>
          </a:xfrm>
          <a:noFill/>
          <a:ln>
            <a:noFill/>
          </a:ln>
          <a:effectLst/>
          <a:extLst/>
        </p:spPr>
        <p:txBody>
          <a:bodyPr anchor="ctr"/>
          <a:lstStyle>
            <a:lvl1pPr marL="0" indent="0" algn="l">
              <a:buNone/>
              <a:defRPr lang="de-DE" sz="3200" b="0" i="0" kern="1200" cap="none" spc="0" smtClean="0">
                <a:ln>
                  <a:noFill/>
                </a:ln>
                <a:solidFill>
                  <a:schemeClr val="accent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err="1"/>
              <a:t>Photo</a:t>
            </a:r>
            <a:r>
              <a:rPr lang="de-DE" dirty="0"/>
              <a:t> </a:t>
            </a:r>
            <a:r>
              <a:rPr lang="de-DE" dirty="0" err="1"/>
              <a:t>Documentation</a:t>
            </a:r>
            <a:endParaRPr lang="de-DE" dirty="0"/>
          </a:p>
          <a:p>
            <a:pPr lvl="0"/>
            <a:r>
              <a:rPr lang="de-DE" dirty="0"/>
              <a:t>Event</a:t>
            </a:r>
          </a:p>
        </p:txBody>
      </p:sp>
      <p:sp>
        <p:nvSpPr>
          <p:cNvPr id="16" name="Text Placeholder 14"/>
          <p:cNvSpPr>
            <a:spLocks noGrp="1"/>
          </p:cNvSpPr>
          <p:nvPr>
            <p:ph type="body" sz="quarter" idx="12" hasCustomPrompt="1"/>
          </p:nvPr>
        </p:nvSpPr>
        <p:spPr>
          <a:xfrm>
            <a:off x="1081708" y="2348682"/>
            <a:ext cx="4967288" cy="576262"/>
          </a:xfrm>
          <a:noFill/>
          <a:ln>
            <a:solidFill>
              <a:srgbClr val="FFFFFF"/>
            </a:solidFill>
          </a:ln>
          <a:effectLst/>
          <a:extLst/>
        </p:spPr>
        <p:txBody>
          <a:bodyPr anchor="ctr"/>
          <a:lstStyle>
            <a:lvl1pPr marL="0" indent="0">
              <a:buNone/>
              <a:defRPr lang="en-US" altLang="de-DE" sz="1100" b="0" i="0" cap="none" spc="0" baseline="0" smtClean="0">
                <a:ln>
                  <a:noFill/>
                </a:ln>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Click </a:t>
            </a:r>
            <a:r>
              <a:rPr lang="de-DE" dirty="0" err="1"/>
              <a:t>to</a:t>
            </a:r>
            <a:r>
              <a:rPr lang="de-DE" dirty="0"/>
              <a:t> </a:t>
            </a:r>
            <a:r>
              <a:rPr lang="de-DE" dirty="0" err="1"/>
              <a:t>insert</a:t>
            </a:r>
            <a:r>
              <a:rPr lang="de-DE" dirty="0"/>
              <a:t> </a:t>
            </a:r>
            <a:r>
              <a:rPr lang="de-DE" dirty="0" err="1"/>
              <a:t>client</a:t>
            </a:r>
            <a:r>
              <a:rPr lang="de-DE" dirty="0"/>
              <a:t> / </a:t>
            </a:r>
            <a:r>
              <a:rPr lang="de-DE" dirty="0" err="1"/>
              <a:t>project</a:t>
            </a:r>
            <a:r>
              <a:rPr lang="de-DE" dirty="0"/>
              <a:t> </a:t>
            </a:r>
            <a:r>
              <a:rPr lang="de-DE" dirty="0" err="1"/>
              <a:t>number</a:t>
            </a:r>
            <a:endParaRPr lang="de-DE" dirty="0"/>
          </a:p>
        </p:txBody>
      </p:sp>
    </p:spTree>
    <p:extLst>
      <p:ext uri="{BB962C8B-B14F-4D97-AF65-F5344CB8AC3E}">
        <p14:creationId xmlns:p14="http://schemas.microsoft.com/office/powerpoint/2010/main" val="362757305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middle">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1043608" y="3212976"/>
            <a:ext cx="7056784" cy="720080"/>
          </a:xfrm>
          <a:noFill/>
          <a:ln>
            <a:noFill/>
          </a:ln>
          <a:effectLst/>
          <a:extLst/>
        </p:spPr>
        <p:txBody>
          <a:bodyPr anchor="ctr"/>
          <a:lstStyle>
            <a:lvl1pPr marL="0" indent="0" algn="ctr">
              <a:buNone/>
              <a:defRPr lang="de-DE" sz="3200" b="0" i="0" kern="1200" cap="none" spc="0" smtClean="0">
                <a:ln>
                  <a:noFill/>
                </a:ln>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Click </a:t>
            </a:r>
            <a:r>
              <a:rPr lang="de-DE" dirty="0" err="1"/>
              <a:t>to</a:t>
            </a:r>
            <a:r>
              <a:rPr lang="de-DE" dirty="0"/>
              <a:t> </a:t>
            </a:r>
            <a:r>
              <a:rPr lang="de-DE" dirty="0" err="1"/>
              <a:t>edit</a:t>
            </a:r>
            <a:r>
              <a:rPr lang="de-DE" dirty="0"/>
              <a:t> </a:t>
            </a:r>
            <a:r>
              <a:rPr lang="de-DE" dirty="0" err="1"/>
              <a:t>headline</a:t>
            </a:r>
            <a:endParaRPr lang="de-DE" dirty="0"/>
          </a:p>
        </p:txBody>
      </p:sp>
      <p:sp>
        <p:nvSpPr>
          <p:cNvPr id="4" name="Slide Number Placeholder 1"/>
          <p:cNvSpPr>
            <a:spLocks noGrp="1"/>
          </p:cNvSpPr>
          <p:nvPr>
            <p:ph type="sldNum" sz="quarter" idx="4"/>
          </p:nvPr>
        </p:nvSpPr>
        <p:spPr>
          <a:xfrm>
            <a:off x="106933" y="6381750"/>
            <a:ext cx="504627" cy="365125"/>
          </a:xfrm>
          <a:prstGeom prst="rect">
            <a:avLst/>
          </a:prstGeom>
        </p:spPr>
        <p:txBody>
          <a:bodyPr vert="horz" wrap="square" lIns="91440" tIns="45720" rIns="91440" bIns="45720" numCol="1" anchor="b" anchorCtr="0" compatLnSpc="1">
            <a:prstTxWarp prst="textNoShape">
              <a:avLst/>
            </a:prstTxWarp>
          </a:bodyPr>
          <a:lstStyle>
            <a:lvl1pPr algn="l">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EBF304C2-E370-4D1A-8F81-84060912288A}" type="slidenum">
              <a:rPr lang="en-US" altLang="de-DE" smtClean="0"/>
              <a:pPr>
                <a:defRPr/>
              </a:pPr>
              <a:t>‹#›</a:t>
            </a:fld>
            <a:endParaRPr lang="en-US" altLang="de-DE" dirty="0"/>
          </a:p>
        </p:txBody>
      </p:sp>
      <p:pic>
        <p:nvPicPr>
          <p:cNvPr id="6" name="Grafik 5" descr="C:\denkmodell\Pr\GIZ\bonn\YouMatch\18-669-GIZ-YouMatch-CoPs\Icons und Logos\YouMatch_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6112382"/>
            <a:ext cx="1094978" cy="520194"/>
          </a:xfrm>
          <a:prstGeom prst="rect">
            <a:avLst/>
          </a:prstGeom>
          <a:noFill/>
          <a:ln>
            <a:noFill/>
          </a:ln>
        </p:spPr>
      </p:pic>
    </p:spTree>
    <p:extLst>
      <p:ext uri="{BB962C8B-B14F-4D97-AF65-F5344CB8AC3E}">
        <p14:creationId xmlns:p14="http://schemas.microsoft.com/office/powerpoint/2010/main" val="181024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el 1"/>
          <p:cNvSpPr>
            <a:spLocks noGrp="1"/>
          </p:cNvSpPr>
          <p:nvPr>
            <p:ph type="title" hasCustomPrompt="1"/>
          </p:nvPr>
        </p:nvSpPr>
        <p:spPr>
          <a:noFill/>
          <a:ln>
            <a:noFill/>
          </a:ln>
          <a:effectLst/>
          <a:extLst/>
        </p:spPr>
        <p:txBody>
          <a:bodyPr/>
          <a:lstStyle>
            <a:lvl1pPr>
              <a:defRPr lang="de-DE"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Click </a:t>
            </a:r>
            <a:r>
              <a:rPr lang="de-DE" dirty="0" err="1"/>
              <a:t>to</a:t>
            </a:r>
            <a:r>
              <a:rPr lang="de-DE" dirty="0"/>
              <a:t> </a:t>
            </a:r>
            <a:r>
              <a:rPr lang="de-DE" dirty="0" err="1"/>
              <a:t>edit</a:t>
            </a:r>
            <a:r>
              <a:rPr lang="de-DE" dirty="0"/>
              <a:t> </a:t>
            </a:r>
            <a:r>
              <a:rPr lang="de-DE" dirty="0" err="1"/>
              <a:t>headline</a:t>
            </a:r>
            <a:endParaRPr lang="de-DE" dirty="0"/>
          </a:p>
        </p:txBody>
      </p:sp>
      <p:sp>
        <p:nvSpPr>
          <p:cNvPr id="5" name="Slide Number Placeholder 1"/>
          <p:cNvSpPr>
            <a:spLocks noGrp="1"/>
          </p:cNvSpPr>
          <p:nvPr>
            <p:ph type="sldNum" sz="quarter" idx="4"/>
          </p:nvPr>
        </p:nvSpPr>
        <p:spPr>
          <a:xfrm>
            <a:off x="106933" y="6381750"/>
            <a:ext cx="504627" cy="365125"/>
          </a:xfrm>
          <a:prstGeom prst="rect">
            <a:avLst/>
          </a:prstGeom>
        </p:spPr>
        <p:txBody>
          <a:bodyPr vert="horz" wrap="square" lIns="91440" tIns="45720" rIns="91440" bIns="45720" numCol="1" anchor="b" anchorCtr="0" compatLnSpc="1">
            <a:prstTxWarp prst="textNoShape">
              <a:avLst/>
            </a:prstTxWarp>
          </a:bodyPr>
          <a:lstStyle>
            <a:lvl1pPr algn="l">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EBF304C2-E370-4D1A-8F81-84060912288A}" type="slidenum">
              <a:rPr lang="en-US" altLang="de-DE" smtClean="0"/>
              <a:pPr>
                <a:defRPr/>
              </a:pPr>
              <a:t>‹#›</a:t>
            </a:fld>
            <a:endParaRPr lang="en-US" altLang="de-DE" dirty="0"/>
          </a:p>
        </p:txBody>
      </p:sp>
    </p:spTree>
    <p:extLst>
      <p:ext uri="{BB962C8B-B14F-4D97-AF65-F5344CB8AC3E}">
        <p14:creationId xmlns:p14="http://schemas.microsoft.com/office/powerpoint/2010/main" val="420202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Page">
    <p:spTree>
      <p:nvGrpSpPr>
        <p:cNvPr id="1" name=""/>
        <p:cNvGrpSpPr/>
        <p:nvPr/>
      </p:nvGrpSpPr>
      <p:grpSpPr>
        <a:xfrm>
          <a:off x="0" y="0"/>
          <a:ext cx="0" cy="0"/>
          <a:chOff x="0" y="0"/>
          <a:chExt cx="0" cy="0"/>
        </a:xfrm>
      </p:grpSpPr>
      <p:sp>
        <p:nvSpPr>
          <p:cNvPr id="2" name="Titel 1"/>
          <p:cNvSpPr>
            <a:spLocks noGrp="1"/>
          </p:cNvSpPr>
          <p:nvPr>
            <p:ph type="title" hasCustomPrompt="1"/>
          </p:nvPr>
        </p:nvSpPr>
        <p:spPr>
          <a:noFill/>
          <a:ln>
            <a:noFill/>
          </a:ln>
          <a:effectLst/>
          <a:extLst/>
        </p:spPr>
        <p:txBody>
          <a:bodyPr/>
          <a:lstStyle>
            <a:lvl1pPr>
              <a:defRPr lang="de-DE">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Click </a:t>
            </a:r>
            <a:r>
              <a:rPr lang="de-DE" dirty="0" err="1"/>
              <a:t>to</a:t>
            </a:r>
            <a:r>
              <a:rPr lang="de-DE" dirty="0"/>
              <a:t> </a:t>
            </a:r>
            <a:r>
              <a:rPr lang="de-DE" dirty="0" err="1"/>
              <a:t>edit</a:t>
            </a:r>
            <a:r>
              <a:rPr lang="de-DE" dirty="0"/>
              <a:t> </a:t>
            </a:r>
            <a:r>
              <a:rPr lang="de-DE" dirty="0" err="1"/>
              <a:t>headline</a:t>
            </a:r>
            <a:endParaRPr lang="de-DE" dirty="0"/>
          </a:p>
        </p:txBody>
      </p:sp>
      <p:sp>
        <p:nvSpPr>
          <p:cNvPr id="3" name="Inhaltsplatzhalter 2"/>
          <p:cNvSpPr>
            <a:spLocks noGrp="1"/>
          </p:cNvSpPr>
          <p:nvPr>
            <p:ph idx="1" hasCustomPrompt="1"/>
          </p:nvPr>
        </p:nvSpPr>
        <p:spPr>
          <a:xfrm>
            <a:off x="684213" y="1341438"/>
            <a:ext cx="8208267" cy="4975225"/>
          </a:xfrm>
        </p:spPr>
        <p:txBody>
          <a:bodyPr/>
          <a:lstStyle>
            <a:lvl1pPr marL="342900" indent="-342900">
              <a:buClr>
                <a:schemeClr val="tx1">
                  <a:lumMod val="65000"/>
                  <a:lumOff val="35000"/>
                </a:schemeClr>
              </a:buClr>
              <a:buFont typeface="Arial"/>
              <a:buChar char="•"/>
              <a:defRPr sz="2000">
                <a:latin typeface="Open Sans" panose="020B0606030504020204" pitchFamily="34" charset="0"/>
                <a:ea typeface="Open Sans" panose="020B0606030504020204" pitchFamily="34" charset="0"/>
                <a:cs typeface="Open Sans" panose="020B0606030504020204" pitchFamily="34" charset="0"/>
              </a:defRPr>
            </a:lvl1pPr>
            <a:lvl2pPr marL="742950" indent="-285750">
              <a:buClr>
                <a:schemeClr val="tx1">
                  <a:lumMod val="65000"/>
                  <a:lumOff val="35000"/>
                </a:schemeClr>
              </a:buClr>
              <a:buSzPct val="75000"/>
              <a:buFont typeface="Arial"/>
              <a:buChar char="•"/>
              <a:defRPr sz="2000">
                <a:latin typeface="Open Sans" panose="020B0606030504020204" pitchFamily="34" charset="0"/>
                <a:ea typeface="Open Sans" panose="020B0606030504020204" pitchFamily="34" charset="0"/>
                <a:cs typeface="Open Sans" panose="020B0606030504020204" pitchFamily="34" charset="0"/>
              </a:defRPr>
            </a:lvl2pPr>
          </a:lstStyle>
          <a:p>
            <a:pPr lvl="0"/>
            <a:r>
              <a:rPr lang="de-DE" dirty="0"/>
              <a:t>Click </a:t>
            </a:r>
            <a:r>
              <a:rPr lang="de-DE" dirty="0" err="1"/>
              <a:t>to</a:t>
            </a:r>
            <a:r>
              <a:rPr lang="de-DE" dirty="0"/>
              <a:t> </a:t>
            </a:r>
            <a:r>
              <a:rPr lang="de-DE" dirty="0" err="1"/>
              <a:t>edit</a:t>
            </a:r>
            <a:r>
              <a:rPr lang="de-DE" dirty="0"/>
              <a:t> </a:t>
            </a:r>
            <a:r>
              <a:rPr lang="de-DE" dirty="0" err="1"/>
              <a:t>text</a:t>
            </a:r>
            <a:endParaRPr lang="de-DE" dirty="0"/>
          </a:p>
          <a:p>
            <a:pPr lvl="1"/>
            <a:r>
              <a:rPr lang="de-DE" dirty="0"/>
              <a:t>... </a:t>
            </a:r>
            <a:r>
              <a:rPr lang="de-DE" dirty="0" err="1"/>
              <a:t>second</a:t>
            </a:r>
            <a:r>
              <a:rPr lang="de-DE" dirty="0"/>
              <a:t> </a:t>
            </a:r>
            <a:r>
              <a:rPr lang="de-DE" dirty="0" err="1"/>
              <a:t>level</a:t>
            </a:r>
            <a:endParaRPr lang="de-DE" dirty="0"/>
          </a:p>
        </p:txBody>
      </p:sp>
      <p:sp>
        <p:nvSpPr>
          <p:cNvPr id="6" name="Slide Number Placeholder 1"/>
          <p:cNvSpPr>
            <a:spLocks noGrp="1"/>
          </p:cNvSpPr>
          <p:nvPr>
            <p:ph type="sldNum" sz="quarter" idx="4"/>
          </p:nvPr>
        </p:nvSpPr>
        <p:spPr>
          <a:xfrm>
            <a:off x="106933" y="6381750"/>
            <a:ext cx="504627" cy="365125"/>
          </a:xfrm>
          <a:prstGeom prst="rect">
            <a:avLst/>
          </a:prstGeom>
        </p:spPr>
        <p:txBody>
          <a:bodyPr vert="horz" wrap="square" lIns="91440" tIns="45720" rIns="91440" bIns="45720" numCol="1" anchor="b" anchorCtr="0" compatLnSpc="1">
            <a:prstTxWarp prst="textNoShape">
              <a:avLst/>
            </a:prstTxWarp>
          </a:bodyPr>
          <a:lstStyle>
            <a:lvl1pPr algn="l">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EBF304C2-E370-4D1A-8F81-84060912288A}" type="slidenum">
              <a:rPr lang="en-US" altLang="de-DE" smtClean="0"/>
              <a:pPr>
                <a:defRPr/>
              </a:pPr>
              <a:t>‹#›</a:t>
            </a:fld>
            <a:endParaRPr lang="en-US" altLang="de-DE" dirty="0"/>
          </a:p>
        </p:txBody>
      </p:sp>
    </p:spTree>
    <p:extLst>
      <p:ext uri="{BB962C8B-B14F-4D97-AF65-F5344CB8AC3E}">
        <p14:creationId xmlns:p14="http://schemas.microsoft.com/office/powerpoint/2010/main" val="135119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s_dua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Click </a:t>
            </a:r>
            <a:r>
              <a:rPr lang="de-DE" dirty="0" err="1"/>
              <a:t>to</a:t>
            </a:r>
            <a:r>
              <a:rPr lang="de-DE" dirty="0"/>
              <a:t> </a:t>
            </a:r>
            <a:r>
              <a:rPr lang="de-DE" dirty="0" err="1"/>
              <a:t>edit</a:t>
            </a:r>
            <a:r>
              <a:rPr lang="de-DE" dirty="0"/>
              <a:t> </a:t>
            </a:r>
            <a:r>
              <a:rPr lang="de-DE" dirty="0" err="1"/>
              <a:t>headline</a:t>
            </a:r>
            <a:endParaRPr lang="de-DE" dirty="0"/>
          </a:p>
        </p:txBody>
      </p:sp>
      <p:sp>
        <p:nvSpPr>
          <p:cNvPr id="5" name="Bildplatzhalter 4"/>
          <p:cNvSpPr>
            <a:spLocks noGrp="1"/>
          </p:cNvSpPr>
          <p:nvPr>
            <p:ph type="pic" sz="quarter" idx="11" hasCustomPrompt="1"/>
          </p:nvPr>
        </p:nvSpPr>
        <p:spPr>
          <a:xfrm>
            <a:off x="4788024" y="1628800"/>
            <a:ext cx="3527425" cy="4537075"/>
          </a:xfrm>
        </p:spPr>
        <p:txBody>
          <a:bodyPr/>
          <a:lstStyle>
            <a:lvl1pPr marL="0" indent="0">
              <a:buNone/>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6" name="Bildplatzhalter 4"/>
          <p:cNvSpPr>
            <a:spLocks noGrp="1"/>
          </p:cNvSpPr>
          <p:nvPr>
            <p:ph type="pic" sz="quarter" idx="12" hasCustomPrompt="1"/>
          </p:nvPr>
        </p:nvSpPr>
        <p:spPr>
          <a:xfrm>
            <a:off x="827584" y="1628800"/>
            <a:ext cx="3527425" cy="4537075"/>
          </a:xfrm>
        </p:spPr>
        <p:txBody>
          <a:bodyPr/>
          <a:lstStyle>
            <a:lvl1pPr marL="0" indent="0">
              <a:buNone/>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9" name="Slide Number Placeholder 1"/>
          <p:cNvSpPr>
            <a:spLocks noGrp="1"/>
          </p:cNvSpPr>
          <p:nvPr>
            <p:ph type="sldNum" sz="quarter" idx="4"/>
          </p:nvPr>
        </p:nvSpPr>
        <p:spPr>
          <a:xfrm>
            <a:off x="106933" y="6381750"/>
            <a:ext cx="504627" cy="365125"/>
          </a:xfrm>
          <a:prstGeom prst="rect">
            <a:avLst/>
          </a:prstGeom>
        </p:spPr>
        <p:txBody>
          <a:bodyPr vert="horz" wrap="square" lIns="91440" tIns="45720" rIns="91440" bIns="45720" numCol="1" anchor="b" anchorCtr="0" compatLnSpc="1">
            <a:prstTxWarp prst="textNoShape">
              <a:avLst/>
            </a:prstTxWarp>
          </a:bodyPr>
          <a:lstStyle>
            <a:lvl1pPr algn="l">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EBF304C2-E370-4D1A-8F81-84060912288A}" type="slidenum">
              <a:rPr lang="en-US" altLang="de-DE" smtClean="0"/>
              <a:pPr>
                <a:defRPr/>
              </a:pPr>
              <a:t>‹#›</a:t>
            </a:fld>
            <a:endParaRPr lang="en-US" altLang="de-DE" dirty="0"/>
          </a:p>
        </p:txBody>
      </p:sp>
    </p:spTree>
    <p:extLst>
      <p:ext uri="{BB962C8B-B14F-4D97-AF65-F5344CB8AC3E}">
        <p14:creationId xmlns:p14="http://schemas.microsoft.com/office/powerpoint/2010/main" val="121113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_o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a:t>Click </a:t>
            </a:r>
            <a:r>
              <a:rPr lang="de-DE" dirty="0" err="1"/>
              <a:t>to</a:t>
            </a:r>
            <a:r>
              <a:rPr lang="de-DE" dirty="0"/>
              <a:t> </a:t>
            </a:r>
            <a:r>
              <a:rPr lang="de-DE" dirty="0" err="1"/>
              <a:t>edit</a:t>
            </a:r>
            <a:r>
              <a:rPr lang="de-DE" dirty="0"/>
              <a:t> </a:t>
            </a:r>
            <a:r>
              <a:rPr lang="de-DE" dirty="0" err="1"/>
              <a:t>headline</a:t>
            </a:r>
            <a:endParaRPr lang="de-DE" dirty="0"/>
          </a:p>
        </p:txBody>
      </p:sp>
      <p:sp>
        <p:nvSpPr>
          <p:cNvPr id="6" name="Bildplatzhalter 4"/>
          <p:cNvSpPr>
            <a:spLocks noGrp="1"/>
          </p:cNvSpPr>
          <p:nvPr>
            <p:ph type="pic" sz="quarter" idx="12" hasCustomPrompt="1"/>
          </p:nvPr>
        </p:nvSpPr>
        <p:spPr>
          <a:xfrm>
            <a:off x="827584" y="1628800"/>
            <a:ext cx="7488832" cy="4537075"/>
          </a:xfrm>
        </p:spPr>
        <p:txBody>
          <a:bodyPr/>
          <a:lstStyle>
            <a:lvl1pPr marL="0" indent="0">
              <a:buNone/>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8" name="Slide Number Placeholder 1"/>
          <p:cNvSpPr>
            <a:spLocks noGrp="1"/>
          </p:cNvSpPr>
          <p:nvPr>
            <p:ph type="sldNum" sz="quarter" idx="4"/>
          </p:nvPr>
        </p:nvSpPr>
        <p:spPr>
          <a:xfrm>
            <a:off x="106933" y="6381750"/>
            <a:ext cx="504627" cy="365125"/>
          </a:xfrm>
          <a:prstGeom prst="rect">
            <a:avLst/>
          </a:prstGeom>
        </p:spPr>
        <p:txBody>
          <a:bodyPr vert="horz" wrap="square" lIns="91440" tIns="45720" rIns="91440" bIns="45720" numCol="1" anchor="b" anchorCtr="0" compatLnSpc="1">
            <a:prstTxWarp prst="textNoShape">
              <a:avLst/>
            </a:prstTxWarp>
          </a:bodyPr>
          <a:lstStyle>
            <a:lvl1pPr algn="l">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EBF304C2-E370-4D1A-8F81-84060912288A}" type="slidenum">
              <a:rPr lang="en-US" altLang="de-DE" smtClean="0"/>
              <a:pPr>
                <a:defRPr/>
              </a:pPr>
              <a:t>‹#›</a:t>
            </a:fld>
            <a:endParaRPr lang="en-US" altLang="de-DE" dirty="0"/>
          </a:p>
        </p:txBody>
      </p:sp>
    </p:spTree>
    <p:extLst>
      <p:ext uri="{BB962C8B-B14F-4D97-AF65-F5344CB8AC3E}">
        <p14:creationId xmlns:p14="http://schemas.microsoft.com/office/powerpoint/2010/main" val="278275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333375"/>
            <a:ext cx="81549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de-DE" dirty="0"/>
              <a:t>Click to edit headline</a:t>
            </a:r>
          </a:p>
        </p:txBody>
      </p:sp>
      <p:sp>
        <p:nvSpPr>
          <p:cNvPr id="1027" name="Rectangle 3"/>
          <p:cNvSpPr>
            <a:spLocks noGrp="1" noChangeArrowheads="1"/>
          </p:cNvSpPr>
          <p:nvPr>
            <p:ph type="body" idx="1"/>
          </p:nvPr>
        </p:nvSpPr>
        <p:spPr bwMode="auto">
          <a:xfrm>
            <a:off x="684213" y="1341438"/>
            <a:ext cx="8459787"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noProof="0" dirty="0"/>
              <a:t>Click </a:t>
            </a:r>
            <a:r>
              <a:rPr lang="de-DE" altLang="de-DE" noProof="0" dirty="0" err="1"/>
              <a:t>to</a:t>
            </a:r>
            <a:r>
              <a:rPr lang="de-DE" altLang="de-DE" noProof="0" dirty="0"/>
              <a:t> </a:t>
            </a:r>
            <a:r>
              <a:rPr lang="de-DE" altLang="de-DE" noProof="0" dirty="0" err="1"/>
              <a:t>add</a:t>
            </a:r>
            <a:r>
              <a:rPr lang="de-DE" altLang="de-DE" noProof="0" dirty="0"/>
              <a:t> </a:t>
            </a:r>
            <a:r>
              <a:rPr lang="de-DE" altLang="de-DE" noProof="0" dirty="0" err="1"/>
              <a:t>text</a:t>
            </a:r>
            <a:r>
              <a:rPr lang="de-DE" altLang="de-DE" noProof="0" dirty="0"/>
              <a:t> …</a:t>
            </a:r>
          </a:p>
          <a:p>
            <a:pPr lvl="1"/>
            <a:r>
              <a:rPr lang="de-DE" altLang="de-DE" noProof="0" dirty="0"/>
              <a:t>… </a:t>
            </a:r>
            <a:r>
              <a:rPr lang="de-DE" altLang="de-DE" noProof="0" dirty="0" err="1"/>
              <a:t>second</a:t>
            </a:r>
            <a:r>
              <a:rPr lang="de-DE" altLang="de-DE" noProof="0" dirty="0"/>
              <a:t> </a:t>
            </a:r>
            <a:r>
              <a:rPr lang="de-DE" altLang="de-DE" noProof="0" dirty="0" err="1"/>
              <a:t>level</a:t>
            </a:r>
            <a:r>
              <a:rPr lang="de-DE" altLang="de-DE" noProof="0" dirty="0"/>
              <a:t> …</a:t>
            </a:r>
          </a:p>
          <a:p>
            <a:pPr lvl="2"/>
            <a:r>
              <a:rPr lang="de-DE" altLang="de-DE" noProof="0" dirty="0"/>
              <a:t>… </a:t>
            </a:r>
            <a:r>
              <a:rPr lang="de-DE" altLang="de-DE" noProof="0" dirty="0" err="1"/>
              <a:t>third</a:t>
            </a:r>
            <a:r>
              <a:rPr lang="de-DE" altLang="de-DE" noProof="0" dirty="0"/>
              <a:t> </a:t>
            </a:r>
            <a:r>
              <a:rPr lang="de-DE" altLang="de-DE" noProof="0" dirty="0" err="1"/>
              <a:t>level</a:t>
            </a:r>
            <a:r>
              <a:rPr lang="de-DE" altLang="de-DE" noProof="0" dirty="0"/>
              <a:t> …</a:t>
            </a:r>
          </a:p>
        </p:txBody>
      </p:sp>
      <p:pic>
        <p:nvPicPr>
          <p:cNvPr id="4" name="Grafik 3" descr="C:\denkmodell\Pr\GIZ\bonn\YouMatch\18-669-GIZ-YouMatch-CoPs\Icons und Logos\YouMatch_logo.png"/>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884368" y="6112382"/>
            <a:ext cx="1094978" cy="520194"/>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11" r:id="rId1"/>
    <p:sldLayoutId id="2147483915" r:id="rId2"/>
    <p:sldLayoutId id="2147483912" r:id="rId3"/>
    <p:sldLayoutId id="2147483913" r:id="rId4"/>
    <p:sldLayoutId id="2147483914" r:id="rId5"/>
    <p:sldLayoutId id="2147483916" r:id="rId6"/>
    <p:sldLayoutId id="2147483917" r:id="rId7"/>
  </p:sldLayoutIdLst>
  <p:hf hdr="0" ftr="0" dt="0"/>
  <p:txStyles>
    <p:titleStyle>
      <a:lvl1pPr algn="l" rtl="0" eaLnBrk="1" fontAlgn="base" hangingPunct="1">
        <a:spcBef>
          <a:spcPct val="0"/>
        </a:spcBef>
        <a:spcAft>
          <a:spcPct val="0"/>
        </a:spcAft>
        <a:defRPr lang="en-GB" altLang="de-DE"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2pPr>
      <a:lvl3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3pPr>
      <a:lvl4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4pPr>
      <a:lvl5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5pPr>
      <a:lvl6pPr marL="4572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9pPr>
    </p:titleStyle>
    <p:bodyStyle>
      <a:lvl1pPr marL="457200" indent="-457200" algn="l" rtl="0" eaLnBrk="1" fontAlgn="base" hangingPunct="1">
        <a:spcBef>
          <a:spcPct val="20000"/>
        </a:spcBef>
        <a:spcAft>
          <a:spcPct val="0"/>
        </a:spcAft>
        <a:buClr>
          <a:schemeClr val="tx1">
            <a:lumMod val="65000"/>
            <a:lumOff val="35000"/>
          </a:schemeClr>
        </a:buClr>
        <a:buFont typeface="Arial" pitchFamily="34" charset="0"/>
        <a:buChar char="•"/>
        <a:defRPr lang="en-GB" sz="28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Clr>
          <a:schemeClr val="tx1">
            <a:lumMod val="65000"/>
            <a:lumOff val="35000"/>
          </a:schemeClr>
        </a:buClr>
        <a:buSzPct val="75000"/>
        <a:buFont typeface="Arial" pitchFamily="34" charset="0"/>
        <a:buChar char="•"/>
        <a:defRPr lang="en-GB" sz="26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257300" indent="-342900" algn="l" rtl="0" eaLnBrk="1" fontAlgn="base" hangingPunct="1">
        <a:spcBef>
          <a:spcPct val="20000"/>
        </a:spcBef>
        <a:spcAft>
          <a:spcPct val="0"/>
        </a:spcAft>
        <a:buClr>
          <a:schemeClr val="tx1">
            <a:lumMod val="65000"/>
            <a:lumOff val="35000"/>
          </a:schemeClr>
        </a:buClr>
        <a:buSzPct val="75000"/>
        <a:buFont typeface="Arial" panose="020B0604020202020204" pitchFamily="34" charset="0"/>
        <a:buChar char="•"/>
        <a:defRPr lang="en-GB" sz="24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lr>
          <a:schemeClr val="accent6"/>
        </a:buClr>
        <a:buFont typeface="Arial" pitchFamily="34" charset="0"/>
        <a:buChar char="•"/>
        <a:defRPr lang="en-GB"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Clr>
          <a:schemeClr val="accent6"/>
        </a:buClr>
        <a:buChar char="-"/>
        <a:defRPr lang="en-GB"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buClr>
          <a:srgbClr val="CC0000"/>
        </a:buClr>
        <a:buChar char="-"/>
        <a:defRPr sz="2000">
          <a:solidFill>
            <a:schemeClr val="tx1"/>
          </a:solidFill>
          <a:latin typeface="+mn-lt"/>
        </a:defRPr>
      </a:lvl6pPr>
      <a:lvl7pPr marL="2971800" indent="-228600" algn="l" rtl="0" eaLnBrk="1" fontAlgn="base" hangingPunct="1">
        <a:spcBef>
          <a:spcPct val="20000"/>
        </a:spcBef>
        <a:spcAft>
          <a:spcPct val="0"/>
        </a:spcAft>
        <a:buClr>
          <a:srgbClr val="CC0000"/>
        </a:buClr>
        <a:buChar char="-"/>
        <a:defRPr sz="2000">
          <a:solidFill>
            <a:schemeClr val="tx1"/>
          </a:solidFill>
          <a:latin typeface="+mn-lt"/>
        </a:defRPr>
      </a:lvl7pPr>
      <a:lvl8pPr marL="3429000" indent="-228600" algn="l" rtl="0" eaLnBrk="1" fontAlgn="base" hangingPunct="1">
        <a:spcBef>
          <a:spcPct val="20000"/>
        </a:spcBef>
        <a:spcAft>
          <a:spcPct val="0"/>
        </a:spcAft>
        <a:buClr>
          <a:srgbClr val="CC0000"/>
        </a:buClr>
        <a:buChar char="-"/>
        <a:defRPr sz="2000">
          <a:solidFill>
            <a:schemeClr val="tx1"/>
          </a:solidFill>
          <a:latin typeface="+mn-lt"/>
        </a:defRPr>
      </a:lvl8pPr>
      <a:lvl9pPr marL="3886200" indent="-228600" algn="l" rtl="0" eaLnBrk="1" fontAlgn="base" hangingPunct="1">
        <a:spcBef>
          <a:spcPct val="20000"/>
        </a:spcBef>
        <a:spcAft>
          <a:spcPct val="0"/>
        </a:spcAft>
        <a:buClr>
          <a:srgbClr val="CC0000"/>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1116335" y="3503101"/>
            <a:ext cx="5688013" cy="432048"/>
          </a:xfrm>
        </p:spPr>
        <p:txBody>
          <a:bodyPr/>
          <a:lstStyle/>
          <a:p>
            <a:r>
              <a:rPr lang="en-GB" dirty="0" err="1"/>
              <a:t>Yasameen</a:t>
            </a:r>
            <a:r>
              <a:rPr lang="en-GB" dirty="0"/>
              <a:t> Al-</a:t>
            </a:r>
            <a:r>
              <a:rPr lang="en-GB" dirty="0" err="1"/>
              <a:t>Nadheri</a:t>
            </a:r>
            <a:r>
              <a:rPr lang="en-GB" dirty="0"/>
              <a:t> </a:t>
            </a:r>
          </a:p>
        </p:txBody>
      </p:sp>
      <p:sp>
        <p:nvSpPr>
          <p:cNvPr id="3" name="Textplatzhalter 2"/>
          <p:cNvSpPr>
            <a:spLocks noGrp="1"/>
          </p:cNvSpPr>
          <p:nvPr>
            <p:ph type="body" sz="quarter" idx="10"/>
          </p:nvPr>
        </p:nvSpPr>
        <p:spPr>
          <a:xfrm>
            <a:off x="1116334" y="4223181"/>
            <a:ext cx="5688013" cy="503238"/>
          </a:xfrm>
        </p:spPr>
        <p:txBody>
          <a:bodyPr/>
          <a:lstStyle/>
          <a:p>
            <a:r>
              <a:rPr lang="en-GB" dirty="0"/>
              <a:t>01.10.2019  / 12:00 am ( GMT) </a:t>
            </a:r>
          </a:p>
        </p:txBody>
      </p:sp>
      <p:pic>
        <p:nvPicPr>
          <p:cNvPr id="6" name="Grafik 5" descr="C:\Users\sd\AppData\Local\Microsoft\Windows\INetCache\Content.Word\ELdZ_ml_Office_farbe_en.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6419" y="275104"/>
            <a:ext cx="1417955" cy="790575"/>
          </a:xfrm>
          <a:prstGeom prst="rect">
            <a:avLst/>
          </a:prstGeom>
          <a:noFill/>
          <a:ln>
            <a:noFill/>
          </a:ln>
        </p:spPr>
      </p:pic>
      <p:pic>
        <p:nvPicPr>
          <p:cNvPr id="7" name="Grafik 6" descr="C:\denkmodell\Pr\GIZ\bonn\YouMatch\18-669-GIZ-YouMatch-CoPs\Icons und Logos\YouMatch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694" y="1180614"/>
            <a:ext cx="2291715" cy="876300"/>
          </a:xfrm>
          <a:prstGeom prst="rect">
            <a:avLst/>
          </a:prstGeom>
          <a:noFill/>
          <a:ln>
            <a:noFill/>
          </a:ln>
        </p:spPr>
      </p:pic>
      <p:pic>
        <p:nvPicPr>
          <p:cNvPr id="8" name="Grafik 7" descr="GIZ"/>
          <p:cNvPicPr/>
          <p:nvPr/>
        </p:nvPicPr>
        <p:blipFill>
          <a:blip r:embed="rId4">
            <a:extLst>
              <a:ext uri="{28A0092B-C50C-407E-A947-70E740481C1C}">
                <a14:useLocalDpi xmlns:a14="http://schemas.microsoft.com/office/drawing/2010/main" val="0"/>
              </a:ext>
            </a:extLst>
          </a:blip>
          <a:srcRect/>
          <a:stretch>
            <a:fillRect/>
          </a:stretch>
        </p:blipFill>
        <p:spPr bwMode="auto">
          <a:xfrm>
            <a:off x="467544" y="361464"/>
            <a:ext cx="2245995" cy="592455"/>
          </a:xfrm>
          <a:prstGeom prst="rect">
            <a:avLst/>
          </a:prstGeom>
          <a:noFill/>
          <a:ln>
            <a:noFill/>
          </a:ln>
        </p:spPr>
      </p:pic>
      <p:sp>
        <p:nvSpPr>
          <p:cNvPr id="5" name="Textplatzhalter 4"/>
          <p:cNvSpPr>
            <a:spLocks noGrp="1"/>
          </p:cNvSpPr>
          <p:nvPr>
            <p:ph type="body" sz="quarter" idx="11"/>
          </p:nvPr>
        </p:nvSpPr>
        <p:spPr>
          <a:xfrm>
            <a:off x="971600" y="2204284"/>
            <a:ext cx="7128792" cy="790575"/>
          </a:xfrm>
        </p:spPr>
        <p:txBody>
          <a:bodyPr/>
          <a:lstStyle/>
          <a:p>
            <a:endParaRPr lang="en-US" dirty="0"/>
          </a:p>
          <a:p>
            <a:r>
              <a:rPr lang="en-US" dirty="0"/>
              <a:t>Third Online Meeting CoP 1 ENG</a:t>
            </a:r>
          </a:p>
          <a:p>
            <a:r>
              <a:rPr lang="en-US" sz="2000" dirty="0"/>
              <a:t>Using </a:t>
            </a:r>
            <a:r>
              <a:rPr lang="en-US" sz="2000" dirty="0" err="1"/>
              <a:t>labour</a:t>
            </a:r>
            <a:r>
              <a:rPr lang="en-US" sz="2000" dirty="0"/>
              <a:t> market information as essential basis for effective ES for youths</a:t>
            </a:r>
          </a:p>
        </p:txBody>
      </p:sp>
    </p:spTree>
    <p:extLst>
      <p:ext uri="{BB962C8B-B14F-4D97-AF65-F5344CB8AC3E}">
        <p14:creationId xmlns:p14="http://schemas.microsoft.com/office/powerpoint/2010/main" val="161037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A1DF89F-DEBC-0B45-8D8D-AACDFDDEAFE8}"/>
              </a:ext>
            </a:extLst>
          </p:cNvPr>
          <p:cNvGraphicFramePr>
            <a:graphicFrameLocks noGrp="1"/>
          </p:cNvGraphicFramePr>
          <p:nvPr>
            <p:ph idx="1"/>
            <p:extLst>
              <p:ext uri="{D42A27DB-BD31-4B8C-83A1-F6EECF244321}">
                <p14:modId xmlns:p14="http://schemas.microsoft.com/office/powerpoint/2010/main" val="399787703"/>
              </p:ext>
            </p:extLst>
          </p:nvPr>
        </p:nvGraphicFramePr>
        <p:xfrm>
          <a:off x="539552" y="332656"/>
          <a:ext cx="7848872" cy="5760641"/>
        </p:xfrm>
        <a:graphic>
          <a:graphicData uri="http://schemas.openxmlformats.org/drawingml/2006/table">
            <a:tbl>
              <a:tblPr>
                <a:tableStyleId>{5C22544A-7EE6-4342-B048-85BDC9FD1C3A}</a:tableStyleId>
              </a:tblPr>
              <a:tblGrid>
                <a:gridCol w="432048">
                  <a:extLst>
                    <a:ext uri="{9D8B030D-6E8A-4147-A177-3AD203B41FA5}">
                      <a16:colId xmlns:a16="http://schemas.microsoft.com/office/drawing/2014/main" val="4212842869"/>
                    </a:ext>
                  </a:extLst>
                </a:gridCol>
                <a:gridCol w="1800200">
                  <a:extLst>
                    <a:ext uri="{9D8B030D-6E8A-4147-A177-3AD203B41FA5}">
                      <a16:colId xmlns:a16="http://schemas.microsoft.com/office/drawing/2014/main" val="4185609925"/>
                    </a:ext>
                  </a:extLst>
                </a:gridCol>
                <a:gridCol w="1872208">
                  <a:extLst>
                    <a:ext uri="{9D8B030D-6E8A-4147-A177-3AD203B41FA5}">
                      <a16:colId xmlns:a16="http://schemas.microsoft.com/office/drawing/2014/main" val="1147367533"/>
                    </a:ext>
                  </a:extLst>
                </a:gridCol>
                <a:gridCol w="1029734">
                  <a:extLst>
                    <a:ext uri="{9D8B030D-6E8A-4147-A177-3AD203B41FA5}">
                      <a16:colId xmlns:a16="http://schemas.microsoft.com/office/drawing/2014/main" val="2419115948"/>
                    </a:ext>
                  </a:extLst>
                </a:gridCol>
                <a:gridCol w="288796">
                  <a:extLst>
                    <a:ext uri="{9D8B030D-6E8A-4147-A177-3AD203B41FA5}">
                      <a16:colId xmlns:a16="http://schemas.microsoft.com/office/drawing/2014/main" val="1347469754"/>
                    </a:ext>
                  </a:extLst>
                </a:gridCol>
                <a:gridCol w="288796">
                  <a:extLst>
                    <a:ext uri="{9D8B030D-6E8A-4147-A177-3AD203B41FA5}">
                      <a16:colId xmlns:a16="http://schemas.microsoft.com/office/drawing/2014/main" val="3238421843"/>
                    </a:ext>
                  </a:extLst>
                </a:gridCol>
                <a:gridCol w="288796">
                  <a:extLst>
                    <a:ext uri="{9D8B030D-6E8A-4147-A177-3AD203B41FA5}">
                      <a16:colId xmlns:a16="http://schemas.microsoft.com/office/drawing/2014/main" val="2344200070"/>
                    </a:ext>
                  </a:extLst>
                </a:gridCol>
                <a:gridCol w="336126">
                  <a:extLst>
                    <a:ext uri="{9D8B030D-6E8A-4147-A177-3AD203B41FA5}">
                      <a16:colId xmlns:a16="http://schemas.microsoft.com/office/drawing/2014/main" val="2156964505"/>
                    </a:ext>
                  </a:extLst>
                </a:gridCol>
                <a:gridCol w="288032">
                  <a:extLst>
                    <a:ext uri="{9D8B030D-6E8A-4147-A177-3AD203B41FA5}">
                      <a16:colId xmlns:a16="http://schemas.microsoft.com/office/drawing/2014/main" val="1637461491"/>
                    </a:ext>
                  </a:extLst>
                </a:gridCol>
                <a:gridCol w="242230">
                  <a:extLst>
                    <a:ext uri="{9D8B030D-6E8A-4147-A177-3AD203B41FA5}">
                      <a16:colId xmlns:a16="http://schemas.microsoft.com/office/drawing/2014/main" val="3616438178"/>
                    </a:ext>
                  </a:extLst>
                </a:gridCol>
                <a:gridCol w="981906">
                  <a:extLst>
                    <a:ext uri="{9D8B030D-6E8A-4147-A177-3AD203B41FA5}">
                      <a16:colId xmlns:a16="http://schemas.microsoft.com/office/drawing/2014/main" val="547662084"/>
                    </a:ext>
                  </a:extLst>
                </a:gridCol>
              </a:tblGrid>
              <a:tr h="359019">
                <a:tc>
                  <a:txBody>
                    <a:bodyPr/>
                    <a:lstStyle/>
                    <a:p>
                      <a:pPr algn="ctr" fontAlgn="ctr"/>
                      <a:endParaRPr lang="en-US" sz="1800" b="1" i="1" u="none" strike="noStrike" dirty="0">
                        <a:solidFill>
                          <a:srgbClr val="FFFFFF"/>
                        </a:solidFill>
                        <a:effectLst/>
                        <a:latin typeface="Calibri" panose="020F0502020204030204" pitchFamily="34" charset="0"/>
                      </a:endParaRPr>
                    </a:p>
                  </a:txBody>
                  <a:tcPr marL="4747" marR="4747" marT="4747" marB="0" anchor="ctr"/>
                </a:tc>
                <a:tc gridSpan="10">
                  <a:txBody>
                    <a:bodyPr/>
                    <a:lstStyle/>
                    <a:p>
                      <a:pPr algn="ctr" fontAlgn="ctr"/>
                      <a:r>
                        <a:rPr lang="en-US" sz="1800" u="none" strike="noStrike" dirty="0">
                          <a:effectLst/>
                        </a:rPr>
                        <a:t>BLOCK 2</a:t>
                      </a:r>
                      <a:endParaRPr lang="en-US" sz="1800" b="1" i="1" u="none" strike="noStrike" dirty="0">
                        <a:solidFill>
                          <a:srgbClr val="FFFFFF"/>
                        </a:solidFill>
                        <a:effectLst/>
                        <a:latin typeface="Calibri" panose="020F050202020403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5331121"/>
                  </a:ext>
                </a:extLst>
              </a:tr>
              <a:tr h="359019">
                <a:tc>
                  <a:txBody>
                    <a:bodyPr/>
                    <a:lstStyle/>
                    <a:p>
                      <a:pPr algn="ctr" fontAlgn="ctr"/>
                      <a:endParaRPr lang="en-US" sz="1800" b="1" i="1" u="none" strike="noStrike" dirty="0">
                        <a:solidFill>
                          <a:schemeClr val="tx2"/>
                        </a:solidFill>
                        <a:effectLst/>
                        <a:latin typeface="Calibri" panose="020F0502020204030204" pitchFamily="34" charset="0"/>
                      </a:endParaRPr>
                    </a:p>
                  </a:txBody>
                  <a:tcPr marL="4747" marR="4747" marT="4747" marB="0" anchor="ctr"/>
                </a:tc>
                <a:tc gridSpan="10">
                  <a:txBody>
                    <a:bodyPr/>
                    <a:lstStyle/>
                    <a:p>
                      <a:pPr algn="ctr" fontAlgn="ctr"/>
                      <a:r>
                        <a:rPr lang="en-US" sz="1800" u="none" strike="noStrike" dirty="0">
                          <a:solidFill>
                            <a:schemeClr val="tx2"/>
                          </a:solidFill>
                          <a:effectLst/>
                        </a:rPr>
                        <a:t>Skills Anticipation (Tools and Methodology)</a:t>
                      </a:r>
                      <a:endParaRPr lang="en-US" sz="1800" b="1" i="1" u="none" strike="noStrike" dirty="0">
                        <a:solidFill>
                          <a:schemeClr val="tx2"/>
                        </a:solidFill>
                        <a:effectLst/>
                        <a:latin typeface="Calibri" panose="020F050202020403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8686627"/>
                  </a:ext>
                </a:extLst>
              </a:tr>
              <a:tr h="359019">
                <a:tc rowSpan="2">
                  <a:txBody>
                    <a:bodyPr/>
                    <a:lstStyle/>
                    <a:p>
                      <a:pPr algn="ctr" fontAlgn="ctr"/>
                      <a:r>
                        <a:rPr lang="en-US" sz="1400" b="1" i="1" u="none" strike="noStrike" dirty="0">
                          <a:solidFill>
                            <a:srgbClr val="000000"/>
                          </a:solidFill>
                          <a:effectLst/>
                          <a:latin typeface="Calibri" panose="020F0502020204030204" pitchFamily="34" charset="0"/>
                        </a:rPr>
                        <a:t>No.</a:t>
                      </a:r>
                    </a:p>
                  </a:txBody>
                  <a:tcPr marL="4747" marR="4747" marT="4747" marB="0" anchor="ctr"/>
                </a:tc>
                <a:tc rowSpan="2">
                  <a:txBody>
                    <a:bodyPr/>
                    <a:lstStyle/>
                    <a:p>
                      <a:pPr algn="ctr" fontAlgn="ctr"/>
                      <a:r>
                        <a:rPr lang="en-US" sz="1600" u="none" strike="noStrike" dirty="0">
                          <a:effectLst/>
                        </a:rPr>
                        <a:t>Proposed Activity</a:t>
                      </a:r>
                      <a:endParaRPr lang="en-US" sz="16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600" u="none" strike="noStrike" dirty="0">
                          <a:effectLst/>
                        </a:rPr>
                        <a:t>Expected Results </a:t>
                      </a:r>
                      <a:endParaRPr lang="en-US" sz="16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600" u="none" strike="noStrike" dirty="0">
                          <a:effectLst/>
                        </a:rPr>
                        <a:t>Responsible person(s)</a:t>
                      </a:r>
                      <a:endParaRPr lang="en-US" sz="1600" b="1" i="1" u="none" strike="noStrike" dirty="0">
                        <a:solidFill>
                          <a:srgbClr val="000000"/>
                        </a:solidFill>
                        <a:effectLst/>
                        <a:latin typeface="Calibri" panose="020F0502020204030204" pitchFamily="34" charset="0"/>
                      </a:endParaRPr>
                    </a:p>
                  </a:txBody>
                  <a:tcPr marL="4747" marR="4747" marT="4747" marB="0" anchor="ctr"/>
                </a:tc>
                <a:tc gridSpan="6">
                  <a:txBody>
                    <a:bodyPr/>
                    <a:lstStyle/>
                    <a:p>
                      <a:pPr algn="ctr" fontAlgn="ctr"/>
                      <a:r>
                        <a:rPr lang="en-US" sz="1800" u="none" strike="noStrike" dirty="0">
                          <a:effectLst/>
                        </a:rPr>
                        <a:t>Expected Date</a:t>
                      </a:r>
                      <a:endParaRPr lang="en-US" sz="1800" b="1" i="1" u="none" strike="noStrike" dirty="0">
                        <a:solidFill>
                          <a:srgbClr val="3F3F3F"/>
                        </a:solidFill>
                        <a:effectLst/>
                        <a:latin typeface="Arial" panose="020B060402020202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u="none" strike="noStrike" dirty="0">
                          <a:effectLst/>
                        </a:rPr>
                        <a:t>Comments</a:t>
                      </a:r>
                      <a:endParaRPr lang="en-US" sz="1600" b="1" i="1" u="none" strike="noStrike" dirty="0">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2014831272"/>
                  </a:ext>
                </a:extLst>
              </a:tr>
              <a:tr h="4846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effectLst/>
                        </a:rPr>
                        <a:t>Sep</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Oct</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Nov</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Dec</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Jan</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Feb</a:t>
                      </a:r>
                      <a:endParaRPr lang="en-US" sz="1200" b="1" i="1" u="none" strike="noStrike" dirty="0">
                        <a:solidFill>
                          <a:srgbClr val="3F3F3F"/>
                        </a:solidFill>
                        <a:effectLst/>
                        <a:latin typeface="Arial" panose="020B0604020202020204" pitchFamily="34" charset="0"/>
                      </a:endParaRPr>
                    </a:p>
                  </a:txBody>
                  <a:tcPr marL="4747" marR="4747" marT="4747" marB="0" anchor="ctr"/>
                </a:tc>
                <a:tc vMerge="1">
                  <a:txBody>
                    <a:bodyPr/>
                    <a:lstStyle/>
                    <a:p>
                      <a:endParaRPr lang="en-US"/>
                    </a:p>
                  </a:txBody>
                  <a:tcPr/>
                </a:tc>
                <a:extLst>
                  <a:ext uri="{0D108BD9-81ED-4DB2-BD59-A6C34878D82A}">
                    <a16:rowId xmlns:a16="http://schemas.microsoft.com/office/drawing/2014/main" val="1779753328"/>
                  </a:ext>
                </a:extLst>
              </a:tr>
              <a:tr h="4198943">
                <a:tc>
                  <a:txBody>
                    <a:bodyPr/>
                    <a:lstStyle/>
                    <a:p>
                      <a:pPr algn="ctr" fontAlgn="ctr"/>
                      <a:r>
                        <a:rPr lang="en-US" sz="1800" b="0" i="0" u="none" strike="noStrike" dirty="0">
                          <a:solidFill>
                            <a:srgbClr val="C1022D"/>
                          </a:solidFill>
                          <a:effectLst/>
                          <a:latin typeface="Calibri" panose="020F0502020204030204" pitchFamily="34" charset="0"/>
                        </a:rPr>
                        <a:t>1</a:t>
                      </a:r>
                    </a:p>
                  </a:txBody>
                  <a:tcPr marL="4747" marR="4747" marT="4747" marB="0" anchor="ctr"/>
                </a:tc>
                <a:tc>
                  <a:txBody>
                    <a:bodyPr/>
                    <a:lstStyle/>
                    <a:p>
                      <a:pPr algn="l" fontAlgn="ctr"/>
                      <a:r>
                        <a:rPr lang="en-US" sz="1600" u="none" strike="noStrike" dirty="0">
                          <a:effectLst/>
                        </a:rPr>
                        <a:t>Online meeting to exchange experience and best practices</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ctr"/>
                      <a:r>
                        <a:rPr lang="en-US" sz="1600" u="none" strike="noStrike" dirty="0">
                          <a:effectLst/>
                        </a:rPr>
                        <a:t>Understanding each members position on Skills anticipation in their respective countries</a:t>
                      </a:r>
                      <a:br>
                        <a:rPr lang="en-US" sz="1600" u="none" strike="noStrike" dirty="0">
                          <a:effectLst/>
                        </a:rPr>
                      </a:br>
                      <a:br>
                        <a:rPr lang="en-US" sz="1600" u="none" strike="noStrike" dirty="0">
                          <a:effectLst/>
                        </a:rPr>
                      </a:br>
                      <a:r>
                        <a:rPr lang="en-US" sz="1600" u="none" strike="noStrike" dirty="0">
                          <a:effectLst/>
                        </a:rPr>
                        <a:t>Identification of transferable and replicable best practices from each country </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600" u="none" strike="noStrike" dirty="0">
                          <a:effectLst/>
                        </a:rPr>
                        <a:t>Members</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4747" marR="4747" marT="4747"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747" marR="4747" marT="4747" marB="0" anchor="b"/>
                </a:tc>
                <a:extLst>
                  <a:ext uri="{0D108BD9-81ED-4DB2-BD59-A6C34878D82A}">
                    <a16:rowId xmlns:a16="http://schemas.microsoft.com/office/drawing/2014/main" val="3108887760"/>
                  </a:ext>
                </a:extLst>
              </a:tr>
            </a:tbl>
          </a:graphicData>
        </a:graphic>
      </p:graphicFrame>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10</a:t>
            </a:fld>
            <a:endParaRPr lang="en-US" altLang="de-DE" dirty="0"/>
          </a:p>
        </p:txBody>
      </p:sp>
    </p:spTree>
    <p:extLst>
      <p:ext uri="{BB962C8B-B14F-4D97-AF65-F5344CB8AC3E}">
        <p14:creationId xmlns:p14="http://schemas.microsoft.com/office/powerpoint/2010/main" val="128102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E3A2CF4-2E3B-B24B-B125-2651A801BD05}"/>
              </a:ext>
            </a:extLst>
          </p:cNvPr>
          <p:cNvGraphicFramePr>
            <a:graphicFrameLocks noGrp="1"/>
          </p:cNvGraphicFramePr>
          <p:nvPr>
            <p:ph idx="1"/>
            <p:extLst>
              <p:ext uri="{D42A27DB-BD31-4B8C-83A1-F6EECF244321}">
                <p14:modId xmlns:p14="http://schemas.microsoft.com/office/powerpoint/2010/main" val="1010381991"/>
              </p:ext>
            </p:extLst>
          </p:nvPr>
        </p:nvGraphicFramePr>
        <p:xfrm>
          <a:off x="106933" y="1268760"/>
          <a:ext cx="8786242" cy="4464497"/>
        </p:xfrm>
        <a:graphic>
          <a:graphicData uri="http://schemas.openxmlformats.org/drawingml/2006/table">
            <a:tbl>
              <a:tblPr>
                <a:tableStyleId>{5C22544A-7EE6-4342-B048-85BDC9FD1C3A}</a:tableStyleId>
              </a:tblPr>
              <a:tblGrid>
                <a:gridCol w="432619">
                  <a:extLst>
                    <a:ext uri="{9D8B030D-6E8A-4147-A177-3AD203B41FA5}">
                      <a16:colId xmlns:a16="http://schemas.microsoft.com/office/drawing/2014/main" val="1590041295"/>
                    </a:ext>
                  </a:extLst>
                </a:gridCol>
                <a:gridCol w="2517241">
                  <a:extLst>
                    <a:ext uri="{9D8B030D-6E8A-4147-A177-3AD203B41FA5}">
                      <a16:colId xmlns:a16="http://schemas.microsoft.com/office/drawing/2014/main" val="4056622147"/>
                    </a:ext>
                  </a:extLst>
                </a:gridCol>
                <a:gridCol w="1521553">
                  <a:extLst>
                    <a:ext uri="{9D8B030D-6E8A-4147-A177-3AD203B41FA5}">
                      <a16:colId xmlns:a16="http://schemas.microsoft.com/office/drawing/2014/main" val="1730495424"/>
                    </a:ext>
                  </a:extLst>
                </a:gridCol>
                <a:gridCol w="1018643">
                  <a:extLst>
                    <a:ext uri="{9D8B030D-6E8A-4147-A177-3AD203B41FA5}">
                      <a16:colId xmlns:a16="http://schemas.microsoft.com/office/drawing/2014/main" val="2587706034"/>
                    </a:ext>
                  </a:extLst>
                </a:gridCol>
                <a:gridCol w="299601">
                  <a:extLst>
                    <a:ext uri="{9D8B030D-6E8A-4147-A177-3AD203B41FA5}">
                      <a16:colId xmlns:a16="http://schemas.microsoft.com/office/drawing/2014/main" val="4193466535"/>
                    </a:ext>
                  </a:extLst>
                </a:gridCol>
                <a:gridCol w="299601">
                  <a:extLst>
                    <a:ext uri="{9D8B030D-6E8A-4147-A177-3AD203B41FA5}">
                      <a16:colId xmlns:a16="http://schemas.microsoft.com/office/drawing/2014/main" val="1525968456"/>
                    </a:ext>
                  </a:extLst>
                </a:gridCol>
                <a:gridCol w="419441">
                  <a:extLst>
                    <a:ext uri="{9D8B030D-6E8A-4147-A177-3AD203B41FA5}">
                      <a16:colId xmlns:a16="http://schemas.microsoft.com/office/drawing/2014/main" val="764292566"/>
                    </a:ext>
                  </a:extLst>
                </a:gridCol>
                <a:gridCol w="299601">
                  <a:extLst>
                    <a:ext uri="{9D8B030D-6E8A-4147-A177-3AD203B41FA5}">
                      <a16:colId xmlns:a16="http://schemas.microsoft.com/office/drawing/2014/main" val="425192030"/>
                    </a:ext>
                  </a:extLst>
                </a:gridCol>
                <a:gridCol w="359521">
                  <a:extLst>
                    <a:ext uri="{9D8B030D-6E8A-4147-A177-3AD203B41FA5}">
                      <a16:colId xmlns:a16="http://schemas.microsoft.com/office/drawing/2014/main" val="312161820"/>
                    </a:ext>
                  </a:extLst>
                </a:gridCol>
                <a:gridCol w="479361">
                  <a:extLst>
                    <a:ext uri="{9D8B030D-6E8A-4147-A177-3AD203B41FA5}">
                      <a16:colId xmlns:a16="http://schemas.microsoft.com/office/drawing/2014/main" val="1516470811"/>
                    </a:ext>
                  </a:extLst>
                </a:gridCol>
                <a:gridCol w="1139060">
                  <a:extLst>
                    <a:ext uri="{9D8B030D-6E8A-4147-A177-3AD203B41FA5}">
                      <a16:colId xmlns:a16="http://schemas.microsoft.com/office/drawing/2014/main" val="1820265537"/>
                    </a:ext>
                  </a:extLst>
                </a:gridCol>
              </a:tblGrid>
              <a:tr h="451200">
                <a:tc>
                  <a:txBody>
                    <a:bodyPr/>
                    <a:lstStyle/>
                    <a:p>
                      <a:pPr algn="ctr" fontAlgn="ctr"/>
                      <a:endParaRPr lang="en-US" sz="1600" b="1" i="1" u="none" strike="noStrike" dirty="0">
                        <a:solidFill>
                          <a:srgbClr val="FFFFFF"/>
                        </a:solidFill>
                        <a:effectLst/>
                        <a:latin typeface="Calibri" panose="020F0502020204030204" pitchFamily="34" charset="0"/>
                      </a:endParaRPr>
                    </a:p>
                  </a:txBody>
                  <a:tcPr marL="4747" marR="4747" marT="4747" marB="0" anchor="ctr"/>
                </a:tc>
                <a:tc gridSpan="10">
                  <a:txBody>
                    <a:bodyPr/>
                    <a:lstStyle/>
                    <a:p>
                      <a:pPr algn="ctr" fontAlgn="ctr"/>
                      <a:r>
                        <a:rPr lang="en-US" sz="1600" u="none" strike="noStrike" dirty="0">
                          <a:effectLst/>
                        </a:rPr>
                        <a:t>BLOCK 2</a:t>
                      </a:r>
                      <a:endParaRPr lang="en-US" sz="1600" b="1" i="1" u="none" strike="noStrike" dirty="0">
                        <a:solidFill>
                          <a:srgbClr val="FFFFFF"/>
                        </a:solidFill>
                        <a:effectLst/>
                        <a:latin typeface="Calibri" panose="020F050202020403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1498389"/>
                  </a:ext>
                </a:extLst>
              </a:tr>
              <a:tr h="451200">
                <a:tc>
                  <a:txBody>
                    <a:bodyPr/>
                    <a:lstStyle/>
                    <a:p>
                      <a:pPr algn="ctr" fontAlgn="ctr"/>
                      <a:endParaRPr lang="en-US" sz="1800" b="1" i="1" u="none" strike="noStrike" dirty="0">
                        <a:solidFill>
                          <a:srgbClr val="0062A1"/>
                        </a:solidFill>
                        <a:effectLst/>
                        <a:latin typeface="Calibri" panose="020F0502020204030204" pitchFamily="34" charset="0"/>
                      </a:endParaRPr>
                    </a:p>
                  </a:txBody>
                  <a:tcPr marL="4747" marR="4747" marT="4747" marB="0" anchor="ctr"/>
                </a:tc>
                <a:tc gridSpan="10">
                  <a:txBody>
                    <a:bodyPr/>
                    <a:lstStyle/>
                    <a:p>
                      <a:pPr algn="ctr" fontAlgn="ctr"/>
                      <a:r>
                        <a:rPr lang="en-US" sz="1800" u="none" strike="noStrike" dirty="0">
                          <a:solidFill>
                            <a:srgbClr val="0062A1"/>
                          </a:solidFill>
                          <a:effectLst/>
                        </a:rPr>
                        <a:t>Skills Anticipation (Tools and Methodology)</a:t>
                      </a:r>
                      <a:endParaRPr lang="en-US" sz="1800" b="1" i="1" u="none" strike="noStrike" dirty="0">
                        <a:solidFill>
                          <a:srgbClr val="0062A1"/>
                        </a:solidFill>
                        <a:effectLst/>
                        <a:latin typeface="Calibri" panose="020F050202020403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6025877"/>
                  </a:ext>
                </a:extLst>
              </a:tr>
              <a:tr h="451200">
                <a:tc rowSpan="2">
                  <a:txBody>
                    <a:bodyPr/>
                    <a:lstStyle/>
                    <a:p>
                      <a:pPr algn="ctr" fontAlgn="ctr"/>
                      <a:r>
                        <a:rPr lang="en-US" sz="1600" b="1" i="1" u="none" strike="noStrike" dirty="0">
                          <a:solidFill>
                            <a:srgbClr val="000000"/>
                          </a:solidFill>
                          <a:effectLst/>
                          <a:latin typeface="Calibri" panose="020F0502020204030204" pitchFamily="34" charset="0"/>
                        </a:rPr>
                        <a:t>No.</a:t>
                      </a:r>
                    </a:p>
                  </a:txBody>
                  <a:tcPr marL="4747" marR="4747" marT="4747" marB="0" anchor="ctr"/>
                </a:tc>
                <a:tc rowSpan="2">
                  <a:txBody>
                    <a:bodyPr/>
                    <a:lstStyle/>
                    <a:p>
                      <a:pPr algn="ctr" fontAlgn="ctr"/>
                      <a:r>
                        <a:rPr lang="en-US" sz="1600" u="none" strike="noStrike" dirty="0">
                          <a:effectLst/>
                        </a:rPr>
                        <a:t>Proposed Activity</a:t>
                      </a:r>
                      <a:endParaRPr lang="en-US" sz="16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600" u="none" strike="noStrike" dirty="0">
                          <a:effectLst/>
                        </a:rPr>
                        <a:t>Expected Results </a:t>
                      </a:r>
                      <a:endParaRPr lang="en-US" sz="16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600" u="none" strike="noStrike">
                          <a:effectLst/>
                        </a:rPr>
                        <a:t>Responsible person(s)</a:t>
                      </a:r>
                      <a:endParaRPr lang="en-US" sz="1600" b="1" i="1" u="none" strike="noStrike">
                        <a:solidFill>
                          <a:srgbClr val="000000"/>
                        </a:solidFill>
                        <a:effectLst/>
                        <a:latin typeface="Calibri" panose="020F0502020204030204" pitchFamily="34" charset="0"/>
                      </a:endParaRPr>
                    </a:p>
                  </a:txBody>
                  <a:tcPr marL="4747" marR="4747" marT="4747" marB="0" anchor="ctr"/>
                </a:tc>
                <a:tc gridSpan="6">
                  <a:txBody>
                    <a:bodyPr/>
                    <a:lstStyle/>
                    <a:p>
                      <a:pPr algn="ctr" fontAlgn="ctr"/>
                      <a:r>
                        <a:rPr lang="en-US" sz="1600" u="none" strike="noStrike" dirty="0">
                          <a:effectLst/>
                        </a:rPr>
                        <a:t>Expected Date</a:t>
                      </a:r>
                      <a:endParaRPr lang="en-US" sz="1600" b="1" i="1" u="none" strike="noStrike" dirty="0">
                        <a:solidFill>
                          <a:srgbClr val="3F3F3F"/>
                        </a:solidFill>
                        <a:effectLst/>
                        <a:latin typeface="Arial" panose="020B060402020202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u="none" strike="noStrike">
                          <a:effectLst/>
                        </a:rPr>
                        <a:t>Comments</a:t>
                      </a:r>
                      <a:endParaRPr lang="en-US" sz="1600" b="1" i="1" u="none" strike="noStrike">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1063795684"/>
                  </a:ext>
                </a:extLst>
              </a:tr>
              <a:tr h="56910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rPr>
                        <a:t>Sep</a:t>
                      </a:r>
                      <a:endParaRPr lang="en-US" sz="14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400" u="none" strike="noStrike" dirty="0">
                          <a:effectLst/>
                        </a:rPr>
                        <a:t>Oct</a:t>
                      </a:r>
                      <a:endParaRPr lang="en-US" sz="14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400" u="none" strike="noStrike" dirty="0">
                          <a:effectLst/>
                        </a:rPr>
                        <a:t>Nov</a:t>
                      </a:r>
                      <a:endParaRPr lang="en-US" sz="14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400" u="none" strike="noStrike" dirty="0">
                          <a:effectLst/>
                        </a:rPr>
                        <a:t>Dec</a:t>
                      </a:r>
                      <a:endParaRPr lang="en-US" sz="14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400" u="none" strike="noStrike" dirty="0">
                          <a:effectLst/>
                        </a:rPr>
                        <a:t>Jan</a:t>
                      </a:r>
                      <a:endParaRPr lang="en-US" sz="14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400" u="none" strike="noStrike" dirty="0">
                          <a:effectLst/>
                        </a:rPr>
                        <a:t>Feb</a:t>
                      </a:r>
                      <a:endParaRPr lang="en-US" sz="1400" b="1" i="1" u="none" strike="noStrike" dirty="0">
                        <a:solidFill>
                          <a:srgbClr val="3F3F3F"/>
                        </a:solidFill>
                        <a:effectLst/>
                        <a:latin typeface="Arial" panose="020B0604020202020204" pitchFamily="34" charset="0"/>
                      </a:endParaRPr>
                    </a:p>
                  </a:txBody>
                  <a:tcPr marL="4747" marR="4747" marT="4747" marB="0" anchor="ctr"/>
                </a:tc>
                <a:tc vMerge="1">
                  <a:txBody>
                    <a:bodyPr/>
                    <a:lstStyle/>
                    <a:p>
                      <a:endParaRPr lang="en-US"/>
                    </a:p>
                  </a:txBody>
                  <a:tcPr/>
                </a:tc>
                <a:extLst>
                  <a:ext uri="{0D108BD9-81ED-4DB2-BD59-A6C34878D82A}">
                    <a16:rowId xmlns:a16="http://schemas.microsoft.com/office/drawing/2014/main" val="4012629981"/>
                  </a:ext>
                </a:extLst>
              </a:tr>
              <a:tr h="2541788">
                <a:tc>
                  <a:txBody>
                    <a:bodyPr/>
                    <a:lstStyle/>
                    <a:p>
                      <a:pPr algn="ctr" fontAlgn="ctr"/>
                      <a:r>
                        <a:rPr lang="en-US" sz="1600" b="0" i="0" u="none" strike="noStrike" dirty="0">
                          <a:solidFill>
                            <a:srgbClr val="C1022D"/>
                          </a:solidFill>
                          <a:effectLst/>
                          <a:latin typeface="Calibri" panose="020F0502020204030204" pitchFamily="34" charset="0"/>
                        </a:rPr>
                        <a:t>2</a:t>
                      </a:r>
                    </a:p>
                  </a:txBody>
                  <a:tcPr marL="4747" marR="4747" marT="4747" marB="0" anchor="ctr"/>
                </a:tc>
                <a:tc>
                  <a:txBody>
                    <a:bodyPr/>
                    <a:lstStyle/>
                    <a:p>
                      <a:pPr algn="ctr" fontAlgn="ctr"/>
                      <a:r>
                        <a:rPr lang="en-US" sz="1600" u="none" strike="noStrike" dirty="0">
                          <a:effectLst/>
                        </a:rPr>
                        <a:t>Webinar with external expert to learn about international best practices</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600" u="none" strike="noStrike" dirty="0">
                          <a:effectLst/>
                        </a:rPr>
                        <a:t>Broadening </a:t>
                      </a:r>
                      <a:r>
                        <a:rPr lang="en-US" sz="1600" u="none" strike="noStrike" dirty="0" err="1">
                          <a:effectLst/>
                        </a:rPr>
                        <a:t>CoPs</a:t>
                      </a:r>
                      <a:r>
                        <a:rPr lang="en-US" sz="1600" u="none" strike="noStrike" dirty="0">
                          <a:effectLst/>
                        </a:rPr>
                        <a:t> understanding of skills anticipation in the international context and possibly identify ways transferable approaches to Skills anticipation </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600" u="none" strike="noStrike" dirty="0">
                          <a:effectLst/>
                        </a:rPr>
                        <a:t>GIZ YM , ETF</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extLst>
                  <a:ext uri="{0D108BD9-81ED-4DB2-BD59-A6C34878D82A}">
                    <a16:rowId xmlns:a16="http://schemas.microsoft.com/office/drawing/2014/main" val="971000930"/>
                  </a:ext>
                </a:extLst>
              </a:tr>
            </a:tbl>
          </a:graphicData>
        </a:graphic>
      </p:graphicFrame>
      <p:sp>
        <p:nvSpPr>
          <p:cNvPr id="4" name="Slide Number Placeholder 3">
            <a:extLst>
              <a:ext uri="{FF2B5EF4-FFF2-40B4-BE49-F238E27FC236}">
                <a16:creationId xmlns:a16="http://schemas.microsoft.com/office/drawing/2014/main" id="{661C3C30-7DD1-234F-A9DB-C1FCF1BCA7E5}"/>
              </a:ext>
            </a:extLst>
          </p:cNvPr>
          <p:cNvSpPr>
            <a:spLocks noGrp="1"/>
          </p:cNvSpPr>
          <p:nvPr>
            <p:ph type="sldNum" sz="quarter" idx="4"/>
          </p:nvPr>
        </p:nvSpPr>
        <p:spPr/>
        <p:txBody>
          <a:bodyPr/>
          <a:lstStyle/>
          <a:p>
            <a:pPr>
              <a:defRPr/>
            </a:pPr>
            <a:fld id="{EBF304C2-E370-4D1A-8F81-84060912288A}" type="slidenum">
              <a:rPr lang="en-US" altLang="de-DE" smtClean="0"/>
              <a:pPr>
                <a:defRPr/>
              </a:pPr>
              <a:t>11</a:t>
            </a:fld>
            <a:endParaRPr lang="en-US" altLang="de-DE" dirty="0"/>
          </a:p>
        </p:txBody>
      </p:sp>
    </p:spTree>
    <p:extLst>
      <p:ext uri="{BB962C8B-B14F-4D97-AF65-F5344CB8AC3E}">
        <p14:creationId xmlns:p14="http://schemas.microsoft.com/office/powerpoint/2010/main" val="348913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A74567B-60CA-1E4B-9737-F9F81BE8C3B3}"/>
              </a:ext>
            </a:extLst>
          </p:cNvPr>
          <p:cNvGraphicFramePr>
            <a:graphicFrameLocks noGrp="1"/>
          </p:cNvGraphicFramePr>
          <p:nvPr>
            <p:ph idx="1"/>
            <p:extLst>
              <p:ext uri="{D42A27DB-BD31-4B8C-83A1-F6EECF244321}">
                <p14:modId xmlns:p14="http://schemas.microsoft.com/office/powerpoint/2010/main" val="1581993047"/>
              </p:ext>
            </p:extLst>
          </p:nvPr>
        </p:nvGraphicFramePr>
        <p:xfrm>
          <a:off x="106933" y="118021"/>
          <a:ext cx="8641649" cy="5901723"/>
        </p:xfrm>
        <a:graphic>
          <a:graphicData uri="http://schemas.openxmlformats.org/drawingml/2006/table">
            <a:tbl>
              <a:tblPr>
                <a:tableStyleId>{5C22544A-7EE6-4342-B048-85BDC9FD1C3A}</a:tableStyleId>
              </a:tblPr>
              <a:tblGrid>
                <a:gridCol w="432048">
                  <a:extLst>
                    <a:ext uri="{9D8B030D-6E8A-4147-A177-3AD203B41FA5}">
                      <a16:colId xmlns:a16="http://schemas.microsoft.com/office/drawing/2014/main" val="3955750850"/>
                    </a:ext>
                  </a:extLst>
                </a:gridCol>
                <a:gridCol w="2469266">
                  <a:extLst>
                    <a:ext uri="{9D8B030D-6E8A-4147-A177-3AD203B41FA5}">
                      <a16:colId xmlns:a16="http://schemas.microsoft.com/office/drawing/2014/main" val="2775969454"/>
                    </a:ext>
                  </a:extLst>
                </a:gridCol>
                <a:gridCol w="1367605">
                  <a:extLst>
                    <a:ext uri="{9D8B030D-6E8A-4147-A177-3AD203B41FA5}">
                      <a16:colId xmlns:a16="http://schemas.microsoft.com/office/drawing/2014/main" val="3563621963"/>
                    </a:ext>
                  </a:extLst>
                </a:gridCol>
                <a:gridCol w="1256309">
                  <a:extLst>
                    <a:ext uri="{9D8B030D-6E8A-4147-A177-3AD203B41FA5}">
                      <a16:colId xmlns:a16="http://schemas.microsoft.com/office/drawing/2014/main" val="1665848793"/>
                    </a:ext>
                  </a:extLst>
                </a:gridCol>
                <a:gridCol w="179760">
                  <a:extLst>
                    <a:ext uri="{9D8B030D-6E8A-4147-A177-3AD203B41FA5}">
                      <a16:colId xmlns:a16="http://schemas.microsoft.com/office/drawing/2014/main" val="4066338299"/>
                    </a:ext>
                  </a:extLst>
                </a:gridCol>
                <a:gridCol w="239681">
                  <a:extLst>
                    <a:ext uri="{9D8B030D-6E8A-4147-A177-3AD203B41FA5}">
                      <a16:colId xmlns:a16="http://schemas.microsoft.com/office/drawing/2014/main" val="1381461000"/>
                    </a:ext>
                  </a:extLst>
                </a:gridCol>
                <a:gridCol w="239681">
                  <a:extLst>
                    <a:ext uri="{9D8B030D-6E8A-4147-A177-3AD203B41FA5}">
                      <a16:colId xmlns:a16="http://schemas.microsoft.com/office/drawing/2014/main" val="2817114987"/>
                    </a:ext>
                  </a:extLst>
                </a:gridCol>
                <a:gridCol w="299601">
                  <a:extLst>
                    <a:ext uri="{9D8B030D-6E8A-4147-A177-3AD203B41FA5}">
                      <a16:colId xmlns:a16="http://schemas.microsoft.com/office/drawing/2014/main" val="3646673645"/>
                    </a:ext>
                  </a:extLst>
                </a:gridCol>
                <a:gridCol w="179760">
                  <a:extLst>
                    <a:ext uri="{9D8B030D-6E8A-4147-A177-3AD203B41FA5}">
                      <a16:colId xmlns:a16="http://schemas.microsoft.com/office/drawing/2014/main" val="3457368622"/>
                    </a:ext>
                  </a:extLst>
                </a:gridCol>
                <a:gridCol w="300269">
                  <a:extLst>
                    <a:ext uri="{9D8B030D-6E8A-4147-A177-3AD203B41FA5}">
                      <a16:colId xmlns:a16="http://schemas.microsoft.com/office/drawing/2014/main" val="1606682621"/>
                    </a:ext>
                  </a:extLst>
                </a:gridCol>
                <a:gridCol w="1677669">
                  <a:extLst>
                    <a:ext uri="{9D8B030D-6E8A-4147-A177-3AD203B41FA5}">
                      <a16:colId xmlns:a16="http://schemas.microsoft.com/office/drawing/2014/main" val="1116837930"/>
                    </a:ext>
                  </a:extLst>
                </a:gridCol>
              </a:tblGrid>
              <a:tr h="360040">
                <a:tc>
                  <a:txBody>
                    <a:bodyPr/>
                    <a:lstStyle/>
                    <a:p>
                      <a:pPr algn="ctr" fontAlgn="ctr"/>
                      <a:endParaRPr lang="en-US" sz="1600" b="1" i="1" u="none" strike="noStrike" dirty="0">
                        <a:solidFill>
                          <a:srgbClr val="FFFFFF"/>
                        </a:solidFill>
                        <a:effectLst/>
                        <a:latin typeface="Calibri" panose="020F0502020204030204" pitchFamily="34" charset="0"/>
                      </a:endParaRPr>
                    </a:p>
                  </a:txBody>
                  <a:tcPr marL="4747" marR="4747" marT="4747" marB="0" anchor="ctr"/>
                </a:tc>
                <a:tc gridSpan="10">
                  <a:txBody>
                    <a:bodyPr/>
                    <a:lstStyle/>
                    <a:p>
                      <a:pPr algn="ctr" fontAlgn="ctr"/>
                      <a:r>
                        <a:rPr lang="en-US" sz="1600" u="none" strike="noStrike" dirty="0">
                          <a:effectLst/>
                        </a:rPr>
                        <a:t>BLOCK 2</a:t>
                      </a:r>
                      <a:endParaRPr lang="en-US" sz="1600" b="1" i="1" u="none" strike="noStrike" dirty="0">
                        <a:solidFill>
                          <a:srgbClr val="FFFFFF"/>
                        </a:solidFill>
                        <a:effectLst/>
                        <a:latin typeface="Calibri" panose="020F050202020403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3187445"/>
                  </a:ext>
                </a:extLst>
              </a:tr>
              <a:tr h="624863">
                <a:tc>
                  <a:txBody>
                    <a:bodyPr/>
                    <a:lstStyle/>
                    <a:p>
                      <a:pPr algn="ctr" fontAlgn="ctr"/>
                      <a:endParaRPr lang="en-US" sz="1600" b="1" i="1" u="none" strike="noStrike" dirty="0">
                        <a:solidFill>
                          <a:srgbClr val="0062A1"/>
                        </a:solidFill>
                        <a:effectLst/>
                        <a:latin typeface="Calibri" panose="020F0502020204030204" pitchFamily="34" charset="0"/>
                      </a:endParaRPr>
                    </a:p>
                  </a:txBody>
                  <a:tcPr marL="4747" marR="4747" marT="4747" marB="0" anchor="ctr"/>
                </a:tc>
                <a:tc gridSpan="10">
                  <a:txBody>
                    <a:bodyPr/>
                    <a:lstStyle/>
                    <a:p>
                      <a:pPr algn="ctr" fontAlgn="ctr"/>
                      <a:r>
                        <a:rPr lang="en-US" sz="1600" u="none" strike="noStrike" dirty="0">
                          <a:solidFill>
                            <a:srgbClr val="0062A1"/>
                          </a:solidFill>
                          <a:effectLst/>
                        </a:rPr>
                        <a:t>Skills Anticipation (Tools and Methodology)</a:t>
                      </a:r>
                      <a:endParaRPr lang="en-US" sz="1600" b="1" i="1" u="none" strike="noStrike" dirty="0">
                        <a:solidFill>
                          <a:srgbClr val="0062A1"/>
                        </a:solidFill>
                        <a:effectLst/>
                        <a:latin typeface="Calibri" panose="020F050202020403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0751741"/>
                  </a:ext>
                </a:extLst>
              </a:tr>
              <a:tr h="624863">
                <a:tc rowSpan="2">
                  <a:txBody>
                    <a:bodyPr/>
                    <a:lstStyle/>
                    <a:p>
                      <a:pPr algn="ctr" fontAlgn="ctr"/>
                      <a:r>
                        <a:rPr lang="en-US" sz="1600" b="1" i="1" u="none" strike="noStrike" dirty="0">
                          <a:solidFill>
                            <a:srgbClr val="000000"/>
                          </a:solidFill>
                          <a:effectLst/>
                          <a:latin typeface="Calibri" panose="020F0502020204030204" pitchFamily="34" charset="0"/>
                        </a:rPr>
                        <a:t>No.</a:t>
                      </a:r>
                    </a:p>
                  </a:txBody>
                  <a:tcPr marL="4747" marR="4747" marT="4747" marB="0" anchor="ctr"/>
                </a:tc>
                <a:tc rowSpan="2">
                  <a:txBody>
                    <a:bodyPr/>
                    <a:lstStyle/>
                    <a:p>
                      <a:pPr algn="ctr" fontAlgn="ctr"/>
                      <a:r>
                        <a:rPr lang="en-US" sz="1600" u="none" strike="noStrike" dirty="0">
                          <a:effectLst/>
                        </a:rPr>
                        <a:t>Proposed Activity</a:t>
                      </a:r>
                      <a:endParaRPr lang="en-US" sz="16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600" u="none" strike="noStrike" dirty="0">
                          <a:effectLst/>
                        </a:rPr>
                        <a:t>Expected Results </a:t>
                      </a:r>
                      <a:endParaRPr lang="en-US" sz="16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600" u="none" strike="noStrike" dirty="0">
                          <a:effectLst/>
                        </a:rPr>
                        <a:t>Responsible person(s)</a:t>
                      </a:r>
                      <a:endParaRPr lang="en-US" sz="1600" b="1" i="1" u="none" strike="noStrike" dirty="0">
                        <a:solidFill>
                          <a:srgbClr val="000000"/>
                        </a:solidFill>
                        <a:effectLst/>
                        <a:latin typeface="Calibri" panose="020F0502020204030204" pitchFamily="34" charset="0"/>
                      </a:endParaRPr>
                    </a:p>
                  </a:txBody>
                  <a:tcPr marL="4747" marR="4747" marT="4747" marB="0" anchor="ctr"/>
                </a:tc>
                <a:tc gridSpan="6">
                  <a:txBody>
                    <a:bodyPr/>
                    <a:lstStyle/>
                    <a:p>
                      <a:pPr algn="ctr" fontAlgn="ctr"/>
                      <a:r>
                        <a:rPr lang="en-US" sz="1600" u="none" strike="noStrike" dirty="0">
                          <a:effectLst/>
                        </a:rPr>
                        <a:t>Expected Date</a:t>
                      </a:r>
                      <a:endParaRPr lang="en-US" sz="1600" b="1" i="1" u="none" strike="noStrike" dirty="0">
                        <a:solidFill>
                          <a:srgbClr val="3F3F3F"/>
                        </a:solidFill>
                        <a:effectLst/>
                        <a:latin typeface="Arial" panose="020B060402020202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u="none" strike="noStrike">
                          <a:effectLst/>
                        </a:rPr>
                        <a:t>Comments</a:t>
                      </a:r>
                      <a:endParaRPr lang="en-US" sz="1600" b="1" i="1" u="none" strike="noStrike">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263135948"/>
                  </a:ext>
                </a:extLst>
              </a:tr>
              <a:tr h="6248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rPr>
                        <a:t>Sep</a:t>
                      </a:r>
                      <a:endParaRPr lang="en-US" sz="11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100" u="none" strike="noStrike" dirty="0">
                          <a:effectLst/>
                        </a:rPr>
                        <a:t>Oct</a:t>
                      </a:r>
                      <a:endParaRPr lang="en-US" sz="11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100" u="none" strike="noStrike" dirty="0">
                          <a:effectLst/>
                        </a:rPr>
                        <a:t>Nov</a:t>
                      </a:r>
                      <a:endParaRPr lang="en-US" sz="11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100" u="none" strike="noStrike" dirty="0">
                          <a:effectLst/>
                        </a:rPr>
                        <a:t>Dec</a:t>
                      </a:r>
                      <a:endParaRPr lang="en-US" sz="11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100" u="none" strike="noStrike" dirty="0">
                          <a:effectLst/>
                        </a:rPr>
                        <a:t>Jan</a:t>
                      </a:r>
                      <a:endParaRPr lang="en-US" sz="11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100" u="none" strike="noStrike" dirty="0">
                          <a:effectLst/>
                        </a:rPr>
                        <a:t>Feb</a:t>
                      </a:r>
                      <a:endParaRPr lang="en-US" sz="1100" b="1" i="1" u="none" strike="noStrike" dirty="0">
                        <a:solidFill>
                          <a:srgbClr val="3F3F3F"/>
                        </a:solidFill>
                        <a:effectLst/>
                        <a:latin typeface="Arial" panose="020B0604020202020204" pitchFamily="34" charset="0"/>
                      </a:endParaRPr>
                    </a:p>
                  </a:txBody>
                  <a:tcPr marL="4747" marR="4747" marT="4747" marB="0" anchor="ctr"/>
                </a:tc>
                <a:tc vMerge="1">
                  <a:txBody>
                    <a:bodyPr/>
                    <a:lstStyle/>
                    <a:p>
                      <a:endParaRPr lang="en-US"/>
                    </a:p>
                  </a:txBody>
                  <a:tcPr/>
                </a:tc>
                <a:extLst>
                  <a:ext uri="{0D108BD9-81ED-4DB2-BD59-A6C34878D82A}">
                    <a16:rowId xmlns:a16="http://schemas.microsoft.com/office/drawing/2014/main" val="325173023"/>
                  </a:ext>
                </a:extLst>
              </a:tr>
              <a:tr h="1874588">
                <a:tc>
                  <a:txBody>
                    <a:bodyPr/>
                    <a:lstStyle/>
                    <a:p>
                      <a:pPr algn="ctr" fontAlgn="ctr"/>
                      <a:r>
                        <a:rPr lang="en-US" sz="1600" b="0" i="0" u="none" strike="noStrike" dirty="0">
                          <a:solidFill>
                            <a:srgbClr val="C1022D"/>
                          </a:solidFill>
                          <a:effectLst/>
                          <a:latin typeface="Calibri" panose="020F0502020204030204" pitchFamily="34" charset="0"/>
                        </a:rPr>
                        <a:t>3</a:t>
                      </a:r>
                    </a:p>
                  </a:txBody>
                  <a:tcPr marL="4747" marR="4747" marT="4747" marB="0" anchor="ctr"/>
                </a:tc>
                <a:tc>
                  <a:txBody>
                    <a:bodyPr/>
                    <a:lstStyle/>
                    <a:p>
                      <a:pPr algn="ctr" fontAlgn="ctr"/>
                      <a:r>
                        <a:rPr lang="en-US" sz="1600" u="none" strike="noStrike" dirty="0">
                          <a:effectLst/>
                        </a:rPr>
                        <a:t>Exchange face to face / series of webinar (TBD)</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ctr" fontAlgn="ctr"/>
                      <a:r>
                        <a:rPr lang="en-US" sz="1600" u="none" strike="noStrike" dirty="0">
                          <a:effectLst/>
                        </a:rPr>
                        <a:t>GIZ YM </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747" marR="4747" marT="4747" marB="0" anchor="b"/>
                </a:tc>
                <a:tc>
                  <a:txBody>
                    <a:bodyPr/>
                    <a:lstStyle/>
                    <a:p>
                      <a:pPr algn="ctr" fontAlgn="ctr"/>
                      <a:r>
                        <a:rPr lang="en-US" sz="1600" u="none" strike="noStrike" dirty="0">
                          <a:effectLst/>
                        </a:rPr>
                        <a:t>This study tour, face to face activity will be more clearly defined through the process of mapping the contexts of Skill Anticipation in each member state and through the provision of international best practices.</a:t>
                      </a:r>
                      <a:endParaRPr lang="en-US" sz="1600" b="0" i="0" u="none" strike="noStrike" dirty="0">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1757312558"/>
                  </a:ext>
                </a:extLst>
              </a:tr>
              <a:tr h="666518">
                <a:tc>
                  <a:txBody>
                    <a:bodyPr/>
                    <a:lstStyle/>
                    <a:p>
                      <a:pPr algn="ctr" fontAlgn="ctr"/>
                      <a:r>
                        <a:rPr lang="en-US" sz="1600" b="0" i="0" u="none" strike="noStrike" dirty="0">
                          <a:solidFill>
                            <a:srgbClr val="C1022D"/>
                          </a:solidFill>
                          <a:effectLst/>
                          <a:latin typeface="Calibri" panose="020F0502020204030204" pitchFamily="34" charset="0"/>
                        </a:rPr>
                        <a:t>4</a:t>
                      </a:r>
                    </a:p>
                  </a:txBody>
                  <a:tcPr marL="4747" marR="4747" marT="4747" marB="0" anchor="ctr"/>
                </a:tc>
                <a:tc>
                  <a:txBody>
                    <a:bodyPr/>
                    <a:lstStyle/>
                    <a:p>
                      <a:pPr algn="ctr" fontAlgn="ctr"/>
                      <a:r>
                        <a:rPr lang="en-US" sz="1600" u="none" strike="noStrike" dirty="0">
                          <a:effectLst/>
                        </a:rPr>
                        <a:t>Drafting of policy recommendations on skills anticipation</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ctr" fontAlgn="ctr"/>
                      <a:r>
                        <a:rPr lang="en-US" sz="1600" u="none" strike="noStrike" dirty="0">
                          <a:effectLst/>
                        </a:rPr>
                        <a:t>Members</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extLst>
                  <a:ext uri="{0D108BD9-81ED-4DB2-BD59-A6C34878D82A}">
                    <a16:rowId xmlns:a16="http://schemas.microsoft.com/office/drawing/2014/main" val="1602017586"/>
                  </a:ext>
                </a:extLst>
              </a:tr>
            </a:tbl>
          </a:graphicData>
        </a:graphic>
      </p:graphicFrame>
      <p:sp>
        <p:nvSpPr>
          <p:cNvPr id="4" name="Slide Number Placeholder 3">
            <a:extLst>
              <a:ext uri="{FF2B5EF4-FFF2-40B4-BE49-F238E27FC236}">
                <a16:creationId xmlns:a16="http://schemas.microsoft.com/office/drawing/2014/main" id="{86771E47-0898-E94F-B5CC-B4A91F245AA0}"/>
              </a:ext>
            </a:extLst>
          </p:cNvPr>
          <p:cNvSpPr>
            <a:spLocks noGrp="1"/>
          </p:cNvSpPr>
          <p:nvPr>
            <p:ph type="sldNum" sz="quarter" idx="4"/>
          </p:nvPr>
        </p:nvSpPr>
        <p:spPr/>
        <p:txBody>
          <a:bodyPr/>
          <a:lstStyle/>
          <a:p>
            <a:pPr>
              <a:defRPr/>
            </a:pPr>
            <a:fld id="{EBF304C2-E370-4D1A-8F81-84060912288A}" type="slidenum">
              <a:rPr lang="en-US" altLang="de-DE" smtClean="0"/>
              <a:pPr>
                <a:defRPr/>
              </a:pPr>
              <a:t>12</a:t>
            </a:fld>
            <a:endParaRPr lang="en-US" altLang="de-DE" dirty="0"/>
          </a:p>
        </p:txBody>
      </p:sp>
    </p:spTree>
    <p:extLst>
      <p:ext uri="{BB962C8B-B14F-4D97-AF65-F5344CB8AC3E}">
        <p14:creationId xmlns:p14="http://schemas.microsoft.com/office/powerpoint/2010/main" val="148520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13</a:t>
            </a:fld>
            <a:endParaRPr lang="en-US" altLang="de-DE" dirty="0"/>
          </a:p>
        </p:txBody>
      </p:sp>
      <p:graphicFrame>
        <p:nvGraphicFramePr>
          <p:cNvPr id="5" name="Table 4">
            <a:extLst>
              <a:ext uri="{FF2B5EF4-FFF2-40B4-BE49-F238E27FC236}">
                <a16:creationId xmlns:a16="http://schemas.microsoft.com/office/drawing/2014/main" id="{7DB49CD4-26BE-7E46-82F1-B064F8CD3BDF}"/>
              </a:ext>
            </a:extLst>
          </p:cNvPr>
          <p:cNvGraphicFramePr>
            <a:graphicFrameLocks noGrp="1"/>
          </p:cNvGraphicFramePr>
          <p:nvPr>
            <p:extLst>
              <p:ext uri="{D42A27DB-BD31-4B8C-83A1-F6EECF244321}">
                <p14:modId xmlns:p14="http://schemas.microsoft.com/office/powerpoint/2010/main" val="1755150732"/>
              </p:ext>
            </p:extLst>
          </p:nvPr>
        </p:nvGraphicFramePr>
        <p:xfrm>
          <a:off x="106933" y="2060848"/>
          <a:ext cx="8857555" cy="3986243"/>
        </p:xfrm>
        <a:graphic>
          <a:graphicData uri="http://schemas.openxmlformats.org/drawingml/2006/table">
            <a:tbl>
              <a:tblPr>
                <a:tableStyleId>{5C22544A-7EE6-4342-B048-85BDC9FD1C3A}</a:tableStyleId>
              </a:tblPr>
              <a:tblGrid>
                <a:gridCol w="360611">
                  <a:extLst>
                    <a:ext uri="{9D8B030D-6E8A-4147-A177-3AD203B41FA5}">
                      <a16:colId xmlns:a16="http://schemas.microsoft.com/office/drawing/2014/main" val="287427133"/>
                    </a:ext>
                  </a:extLst>
                </a:gridCol>
                <a:gridCol w="2613189">
                  <a:extLst>
                    <a:ext uri="{9D8B030D-6E8A-4147-A177-3AD203B41FA5}">
                      <a16:colId xmlns:a16="http://schemas.microsoft.com/office/drawing/2014/main" val="367743918"/>
                    </a:ext>
                  </a:extLst>
                </a:gridCol>
                <a:gridCol w="1401772">
                  <a:extLst>
                    <a:ext uri="{9D8B030D-6E8A-4147-A177-3AD203B41FA5}">
                      <a16:colId xmlns:a16="http://schemas.microsoft.com/office/drawing/2014/main" val="584854394"/>
                    </a:ext>
                  </a:extLst>
                </a:gridCol>
                <a:gridCol w="949176">
                  <a:extLst>
                    <a:ext uri="{9D8B030D-6E8A-4147-A177-3AD203B41FA5}">
                      <a16:colId xmlns:a16="http://schemas.microsoft.com/office/drawing/2014/main" val="964802766"/>
                    </a:ext>
                  </a:extLst>
                </a:gridCol>
                <a:gridCol w="302204">
                  <a:extLst>
                    <a:ext uri="{9D8B030D-6E8A-4147-A177-3AD203B41FA5}">
                      <a16:colId xmlns:a16="http://schemas.microsoft.com/office/drawing/2014/main" val="1809698499"/>
                    </a:ext>
                  </a:extLst>
                </a:gridCol>
                <a:gridCol w="302204">
                  <a:extLst>
                    <a:ext uri="{9D8B030D-6E8A-4147-A177-3AD203B41FA5}">
                      <a16:colId xmlns:a16="http://schemas.microsoft.com/office/drawing/2014/main" val="736938436"/>
                    </a:ext>
                  </a:extLst>
                </a:gridCol>
                <a:gridCol w="302204">
                  <a:extLst>
                    <a:ext uri="{9D8B030D-6E8A-4147-A177-3AD203B41FA5}">
                      <a16:colId xmlns:a16="http://schemas.microsoft.com/office/drawing/2014/main" val="2799515149"/>
                    </a:ext>
                  </a:extLst>
                </a:gridCol>
                <a:gridCol w="302204">
                  <a:extLst>
                    <a:ext uri="{9D8B030D-6E8A-4147-A177-3AD203B41FA5}">
                      <a16:colId xmlns:a16="http://schemas.microsoft.com/office/drawing/2014/main" val="3703132248"/>
                    </a:ext>
                  </a:extLst>
                </a:gridCol>
                <a:gridCol w="302204">
                  <a:extLst>
                    <a:ext uri="{9D8B030D-6E8A-4147-A177-3AD203B41FA5}">
                      <a16:colId xmlns:a16="http://schemas.microsoft.com/office/drawing/2014/main" val="1570632614"/>
                    </a:ext>
                  </a:extLst>
                </a:gridCol>
                <a:gridCol w="302204">
                  <a:extLst>
                    <a:ext uri="{9D8B030D-6E8A-4147-A177-3AD203B41FA5}">
                      <a16:colId xmlns:a16="http://schemas.microsoft.com/office/drawing/2014/main" val="3720020002"/>
                    </a:ext>
                  </a:extLst>
                </a:gridCol>
                <a:gridCol w="1719583">
                  <a:extLst>
                    <a:ext uri="{9D8B030D-6E8A-4147-A177-3AD203B41FA5}">
                      <a16:colId xmlns:a16="http://schemas.microsoft.com/office/drawing/2014/main" val="3501508410"/>
                    </a:ext>
                  </a:extLst>
                </a:gridCol>
              </a:tblGrid>
              <a:tr h="676877">
                <a:tc>
                  <a:txBody>
                    <a:bodyPr/>
                    <a:lstStyle/>
                    <a:p>
                      <a:pPr algn="ctr" fontAlgn="ctr"/>
                      <a:endParaRPr lang="en-US" sz="1800" b="1" i="1" u="none" strike="noStrike" dirty="0">
                        <a:solidFill>
                          <a:srgbClr val="0062A1"/>
                        </a:solidFill>
                        <a:effectLst/>
                        <a:latin typeface="Calibri" panose="020F0502020204030204" pitchFamily="34" charset="0"/>
                      </a:endParaRPr>
                    </a:p>
                  </a:txBody>
                  <a:tcPr marL="4892" marR="4892" marT="4892" marB="0" anchor="ctr"/>
                </a:tc>
                <a:tc gridSpan="10">
                  <a:txBody>
                    <a:bodyPr/>
                    <a:lstStyle/>
                    <a:p>
                      <a:pPr algn="ctr" fontAlgn="ctr"/>
                      <a:r>
                        <a:rPr lang="en-US" sz="1800" u="none" strike="noStrike" dirty="0">
                          <a:solidFill>
                            <a:srgbClr val="0062A1"/>
                          </a:solidFill>
                          <a:effectLst/>
                        </a:rPr>
                        <a:t>AUC  and AUDA COP Participation / Transversal </a:t>
                      </a:r>
                      <a:endParaRPr lang="en-US" sz="1800" b="1" i="1" u="none" strike="noStrike" dirty="0">
                        <a:solidFill>
                          <a:srgbClr val="0062A1"/>
                        </a:solidFill>
                        <a:effectLst/>
                        <a:latin typeface="Calibri" panose="020F0502020204030204" pitchFamily="34" charset="0"/>
                      </a:endParaRPr>
                    </a:p>
                  </a:txBody>
                  <a:tcPr marL="4892" marR="4892" marT="489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1061886"/>
                  </a:ext>
                </a:extLst>
              </a:tr>
              <a:tr h="676877">
                <a:tc rowSpan="2">
                  <a:txBody>
                    <a:bodyPr/>
                    <a:lstStyle/>
                    <a:p>
                      <a:pPr algn="ctr" fontAlgn="ctr"/>
                      <a:r>
                        <a:rPr lang="en-US" sz="1400" b="1" i="1" u="none" strike="noStrike" dirty="0">
                          <a:solidFill>
                            <a:srgbClr val="000000"/>
                          </a:solidFill>
                          <a:effectLst/>
                          <a:latin typeface="Calibri" panose="020F0502020204030204" pitchFamily="34" charset="0"/>
                        </a:rPr>
                        <a:t>No</a:t>
                      </a:r>
                      <a:r>
                        <a:rPr lang="en-US" sz="1600" b="1" i="1" u="none" strike="noStrike" dirty="0">
                          <a:solidFill>
                            <a:srgbClr val="000000"/>
                          </a:solidFill>
                          <a:effectLst/>
                          <a:latin typeface="Calibri" panose="020F0502020204030204" pitchFamily="34" charset="0"/>
                        </a:rPr>
                        <a:t>.</a:t>
                      </a:r>
                    </a:p>
                  </a:txBody>
                  <a:tcPr marL="4892" marR="4892" marT="4892" marB="0" anchor="ctr"/>
                </a:tc>
                <a:tc rowSpan="2">
                  <a:txBody>
                    <a:bodyPr/>
                    <a:lstStyle/>
                    <a:p>
                      <a:pPr algn="ctr" fontAlgn="ctr"/>
                      <a:r>
                        <a:rPr lang="en-US" sz="1600" u="none" strike="noStrike" dirty="0">
                          <a:effectLst/>
                        </a:rPr>
                        <a:t>Proposed Activity</a:t>
                      </a:r>
                      <a:endParaRPr lang="en-US" sz="1600" b="1" i="1" u="none" strike="noStrike" dirty="0">
                        <a:solidFill>
                          <a:srgbClr val="000000"/>
                        </a:solidFill>
                        <a:effectLst/>
                        <a:latin typeface="Calibri" panose="020F0502020204030204" pitchFamily="34" charset="0"/>
                      </a:endParaRPr>
                    </a:p>
                  </a:txBody>
                  <a:tcPr marL="4892" marR="4892" marT="4892" marB="0" anchor="ctr"/>
                </a:tc>
                <a:tc rowSpan="2">
                  <a:txBody>
                    <a:bodyPr/>
                    <a:lstStyle/>
                    <a:p>
                      <a:pPr algn="ctr" fontAlgn="ctr"/>
                      <a:r>
                        <a:rPr lang="en-US" sz="1600" u="none" strike="noStrike" dirty="0">
                          <a:effectLst/>
                        </a:rPr>
                        <a:t>Expected Results </a:t>
                      </a:r>
                      <a:endParaRPr lang="en-US" sz="1600" b="1" i="1" u="none" strike="noStrike" dirty="0">
                        <a:solidFill>
                          <a:srgbClr val="000000"/>
                        </a:solidFill>
                        <a:effectLst/>
                        <a:latin typeface="Calibri" panose="020F0502020204030204" pitchFamily="34" charset="0"/>
                      </a:endParaRPr>
                    </a:p>
                  </a:txBody>
                  <a:tcPr marL="4892" marR="4892" marT="4892" marB="0" anchor="ctr"/>
                </a:tc>
                <a:tc rowSpan="2">
                  <a:txBody>
                    <a:bodyPr/>
                    <a:lstStyle/>
                    <a:p>
                      <a:pPr algn="ctr" fontAlgn="ctr"/>
                      <a:r>
                        <a:rPr lang="en-US" sz="1600" u="none" strike="noStrike" dirty="0">
                          <a:effectLst/>
                        </a:rPr>
                        <a:t>Responsible person(s)</a:t>
                      </a:r>
                      <a:endParaRPr lang="en-US" sz="1600" b="1" i="1" u="none" strike="noStrike" dirty="0">
                        <a:solidFill>
                          <a:srgbClr val="000000"/>
                        </a:solidFill>
                        <a:effectLst/>
                        <a:latin typeface="Calibri" panose="020F0502020204030204" pitchFamily="34" charset="0"/>
                      </a:endParaRPr>
                    </a:p>
                  </a:txBody>
                  <a:tcPr marL="4892" marR="4892" marT="4892" marB="0" anchor="ctr"/>
                </a:tc>
                <a:tc gridSpan="6">
                  <a:txBody>
                    <a:bodyPr/>
                    <a:lstStyle/>
                    <a:p>
                      <a:pPr algn="ctr" fontAlgn="ctr"/>
                      <a:r>
                        <a:rPr lang="en-US" sz="1600" u="none" strike="noStrike" dirty="0">
                          <a:effectLst/>
                        </a:rPr>
                        <a:t>Expected Date</a:t>
                      </a:r>
                      <a:endParaRPr lang="en-US" sz="1600" b="1" i="1" u="none" strike="noStrike" dirty="0">
                        <a:solidFill>
                          <a:srgbClr val="3F3F3F"/>
                        </a:solidFill>
                        <a:effectLst/>
                        <a:latin typeface="Arial" panose="020B0604020202020204" pitchFamily="34" charset="0"/>
                      </a:endParaRPr>
                    </a:p>
                  </a:txBody>
                  <a:tcPr marL="4892" marR="4892" marT="489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u="none" strike="noStrike" dirty="0">
                          <a:effectLst/>
                        </a:rPr>
                        <a:t>Comments</a:t>
                      </a:r>
                      <a:endParaRPr lang="en-US" sz="1600" b="1" i="1" u="none" strike="noStrike" dirty="0">
                        <a:solidFill>
                          <a:srgbClr val="000000"/>
                        </a:solidFill>
                        <a:effectLst/>
                        <a:latin typeface="Calibri" panose="020F0502020204030204" pitchFamily="34" charset="0"/>
                      </a:endParaRPr>
                    </a:p>
                  </a:txBody>
                  <a:tcPr marL="4892" marR="4892" marT="4892" marB="0" anchor="ctr"/>
                </a:tc>
                <a:extLst>
                  <a:ext uri="{0D108BD9-81ED-4DB2-BD59-A6C34878D82A}">
                    <a16:rowId xmlns:a16="http://schemas.microsoft.com/office/drawing/2014/main" val="1267853198"/>
                  </a:ext>
                </a:extLst>
              </a:tr>
              <a:tr h="6768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effectLst/>
                        </a:rPr>
                        <a:t>Sep</a:t>
                      </a:r>
                      <a:endParaRPr lang="en-US" sz="1200" b="1" i="1" u="none" strike="noStrike" dirty="0">
                        <a:solidFill>
                          <a:srgbClr val="3F3F3F"/>
                        </a:solidFill>
                        <a:effectLst/>
                        <a:latin typeface="Arial" panose="020B0604020202020204" pitchFamily="34" charset="0"/>
                      </a:endParaRPr>
                    </a:p>
                  </a:txBody>
                  <a:tcPr marL="4892" marR="4892" marT="4892" marB="0" anchor="ctr"/>
                </a:tc>
                <a:tc>
                  <a:txBody>
                    <a:bodyPr/>
                    <a:lstStyle/>
                    <a:p>
                      <a:pPr algn="ctr" fontAlgn="ctr"/>
                      <a:r>
                        <a:rPr lang="en-US" sz="1200" u="none" strike="noStrike" dirty="0">
                          <a:effectLst/>
                        </a:rPr>
                        <a:t>Oct</a:t>
                      </a:r>
                      <a:endParaRPr lang="en-US" sz="1200" b="1" i="1" u="none" strike="noStrike" dirty="0">
                        <a:solidFill>
                          <a:srgbClr val="3F3F3F"/>
                        </a:solidFill>
                        <a:effectLst/>
                        <a:latin typeface="Arial" panose="020B0604020202020204" pitchFamily="34" charset="0"/>
                      </a:endParaRPr>
                    </a:p>
                  </a:txBody>
                  <a:tcPr marL="4892" marR="4892" marT="4892" marB="0" anchor="ctr"/>
                </a:tc>
                <a:tc>
                  <a:txBody>
                    <a:bodyPr/>
                    <a:lstStyle/>
                    <a:p>
                      <a:pPr algn="ctr" fontAlgn="ctr"/>
                      <a:r>
                        <a:rPr lang="en-US" sz="1200" u="none" strike="noStrike" dirty="0">
                          <a:effectLst/>
                        </a:rPr>
                        <a:t>Nov</a:t>
                      </a:r>
                      <a:endParaRPr lang="en-US" sz="1200" b="1" i="1" u="none" strike="noStrike" dirty="0">
                        <a:solidFill>
                          <a:srgbClr val="3F3F3F"/>
                        </a:solidFill>
                        <a:effectLst/>
                        <a:latin typeface="Arial" panose="020B0604020202020204" pitchFamily="34" charset="0"/>
                      </a:endParaRPr>
                    </a:p>
                  </a:txBody>
                  <a:tcPr marL="4892" marR="4892" marT="4892" marB="0" anchor="ctr"/>
                </a:tc>
                <a:tc>
                  <a:txBody>
                    <a:bodyPr/>
                    <a:lstStyle/>
                    <a:p>
                      <a:pPr algn="ctr" fontAlgn="ctr"/>
                      <a:r>
                        <a:rPr lang="en-US" sz="1200" u="none" strike="noStrike" dirty="0">
                          <a:effectLst/>
                        </a:rPr>
                        <a:t>Dec</a:t>
                      </a:r>
                      <a:endParaRPr lang="en-US" sz="1200" b="1" i="1" u="none" strike="noStrike" dirty="0">
                        <a:solidFill>
                          <a:srgbClr val="3F3F3F"/>
                        </a:solidFill>
                        <a:effectLst/>
                        <a:latin typeface="Arial" panose="020B0604020202020204" pitchFamily="34" charset="0"/>
                      </a:endParaRPr>
                    </a:p>
                  </a:txBody>
                  <a:tcPr marL="4892" marR="4892" marT="4892" marB="0" anchor="ctr"/>
                </a:tc>
                <a:tc>
                  <a:txBody>
                    <a:bodyPr/>
                    <a:lstStyle/>
                    <a:p>
                      <a:pPr algn="ctr" fontAlgn="ctr"/>
                      <a:r>
                        <a:rPr lang="en-US" sz="1200" u="none" strike="noStrike" dirty="0">
                          <a:effectLst/>
                        </a:rPr>
                        <a:t>Jan</a:t>
                      </a:r>
                      <a:endParaRPr lang="en-US" sz="1200" b="1" i="1" u="none" strike="noStrike" dirty="0">
                        <a:solidFill>
                          <a:srgbClr val="3F3F3F"/>
                        </a:solidFill>
                        <a:effectLst/>
                        <a:latin typeface="Arial" panose="020B0604020202020204" pitchFamily="34" charset="0"/>
                      </a:endParaRPr>
                    </a:p>
                  </a:txBody>
                  <a:tcPr marL="4892" marR="4892" marT="4892" marB="0" anchor="ctr"/>
                </a:tc>
                <a:tc>
                  <a:txBody>
                    <a:bodyPr/>
                    <a:lstStyle/>
                    <a:p>
                      <a:pPr algn="ctr" fontAlgn="ctr"/>
                      <a:r>
                        <a:rPr lang="en-US" sz="1200" u="none" strike="noStrike" dirty="0">
                          <a:effectLst/>
                        </a:rPr>
                        <a:t>Feb</a:t>
                      </a:r>
                      <a:endParaRPr lang="en-US" sz="1200" b="1" i="1" u="none" strike="noStrike" dirty="0">
                        <a:solidFill>
                          <a:srgbClr val="3F3F3F"/>
                        </a:solidFill>
                        <a:effectLst/>
                        <a:latin typeface="Arial" panose="020B0604020202020204" pitchFamily="34" charset="0"/>
                      </a:endParaRPr>
                    </a:p>
                  </a:txBody>
                  <a:tcPr marL="4892" marR="4892" marT="4892" marB="0" anchor="ctr"/>
                </a:tc>
                <a:tc vMerge="1">
                  <a:txBody>
                    <a:bodyPr/>
                    <a:lstStyle/>
                    <a:p>
                      <a:endParaRPr lang="en-US"/>
                    </a:p>
                  </a:txBody>
                  <a:tcPr/>
                </a:tc>
                <a:extLst>
                  <a:ext uri="{0D108BD9-81ED-4DB2-BD59-A6C34878D82A}">
                    <a16:rowId xmlns:a16="http://schemas.microsoft.com/office/drawing/2014/main" val="631217250"/>
                  </a:ext>
                </a:extLst>
              </a:tr>
              <a:tr h="1353745">
                <a:tc>
                  <a:txBody>
                    <a:bodyPr/>
                    <a:lstStyle/>
                    <a:p>
                      <a:pPr algn="ctr" fontAlgn="ctr"/>
                      <a:r>
                        <a:rPr lang="en-US" sz="1600" b="0" i="0" u="none" strike="noStrike" dirty="0">
                          <a:solidFill>
                            <a:srgbClr val="C1022D"/>
                          </a:solidFill>
                          <a:effectLst/>
                          <a:latin typeface="Calibri" panose="020F0502020204030204" pitchFamily="34" charset="0"/>
                        </a:rPr>
                        <a:t>1</a:t>
                      </a:r>
                    </a:p>
                  </a:txBody>
                  <a:tcPr marL="4892" marR="4892" marT="4892" marB="0" anchor="ctr"/>
                </a:tc>
                <a:tc>
                  <a:txBody>
                    <a:bodyPr/>
                    <a:lstStyle/>
                    <a:p>
                      <a:pPr algn="l" fontAlgn="ctr"/>
                      <a:r>
                        <a:rPr lang="en-US" sz="1600" u="none" strike="noStrike" dirty="0">
                          <a:effectLst/>
                        </a:rPr>
                        <a:t>Online Exchange with AUC to give direction on work and recommendations </a:t>
                      </a:r>
                      <a:endParaRPr lang="en-US" sz="1600" b="0" i="0" u="none" strike="noStrike" dirty="0">
                        <a:solidFill>
                          <a:srgbClr val="000000"/>
                        </a:solidFill>
                        <a:effectLst/>
                        <a:latin typeface="Calibri" panose="020F0502020204030204" pitchFamily="34" charset="0"/>
                      </a:endParaRPr>
                    </a:p>
                  </a:txBody>
                  <a:tcPr marL="4892" marR="4892" marT="4892" marB="0" anchor="ctr"/>
                </a:tc>
                <a:tc>
                  <a:txBody>
                    <a:bodyPr/>
                    <a:lstStyle/>
                    <a:p>
                      <a:pPr algn="l" fontAlgn="ctr"/>
                      <a:r>
                        <a:rPr lang="en-US" sz="1600" u="none" strike="noStrike">
                          <a:effectLst/>
                        </a:rPr>
                        <a:t>Clear outline on Joint Product (policy recommendation) that the CoPs will be asked to contribute to, or develop.</a:t>
                      </a:r>
                      <a:endParaRPr lang="en-US" sz="1600" b="0" i="0" u="none" strike="noStrike">
                        <a:solidFill>
                          <a:srgbClr val="000000"/>
                        </a:solidFill>
                        <a:effectLst/>
                        <a:latin typeface="Calibri" panose="020F0502020204030204" pitchFamily="34" charset="0"/>
                      </a:endParaRPr>
                    </a:p>
                  </a:txBody>
                  <a:tcPr marL="4892" marR="4892" marT="4892" marB="0" anchor="ctr"/>
                </a:tc>
                <a:tc>
                  <a:txBody>
                    <a:bodyPr/>
                    <a:lstStyle/>
                    <a:p>
                      <a:pPr algn="ctr" fontAlgn="ctr"/>
                      <a:r>
                        <a:rPr lang="en-US" sz="1600" u="none" strike="noStrike" dirty="0">
                          <a:effectLst/>
                        </a:rPr>
                        <a:t>GIZ YM, AUC</a:t>
                      </a:r>
                      <a:endParaRPr lang="en-US" sz="1600" b="0" i="0" u="none" strike="noStrike" dirty="0">
                        <a:solidFill>
                          <a:srgbClr val="000000"/>
                        </a:solidFill>
                        <a:effectLst/>
                        <a:latin typeface="Calibri" panose="020F0502020204030204" pitchFamily="34" charset="0"/>
                      </a:endParaRPr>
                    </a:p>
                  </a:txBody>
                  <a:tcPr marL="4892" marR="4892" marT="4892" marB="0" anchor="ct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892" marR="4892" marT="4892" marB="0" anchor="b"/>
                </a:tc>
                <a:tc>
                  <a:txBody>
                    <a:bodyPr/>
                    <a:lstStyle/>
                    <a:p>
                      <a:pPr algn="l" fontAlgn="b"/>
                      <a:r>
                        <a:rPr lang="en-US" sz="1600" u="none" strike="noStrike" dirty="0">
                          <a:effectLst/>
                        </a:rPr>
                        <a:t> </a:t>
                      </a:r>
                      <a:endParaRPr lang="en-US" sz="1600" b="0" i="0" u="none" strike="noStrike" dirty="0">
                        <a:solidFill>
                          <a:srgbClr val="FFFFFF"/>
                        </a:solidFill>
                        <a:effectLst/>
                        <a:latin typeface="Calibri" panose="020F0502020204030204" pitchFamily="34" charset="0"/>
                      </a:endParaRPr>
                    </a:p>
                  </a:txBody>
                  <a:tcPr marL="4892" marR="4892" marT="4892"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892" marR="4892" marT="4892"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892" marR="4892" marT="4892"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892" marR="4892" marT="4892"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892" marR="4892" marT="4892" marB="0" anchor="b"/>
                </a:tc>
                <a:tc>
                  <a:txBody>
                    <a:bodyPr/>
                    <a:lstStyle/>
                    <a:p>
                      <a:pPr algn="l" fontAlgn="ctr"/>
                      <a:r>
                        <a:rPr lang="en-US" sz="1600" u="none" strike="noStrike" dirty="0">
                          <a:effectLst/>
                        </a:rPr>
                        <a:t>This is to allow the AUC to give orientation to the groups aspects of learning and make provisions for to contribute to the 2016 LMI proposal</a:t>
                      </a:r>
                      <a:endParaRPr lang="en-US" sz="1600" b="0" i="0" u="none" strike="noStrike" dirty="0">
                        <a:solidFill>
                          <a:srgbClr val="000000"/>
                        </a:solidFill>
                        <a:effectLst/>
                        <a:latin typeface="Calibri" panose="020F0502020204030204" pitchFamily="34" charset="0"/>
                      </a:endParaRPr>
                    </a:p>
                  </a:txBody>
                  <a:tcPr marL="4892" marR="4892" marT="4892" marB="0" anchor="ctr"/>
                </a:tc>
                <a:extLst>
                  <a:ext uri="{0D108BD9-81ED-4DB2-BD59-A6C34878D82A}">
                    <a16:rowId xmlns:a16="http://schemas.microsoft.com/office/drawing/2014/main" val="2310471324"/>
                  </a:ext>
                </a:extLst>
              </a:tr>
            </a:tbl>
          </a:graphicData>
        </a:graphic>
      </p:graphicFrame>
      <p:graphicFrame>
        <p:nvGraphicFramePr>
          <p:cNvPr id="2" name="Table 1">
            <a:extLst>
              <a:ext uri="{FF2B5EF4-FFF2-40B4-BE49-F238E27FC236}">
                <a16:creationId xmlns:a16="http://schemas.microsoft.com/office/drawing/2014/main" id="{F4BC0796-619D-8F45-8B7C-3A8DD066F9D1}"/>
              </a:ext>
            </a:extLst>
          </p:cNvPr>
          <p:cNvGraphicFramePr>
            <a:graphicFrameLocks noGrp="1"/>
          </p:cNvGraphicFramePr>
          <p:nvPr>
            <p:extLst>
              <p:ext uri="{D42A27DB-BD31-4B8C-83A1-F6EECF244321}">
                <p14:modId xmlns:p14="http://schemas.microsoft.com/office/powerpoint/2010/main" val="3241393874"/>
              </p:ext>
            </p:extLst>
          </p:nvPr>
        </p:nvGraphicFramePr>
        <p:xfrm>
          <a:off x="53466" y="1412776"/>
          <a:ext cx="8964487" cy="648071"/>
        </p:xfrm>
        <a:graphic>
          <a:graphicData uri="http://schemas.openxmlformats.org/drawingml/2006/table">
            <a:tbl>
              <a:tblPr>
                <a:tableStyleId>{5C22544A-7EE6-4342-B048-85BDC9FD1C3A}</a:tableStyleId>
              </a:tblPr>
              <a:tblGrid>
                <a:gridCol w="8964487">
                  <a:extLst>
                    <a:ext uri="{9D8B030D-6E8A-4147-A177-3AD203B41FA5}">
                      <a16:colId xmlns:a16="http://schemas.microsoft.com/office/drawing/2014/main" val="1206130661"/>
                    </a:ext>
                  </a:extLst>
                </a:gridCol>
              </a:tblGrid>
              <a:tr h="648071">
                <a:tc>
                  <a:txBody>
                    <a:bodyPr/>
                    <a:lstStyle/>
                    <a:p>
                      <a:pPr algn="ctr" fontAlgn="ctr"/>
                      <a:r>
                        <a:rPr lang="en-US" sz="1600" u="none" strike="noStrike" dirty="0">
                          <a:effectLst/>
                        </a:rPr>
                        <a:t>BLOCK 3</a:t>
                      </a:r>
                      <a:endParaRPr lang="en-US" sz="1600" b="1" i="1" u="none" strike="noStrike" dirty="0">
                        <a:solidFill>
                          <a:srgbClr val="FFFFFF"/>
                        </a:solidFill>
                        <a:effectLst/>
                        <a:latin typeface="Calibri" panose="020F0502020204030204" pitchFamily="34" charset="0"/>
                      </a:endParaRPr>
                    </a:p>
                  </a:txBody>
                  <a:tcPr marL="4892" marR="4892" marT="4892" marB="0" anchor="ctr"/>
                </a:tc>
                <a:extLst>
                  <a:ext uri="{0D108BD9-81ED-4DB2-BD59-A6C34878D82A}">
                    <a16:rowId xmlns:a16="http://schemas.microsoft.com/office/drawing/2014/main" val="1687106460"/>
                  </a:ext>
                </a:extLst>
              </a:tr>
            </a:tbl>
          </a:graphicData>
        </a:graphic>
      </p:graphicFrame>
    </p:spTree>
    <p:extLst>
      <p:ext uri="{BB962C8B-B14F-4D97-AF65-F5344CB8AC3E}">
        <p14:creationId xmlns:p14="http://schemas.microsoft.com/office/powerpoint/2010/main" val="92178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EC6027B-02D0-4E4B-A8FD-E39FAE5B5ED3}"/>
              </a:ext>
            </a:extLst>
          </p:cNvPr>
          <p:cNvGraphicFramePr>
            <a:graphicFrameLocks noGrp="1"/>
          </p:cNvGraphicFramePr>
          <p:nvPr>
            <p:ph idx="1"/>
            <p:extLst>
              <p:ext uri="{D42A27DB-BD31-4B8C-83A1-F6EECF244321}">
                <p14:modId xmlns:p14="http://schemas.microsoft.com/office/powerpoint/2010/main" val="2726027345"/>
              </p:ext>
            </p:extLst>
          </p:nvPr>
        </p:nvGraphicFramePr>
        <p:xfrm>
          <a:off x="288066" y="111125"/>
          <a:ext cx="8604415" cy="5751474"/>
        </p:xfrm>
        <a:graphic>
          <a:graphicData uri="http://schemas.openxmlformats.org/drawingml/2006/table">
            <a:tbl>
              <a:tblPr>
                <a:tableStyleId>{5C22544A-7EE6-4342-B048-85BDC9FD1C3A}</a:tableStyleId>
              </a:tblPr>
              <a:tblGrid>
                <a:gridCol w="407371">
                  <a:extLst>
                    <a:ext uri="{9D8B030D-6E8A-4147-A177-3AD203B41FA5}">
                      <a16:colId xmlns:a16="http://schemas.microsoft.com/office/drawing/2014/main" val="4106318975"/>
                    </a:ext>
                  </a:extLst>
                </a:gridCol>
                <a:gridCol w="2481439">
                  <a:extLst>
                    <a:ext uri="{9D8B030D-6E8A-4147-A177-3AD203B41FA5}">
                      <a16:colId xmlns:a16="http://schemas.microsoft.com/office/drawing/2014/main" val="3598939686"/>
                    </a:ext>
                  </a:extLst>
                </a:gridCol>
                <a:gridCol w="1361711">
                  <a:extLst>
                    <a:ext uri="{9D8B030D-6E8A-4147-A177-3AD203B41FA5}">
                      <a16:colId xmlns:a16="http://schemas.microsoft.com/office/drawing/2014/main" val="239825751"/>
                    </a:ext>
                  </a:extLst>
                </a:gridCol>
                <a:gridCol w="922048">
                  <a:extLst>
                    <a:ext uri="{9D8B030D-6E8A-4147-A177-3AD203B41FA5}">
                      <a16:colId xmlns:a16="http://schemas.microsoft.com/office/drawing/2014/main" val="2940856862"/>
                    </a:ext>
                  </a:extLst>
                </a:gridCol>
                <a:gridCol w="293568">
                  <a:extLst>
                    <a:ext uri="{9D8B030D-6E8A-4147-A177-3AD203B41FA5}">
                      <a16:colId xmlns:a16="http://schemas.microsoft.com/office/drawing/2014/main" val="3010913401"/>
                    </a:ext>
                  </a:extLst>
                </a:gridCol>
                <a:gridCol w="293568">
                  <a:extLst>
                    <a:ext uri="{9D8B030D-6E8A-4147-A177-3AD203B41FA5}">
                      <a16:colId xmlns:a16="http://schemas.microsoft.com/office/drawing/2014/main" val="792203383"/>
                    </a:ext>
                  </a:extLst>
                </a:gridCol>
                <a:gridCol w="293568">
                  <a:extLst>
                    <a:ext uri="{9D8B030D-6E8A-4147-A177-3AD203B41FA5}">
                      <a16:colId xmlns:a16="http://schemas.microsoft.com/office/drawing/2014/main" val="3170941419"/>
                    </a:ext>
                  </a:extLst>
                </a:gridCol>
                <a:gridCol w="293568">
                  <a:extLst>
                    <a:ext uri="{9D8B030D-6E8A-4147-A177-3AD203B41FA5}">
                      <a16:colId xmlns:a16="http://schemas.microsoft.com/office/drawing/2014/main" val="3837939744"/>
                    </a:ext>
                  </a:extLst>
                </a:gridCol>
                <a:gridCol w="293568">
                  <a:extLst>
                    <a:ext uri="{9D8B030D-6E8A-4147-A177-3AD203B41FA5}">
                      <a16:colId xmlns:a16="http://schemas.microsoft.com/office/drawing/2014/main" val="1859164788"/>
                    </a:ext>
                  </a:extLst>
                </a:gridCol>
                <a:gridCol w="293568">
                  <a:extLst>
                    <a:ext uri="{9D8B030D-6E8A-4147-A177-3AD203B41FA5}">
                      <a16:colId xmlns:a16="http://schemas.microsoft.com/office/drawing/2014/main" val="4197936423"/>
                    </a:ext>
                  </a:extLst>
                </a:gridCol>
                <a:gridCol w="1670438">
                  <a:extLst>
                    <a:ext uri="{9D8B030D-6E8A-4147-A177-3AD203B41FA5}">
                      <a16:colId xmlns:a16="http://schemas.microsoft.com/office/drawing/2014/main" val="129276637"/>
                    </a:ext>
                  </a:extLst>
                </a:gridCol>
              </a:tblGrid>
              <a:tr h="288941">
                <a:tc>
                  <a:txBody>
                    <a:bodyPr/>
                    <a:lstStyle/>
                    <a:p>
                      <a:pPr algn="ctr" fontAlgn="ctr"/>
                      <a:endParaRPr lang="en-US" sz="1600" b="1" i="1" u="none" strike="noStrike" dirty="0">
                        <a:solidFill>
                          <a:srgbClr val="0062A1"/>
                        </a:solidFill>
                        <a:effectLst/>
                        <a:latin typeface="Calibri" panose="020F0502020204030204" pitchFamily="34" charset="0"/>
                      </a:endParaRPr>
                    </a:p>
                  </a:txBody>
                  <a:tcPr marL="4747" marR="4747" marT="4747" marB="0" anchor="ctr"/>
                </a:tc>
                <a:tc gridSpan="10">
                  <a:txBody>
                    <a:bodyPr/>
                    <a:lstStyle/>
                    <a:p>
                      <a:pPr algn="ctr" fontAlgn="ctr"/>
                      <a:r>
                        <a:rPr lang="en-US" sz="1600" u="none" strike="noStrike" dirty="0">
                          <a:solidFill>
                            <a:srgbClr val="0062A1"/>
                          </a:solidFill>
                          <a:effectLst/>
                        </a:rPr>
                        <a:t>AUC  and AUDA COP Participation / Transversal </a:t>
                      </a:r>
                      <a:endParaRPr lang="en-US" sz="1600" b="1" i="1" u="none" strike="noStrike" dirty="0">
                        <a:solidFill>
                          <a:srgbClr val="0062A1"/>
                        </a:solidFill>
                        <a:effectLst/>
                        <a:latin typeface="Calibri" panose="020F050202020403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0437477"/>
                  </a:ext>
                </a:extLst>
              </a:tr>
              <a:tr h="288941">
                <a:tc rowSpan="2">
                  <a:txBody>
                    <a:bodyPr/>
                    <a:lstStyle/>
                    <a:p>
                      <a:pPr algn="ctr" fontAlgn="ctr"/>
                      <a:r>
                        <a:rPr lang="en-US" sz="1400" b="1" i="1" u="none" strike="noStrike" dirty="0">
                          <a:solidFill>
                            <a:srgbClr val="000000"/>
                          </a:solidFill>
                          <a:effectLst/>
                          <a:latin typeface="Calibri" panose="020F0502020204030204" pitchFamily="34" charset="0"/>
                        </a:rPr>
                        <a:t>No.</a:t>
                      </a:r>
                    </a:p>
                  </a:txBody>
                  <a:tcPr marL="4747" marR="4747" marT="4747" marB="0" anchor="ctr"/>
                </a:tc>
                <a:tc rowSpan="2">
                  <a:txBody>
                    <a:bodyPr/>
                    <a:lstStyle/>
                    <a:p>
                      <a:pPr algn="ctr" fontAlgn="ctr"/>
                      <a:r>
                        <a:rPr lang="en-US" sz="1600" u="none" strike="noStrike" dirty="0">
                          <a:effectLst/>
                        </a:rPr>
                        <a:t>Proposed Activity</a:t>
                      </a:r>
                      <a:endParaRPr lang="en-US" sz="16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600" u="none" strike="noStrike" dirty="0">
                          <a:effectLst/>
                        </a:rPr>
                        <a:t>Expected Results </a:t>
                      </a:r>
                      <a:endParaRPr lang="en-US" sz="16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600" u="none" strike="noStrike">
                          <a:effectLst/>
                        </a:rPr>
                        <a:t>Responsible person(s)</a:t>
                      </a:r>
                      <a:endParaRPr lang="en-US" sz="1600" b="1" i="1" u="none" strike="noStrike">
                        <a:solidFill>
                          <a:srgbClr val="000000"/>
                        </a:solidFill>
                        <a:effectLst/>
                        <a:latin typeface="Calibri" panose="020F0502020204030204" pitchFamily="34" charset="0"/>
                      </a:endParaRPr>
                    </a:p>
                  </a:txBody>
                  <a:tcPr marL="4747" marR="4747" marT="4747" marB="0" anchor="ctr"/>
                </a:tc>
                <a:tc gridSpan="6">
                  <a:txBody>
                    <a:bodyPr/>
                    <a:lstStyle/>
                    <a:p>
                      <a:pPr algn="ctr" fontAlgn="ctr"/>
                      <a:r>
                        <a:rPr lang="en-US" sz="1600" u="none" strike="noStrike">
                          <a:effectLst/>
                        </a:rPr>
                        <a:t>Expected Date</a:t>
                      </a:r>
                      <a:endParaRPr lang="en-US" sz="1600" b="1" i="1" u="none" strike="noStrike">
                        <a:solidFill>
                          <a:srgbClr val="3F3F3F"/>
                        </a:solidFill>
                        <a:effectLst/>
                        <a:latin typeface="Arial" panose="020B060402020202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u="none" strike="noStrike">
                          <a:effectLst/>
                        </a:rPr>
                        <a:t>Comments</a:t>
                      </a:r>
                      <a:endParaRPr lang="en-US" sz="1600" b="1" i="1" u="none" strike="noStrike">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3342999507"/>
                  </a:ext>
                </a:extLst>
              </a:tr>
              <a:tr h="38999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effectLst/>
                        </a:rPr>
                        <a:t>Sep</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Oct</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Nov</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Dec</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Jan</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Feb</a:t>
                      </a:r>
                      <a:endParaRPr lang="en-US" sz="1200" b="1" i="1" u="none" strike="noStrike" dirty="0">
                        <a:solidFill>
                          <a:srgbClr val="3F3F3F"/>
                        </a:solidFill>
                        <a:effectLst/>
                        <a:latin typeface="Arial" panose="020B0604020202020204" pitchFamily="34" charset="0"/>
                      </a:endParaRPr>
                    </a:p>
                  </a:txBody>
                  <a:tcPr marL="4747" marR="4747" marT="4747" marB="0" anchor="ctr"/>
                </a:tc>
                <a:tc vMerge="1">
                  <a:txBody>
                    <a:bodyPr/>
                    <a:lstStyle/>
                    <a:p>
                      <a:endParaRPr lang="en-US"/>
                    </a:p>
                  </a:txBody>
                  <a:tcPr/>
                </a:tc>
                <a:extLst>
                  <a:ext uri="{0D108BD9-81ED-4DB2-BD59-A6C34878D82A}">
                    <a16:rowId xmlns:a16="http://schemas.microsoft.com/office/drawing/2014/main" val="2843638007"/>
                  </a:ext>
                </a:extLst>
              </a:tr>
              <a:tr h="4726266">
                <a:tc>
                  <a:txBody>
                    <a:bodyPr/>
                    <a:lstStyle/>
                    <a:p>
                      <a:pPr algn="ctr" fontAlgn="ctr"/>
                      <a:r>
                        <a:rPr lang="en-US" sz="1600" b="0" i="0" u="none" strike="noStrike" dirty="0">
                          <a:solidFill>
                            <a:srgbClr val="C1022D"/>
                          </a:solidFill>
                          <a:effectLst/>
                          <a:latin typeface="Calibri" panose="020F0502020204030204" pitchFamily="34" charset="0"/>
                        </a:rPr>
                        <a:t>2</a:t>
                      </a:r>
                    </a:p>
                  </a:txBody>
                  <a:tcPr marL="4747" marR="4747" marT="4747" marB="0" anchor="ctr"/>
                </a:tc>
                <a:tc>
                  <a:txBody>
                    <a:bodyPr/>
                    <a:lstStyle/>
                    <a:p>
                      <a:pPr algn="ctr" fontAlgn="ctr"/>
                      <a:r>
                        <a:rPr lang="en-US" sz="1600" u="none" strike="noStrike" dirty="0">
                          <a:effectLst/>
                        </a:rPr>
                        <a:t>Online Exchange with ILO on LMI (within the framework of SIFA implementation)</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600" u="none" strike="noStrike" dirty="0">
                          <a:effectLst/>
                        </a:rPr>
                        <a:t>Identify synergies of ILO and SIFA proposed activities </a:t>
                      </a:r>
                      <a:r>
                        <a:rPr lang="en-US" sz="1600" u="none" strike="noStrike" dirty="0" err="1">
                          <a:effectLst/>
                        </a:rPr>
                        <a:t>CoP</a:t>
                      </a:r>
                      <a:r>
                        <a:rPr lang="en-US" sz="1600" u="none" strike="noStrike" dirty="0">
                          <a:effectLst/>
                        </a:rPr>
                        <a:t> members can participate in. </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600" u="none" strike="noStrike" dirty="0">
                          <a:effectLst/>
                        </a:rPr>
                        <a:t>GIZ YM</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ctr" fontAlgn="ctr"/>
                      <a:r>
                        <a:rPr lang="en-US" sz="1200" u="none" strike="noStrike" dirty="0">
                          <a:effectLst/>
                        </a:rPr>
                        <a:t>ILO and SIFA plan to implement LMI in a number of countries. As well as the implementation, further capacity development measures will be undertaken. </a:t>
                      </a:r>
                      <a:r>
                        <a:rPr lang="en-US" sz="1200" u="none" strike="noStrike" dirty="0" err="1">
                          <a:effectLst/>
                        </a:rPr>
                        <a:t>CoP</a:t>
                      </a:r>
                      <a:r>
                        <a:rPr lang="en-US" sz="1200" u="none" strike="noStrike" dirty="0">
                          <a:effectLst/>
                        </a:rPr>
                        <a:t> members may be able to participate in these capacity development measures in line with the ILO and SIFA plan of action. </a:t>
                      </a:r>
                      <a:br>
                        <a:rPr lang="en-US" sz="1200" u="none" strike="noStrike" dirty="0">
                          <a:effectLst/>
                        </a:rPr>
                      </a:br>
                      <a:br>
                        <a:rPr lang="en-US" sz="1200" u="none" strike="noStrike" dirty="0">
                          <a:effectLst/>
                        </a:rPr>
                      </a:br>
                      <a:r>
                        <a:rPr lang="en-US" sz="1200" u="none" strike="noStrike" dirty="0">
                          <a:effectLst/>
                        </a:rPr>
                        <a:t>The SIFA focus on this regard is strongly on LMI and its institutional arrangement and involves elements of peer learning and mapping exercises</a:t>
                      </a:r>
                      <a:endParaRPr lang="en-US" sz="1200" b="0" i="0" u="none" strike="noStrike" dirty="0">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3544447541"/>
                  </a:ext>
                </a:extLst>
              </a:tr>
            </a:tbl>
          </a:graphicData>
        </a:graphic>
      </p:graphicFrame>
      <p:sp>
        <p:nvSpPr>
          <p:cNvPr id="4" name="Slide Number Placeholder 3">
            <a:extLst>
              <a:ext uri="{FF2B5EF4-FFF2-40B4-BE49-F238E27FC236}">
                <a16:creationId xmlns:a16="http://schemas.microsoft.com/office/drawing/2014/main" id="{FBA30B56-46B4-AA4C-8631-8FF950CD3938}"/>
              </a:ext>
            </a:extLst>
          </p:cNvPr>
          <p:cNvSpPr>
            <a:spLocks noGrp="1"/>
          </p:cNvSpPr>
          <p:nvPr>
            <p:ph type="sldNum" sz="quarter" idx="4"/>
          </p:nvPr>
        </p:nvSpPr>
        <p:spPr/>
        <p:txBody>
          <a:bodyPr/>
          <a:lstStyle/>
          <a:p>
            <a:pPr>
              <a:defRPr/>
            </a:pPr>
            <a:fld id="{EBF304C2-E370-4D1A-8F81-84060912288A}" type="slidenum">
              <a:rPr lang="en-US" altLang="de-DE" smtClean="0"/>
              <a:pPr>
                <a:defRPr/>
              </a:pPr>
              <a:t>14</a:t>
            </a:fld>
            <a:endParaRPr lang="en-US" altLang="de-DE" dirty="0"/>
          </a:p>
        </p:txBody>
      </p:sp>
    </p:spTree>
    <p:extLst>
      <p:ext uri="{BB962C8B-B14F-4D97-AF65-F5344CB8AC3E}">
        <p14:creationId xmlns:p14="http://schemas.microsoft.com/office/powerpoint/2010/main" val="309517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5D4A1-F12E-004E-BBED-6FA681C22907}"/>
              </a:ext>
            </a:extLst>
          </p:cNvPr>
          <p:cNvSpPr>
            <a:spLocks noGrp="1"/>
          </p:cNvSpPr>
          <p:nvPr>
            <p:ph idx="1"/>
          </p:nvPr>
        </p:nvSpPr>
        <p:spPr>
          <a:xfrm>
            <a:off x="684213" y="1341439"/>
            <a:ext cx="8208267" cy="4319810"/>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 </a:t>
            </a:r>
            <a:r>
              <a:rPr lang="en-US" sz="2400" dirty="0">
                <a:solidFill>
                  <a:srgbClr val="0062A1"/>
                </a:solidFill>
              </a:rPr>
              <a:t>Confirming availability for Study Tour beginning of Dec</a:t>
            </a:r>
          </a:p>
          <a:p>
            <a:pPr marL="0" indent="0" algn="ctr">
              <a:buNone/>
            </a:pPr>
            <a:endParaRPr lang="en-US" sz="2400" dirty="0">
              <a:solidFill>
                <a:srgbClr val="0062A1"/>
              </a:solidFill>
            </a:endParaRPr>
          </a:p>
          <a:p>
            <a:pPr marL="0" indent="0" algn="ctr">
              <a:buNone/>
            </a:pPr>
            <a:r>
              <a:rPr lang="en-US" sz="2400" dirty="0">
                <a:solidFill>
                  <a:srgbClr val="C1022D"/>
                </a:solidFill>
              </a:rPr>
              <a:t>First week of Dec 2019 </a:t>
            </a:r>
          </a:p>
          <a:p>
            <a:pPr marL="0" indent="0" algn="ctr">
              <a:buNone/>
            </a:pPr>
            <a:r>
              <a:rPr lang="en-US" sz="2400" dirty="0">
                <a:solidFill>
                  <a:srgbClr val="C1022D"/>
                </a:solidFill>
              </a:rPr>
              <a:t>Yes /No ? </a:t>
            </a:r>
          </a:p>
        </p:txBody>
      </p:sp>
      <p:sp>
        <p:nvSpPr>
          <p:cNvPr id="4" name="Slide Number Placeholder 3">
            <a:extLst>
              <a:ext uri="{FF2B5EF4-FFF2-40B4-BE49-F238E27FC236}">
                <a16:creationId xmlns:a16="http://schemas.microsoft.com/office/drawing/2014/main" id="{7C2CCB47-32A9-EC46-B6EC-9684C5C03AC3}"/>
              </a:ext>
            </a:extLst>
          </p:cNvPr>
          <p:cNvSpPr>
            <a:spLocks noGrp="1"/>
          </p:cNvSpPr>
          <p:nvPr>
            <p:ph type="sldNum" sz="quarter" idx="4"/>
          </p:nvPr>
        </p:nvSpPr>
        <p:spPr/>
        <p:txBody>
          <a:bodyPr/>
          <a:lstStyle/>
          <a:p>
            <a:pPr>
              <a:defRPr/>
            </a:pPr>
            <a:fld id="{EBF304C2-E370-4D1A-8F81-84060912288A}" type="slidenum">
              <a:rPr lang="en-US" altLang="de-DE" smtClean="0"/>
              <a:pPr>
                <a:defRPr/>
              </a:pPr>
              <a:t>15</a:t>
            </a:fld>
            <a:endParaRPr lang="en-US" altLang="de-DE" dirty="0"/>
          </a:p>
        </p:txBody>
      </p:sp>
      <p:cxnSp>
        <p:nvCxnSpPr>
          <p:cNvPr id="11" name="Straight Arrow Connector 10">
            <a:extLst>
              <a:ext uri="{FF2B5EF4-FFF2-40B4-BE49-F238E27FC236}">
                <a16:creationId xmlns:a16="http://schemas.microsoft.com/office/drawing/2014/main" id="{20720A02-C196-094E-9FFF-7AE4C4100B03}"/>
              </a:ext>
            </a:extLst>
          </p:cNvPr>
          <p:cNvCxnSpPr/>
          <p:nvPr/>
        </p:nvCxnSpPr>
        <p:spPr bwMode="auto">
          <a:xfrm>
            <a:off x="1187624" y="2276872"/>
            <a:ext cx="1152128" cy="576064"/>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3CF85A87-531F-7D41-B403-0ABA464C026E}"/>
              </a:ext>
            </a:extLst>
          </p:cNvPr>
          <p:cNvCxnSpPr/>
          <p:nvPr/>
        </p:nvCxnSpPr>
        <p:spPr bwMode="auto">
          <a:xfrm flipH="1">
            <a:off x="6660232" y="2276872"/>
            <a:ext cx="1152128" cy="576064"/>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61CC82A6-DAB4-5945-AAE8-8A69EA72BEA9}"/>
              </a:ext>
            </a:extLst>
          </p:cNvPr>
          <p:cNvCxnSpPr/>
          <p:nvPr/>
        </p:nvCxnSpPr>
        <p:spPr bwMode="auto">
          <a:xfrm>
            <a:off x="4355976" y="1556792"/>
            <a:ext cx="0" cy="108012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4789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964431"/>
            <a:ext cx="8299003" cy="1274220"/>
          </a:xfrm>
        </p:spPr>
        <p:txBody>
          <a:bodyPr/>
          <a:lstStyle/>
          <a:p>
            <a:pPr algn="ctr"/>
            <a:r>
              <a:rPr lang="en-US" sz="2800" i="1" dirty="0">
                <a:solidFill>
                  <a:schemeClr val="tx1"/>
                </a:solidFill>
              </a:rPr>
              <a:t>ASPYEE Platform And Member Registration</a:t>
            </a:r>
            <a:br>
              <a:rPr lang="de-DE" i="1" dirty="0">
                <a:solidFill>
                  <a:schemeClr val="tx1"/>
                </a:solidFill>
              </a:rPr>
            </a:br>
            <a:endParaRPr lang="en-US" dirty="0"/>
          </a:p>
        </p:txBody>
      </p:sp>
      <p:sp>
        <p:nvSpPr>
          <p:cNvPr id="3" name="Inhaltsplatzhalter 2"/>
          <p:cNvSpPr>
            <a:spLocks noGrp="1"/>
          </p:cNvSpPr>
          <p:nvPr>
            <p:ph idx="1"/>
          </p:nvPr>
        </p:nvSpPr>
        <p:spPr/>
        <p:txBody>
          <a:bodyPr/>
          <a:lstStyle/>
          <a:p>
            <a:pPr marL="0" lvl="0" indent="0">
              <a:buNone/>
            </a:pPr>
            <a:endParaRPr lang="en-US" dirty="0"/>
          </a:p>
          <a:p>
            <a:pPr marL="0" lvl="0" indent="0">
              <a:buNone/>
            </a:pPr>
            <a:endParaRPr lang="en-US" dirty="0"/>
          </a:p>
          <a:p>
            <a:pPr marL="0" indent="0">
              <a:buNone/>
            </a:pPr>
            <a:endParaRPr lang="en-US" dirty="0"/>
          </a:p>
        </p:txBody>
      </p:sp>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16</a:t>
            </a:fld>
            <a:endParaRPr lang="en-US" altLang="de-DE" dirty="0"/>
          </a:p>
        </p:txBody>
      </p:sp>
      <p:pic>
        <p:nvPicPr>
          <p:cNvPr id="5" name="Picture 4">
            <a:extLst>
              <a:ext uri="{FF2B5EF4-FFF2-40B4-BE49-F238E27FC236}">
                <a16:creationId xmlns:a16="http://schemas.microsoft.com/office/drawing/2014/main" id="{A817C552-1AA1-0848-A50A-A37BA80328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657" y="1472006"/>
            <a:ext cx="1889202" cy="700886"/>
          </a:xfrm>
          <a:prstGeom prst="rect">
            <a:avLst/>
          </a:prstGeom>
        </p:spPr>
      </p:pic>
      <p:pic>
        <p:nvPicPr>
          <p:cNvPr id="6" name="Picture 2" descr="Image result for auda nepad logo">
            <a:extLst>
              <a:ext uri="{FF2B5EF4-FFF2-40B4-BE49-F238E27FC236}">
                <a16:creationId xmlns:a16="http://schemas.microsoft.com/office/drawing/2014/main" id="{18CD0E9B-C4C4-F640-8F48-31AAFE19D8E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7605" r="-985" b="18394"/>
          <a:stretch/>
        </p:blipFill>
        <p:spPr bwMode="auto">
          <a:xfrm>
            <a:off x="2454898" y="1284082"/>
            <a:ext cx="2157176" cy="1076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D8C7F9-5C98-4E4A-978F-99C576875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749" y="1089582"/>
            <a:ext cx="1743527" cy="1181512"/>
          </a:xfrm>
          <a:prstGeom prst="rect">
            <a:avLst/>
          </a:prstGeom>
        </p:spPr>
      </p:pic>
      <p:pic>
        <p:nvPicPr>
          <p:cNvPr id="8" name="Picture 6" descr="Related image">
            <a:extLst>
              <a:ext uri="{FF2B5EF4-FFF2-40B4-BE49-F238E27FC236}">
                <a16:creationId xmlns:a16="http://schemas.microsoft.com/office/drawing/2014/main" id="{918213E5-9EC1-5F46-BDEC-5EA9659D37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6951" y="1187746"/>
            <a:ext cx="2060383" cy="12742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C325AA1-D545-6047-B936-061739F00DF5}"/>
              </a:ext>
            </a:extLst>
          </p:cNvPr>
          <p:cNvSpPr txBox="1"/>
          <p:nvPr/>
        </p:nvSpPr>
        <p:spPr>
          <a:xfrm>
            <a:off x="5926884" y="4392344"/>
            <a:ext cx="2780450" cy="615553"/>
          </a:xfrm>
          <a:prstGeom prst="rect">
            <a:avLst/>
          </a:prstGeom>
          <a:noFill/>
        </p:spPr>
        <p:txBody>
          <a:bodyPr wrap="square" rtlCol="0">
            <a:spAutoFit/>
          </a:bodyPr>
          <a:lstStyle/>
          <a:p>
            <a:r>
              <a:rPr lang="en-US" sz="1800" dirty="0"/>
              <a:t>By GIZ Focal Point </a:t>
            </a:r>
          </a:p>
          <a:p>
            <a:r>
              <a:rPr lang="en-US" sz="1600" b="1" dirty="0" err="1"/>
              <a:t>Honore</a:t>
            </a:r>
            <a:r>
              <a:rPr lang="en-US" sz="1600" b="1" dirty="0"/>
              <a:t> </a:t>
            </a:r>
            <a:r>
              <a:rPr lang="en-US" sz="1600" b="1" dirty="0" err="1"/>
              <a:t>Tshitenge</a:t>
            </a:r>
            <a:endParaRPr lang="en-US" sz="1600" dirty="0"/>
          </a:p>
        </p:txBody>
      </p:sp>
    </p:spTree>
    <p:extLst>
      <p:ext uri="{BB962C8B-B14F-4D97-AF65-F5344CB8AC3E}">
        <p14:creationId xmlns:p14="http://schemas.microsoft.com/office/powerpoint/2010/main" val="163085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212976"/>
            <a:ext cx="8154987" cy="692150"/>
          </a:xfrm>
        </p:spPr>
        <p:txBody>
          <a:bodyPr/>
          <a:lstStyle/>
          <a:p>
            <a:pPr algn="ctr"/>
            <a:r>
              <a:rPr lang="en-US" sz="4000" dirty="0"/>
              <a:t>Discussions</a:t>
            </a:r>
            <a:r>
              <a:rPr lang="en-US" sz="3200" dirty="0"/>
              <a:t> “ Clarify the next steps”</a:t>
            </a:r>
          </a:p>
        </p:txBody>
      </p:sp>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17</a:t>
            </a:fld>
            <a:endParaRPr lang="en-US" altLang="de-DE" dirty="0"/>
          </a:p>
        </p:txBody>
      </p:sp>
      <p:sp>
        <p:nvSpPr>
          <p:cNvPr id="5" name="Rectangle 2"/>
          <p:cNvSpPr>
            <a:spLocks noGrp="1" noChangeArrowheads="1"/>
          </p:cNvSpPr>
          <p:nvPr>
            <p:ph idx="1"/>
          </p:nvPr>
        </p:nvSpPr>
        <p:spPr bwMode="auto">
          <a:xfrm>
            <a:off x="611188" y="3201361"/>
            <a:ext cx="822736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7A2F4366-9B5F-F243-B665-636D65A6FC55}"/>
              </a:ext>
            </a:extLst>
          </p:cNvPr>
          <p:cNvSpPr txBox="1"/>
          <p:nvPr/>
        </p:nvSpPr>
        <p:spPr>
          <a:xfrm>
            <a:off x="2239355" y="4365104"/>
            <a:ext cx="4276861" cy="830997"/>
          </a:xfrm>
          <a:prstGeom prst="rect">
            <a:avLst/>
          </a:prstGeom>
          <a:noFill/>
        </p:spPr>
        <p:txBody>
          <a:bodyPr wrap="square" rtlCol="0">
            <a:spAutoFit/>
          </a:bodyPr>
          <a:lstStyle/>
          <a:p>
            <a:r>
              <a:rPr lang="en-US" sz="2400" dirty="0"/>
              <a:t>Date for next online</a:t>
            </a:r>
          </a:p>
          <a:p>
            <a:r>
              <a:rPr lang="en-US" sz="2400" dirty="0"/>
              <a:t>meeting</a:t>
            </a:r>
          </a:p>
        </p:txBody>
      </p:sp>
    </p:spTree>
    <p:extLst>
      <p:ext uri="{BB962C8B-B14F-4D97-AF65-F5344CB8AC3E}">
        <p14:creationId xmlns:p14="http://schemas.microsoft.com/office/powerpoint/2010/main" val="340537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lstStyle/>
          <a:p>
            <a:endParaRPr lang="en-US" dirty="0"/>
          </a:p>
          <a:p>
            <a:endParaRPr lang="en-US" dirty="0"/>
          </a:p>
          <a:p>
            <a:endParaRPr lang="en-US" dirty="0"/>
          </a:p>
          <a:p>
            <a:pPr marL="0" indent="0" algn="ctr">
              <a:buNone/>
            </a:pPr>
            <a:r>
              <a:rPr lang="en-US" b="1" dirty="0"/>
              <a:t>Any other questions?</a:t>
            </a:r>
          </a:p>
        </p:txBody>
      </p:sp>
      <p:sp>
        <p:nvSpPr>
          <p:cNvPr id="3" name="Foliennummernplatzhalter 2"/>
          <p:cNvSpPr>
            <a:spLocks noGrp="1"/>
          </p:cNvSpPr>
          <p:nvPr>
            <p:ph type="sldNum" sz="quarter" idx="4"/>
          </p:nvPr>
        </p:nvSpPr>
        <p:spPr/>
        <p:txBody>
          <a:bodyPr/>
          <a:lstStyle/>
          <a:p>
            <a:pPr>
              <a:defRPr/>
            </a:pPr>
            <a:fld id="{EBF304C2-E370-4D1A-8F81-84060912288A}" type="slidenum">
              <a:rPr lang="en-US" altLang="de-DE" smtClean="0"/>
              <a:pPr>
                <a:defRPr/>
              </a:pPr>
              <a:t>18</a:t>
            </a:fld>
            <a:endParaRPr lang="en-US" altLang="de-DE" dirty="0"/>
          </a:p>
        </p:txBody>
      </p:sp>
    </p:spTree>
    <p:extLst>
      <p:ext uri="{BB962C8B-B14F-4D97-AF65-F5344CB8AC3E}">
        <p14:creationId xmlns:p14="http://schemas.microsoft.com/office/powerpoint/2010/main" val="286826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a:t>Check - out</a:t>
            </a:r>
          </a:p>
        </p:txBody>
      </p:sp>
      <p:sp>
        <p:nvSpPr>
          <p:cNvPr id="7" name="Inhaltsplatzhalter 6"/>
          <p:cNvSpPr>
            <a:spLocks noGrp="1"/>
          </p:cNvSpPr>
          <p:nvPr>
            <p:ph idx="1"/>
          </p:nvPr>
        </p:nvSpPr>
        <p:spPr/>
        <p:txBody>
          <a:bodyPr/>
          <a:lstStyle/>
          <a:p>
            <a:pPr marL="0" indent="0">
              <a:buNone/>
            </a:pPr>
            <a:r>
              <a:rPr lang="en-GB" dirty="0"/>
              <a:t>Please formulate 1 sentence or even a word /person: about the meeting of today </a:t>
            </a:r>
            <a:endParaRPr lang="de-DE" dirty="0"/>
          </a:p>
        </p:txBody>
      </p:sp>
      <p:sp>
        <p:nvSpPr>
          <p:cNvPr id="3" name="Foliennummernplatzhalter 2"/>
          <p:cNvSpPr>
            <a:spLocks noGrp="1"/>
          </p:cNvSpPr>
          <p:nvPr>
            <p:ph type="sldNum" sz="quarter" idx="4"/>
          </p:nvPr>
        </p:nvSpPr>
        <p:spPr/>
        <p:txBody>
          <a:bodyPr/>
          <a:lstStyle/>
          <a:p>
            <a:pPr>
              <a:defRPr/>
            </a:pPr>
            <a:fld id="{EBF304C2-E370-4D1A-8F81-84060912288A}" type="slidenum">
              <a:rPr lang="en-US" altLang="de-DE" smtClean="0"/>
              <a:pPr>
                <a:defRPr/>
              </a:pPr>
              <a:t>19</a:t>
            </a:fld>
            <a:endParaRPr lang="en-US" altLang="de-DE" dirty="0"/>
          </a:p>
        </p:txBody>
      </p:sp>
    </p:spTree>
    <p:extLst>
      <p:ext uri="{BB962C8B-B14F-4D97-AF65-F5344CB8AC3E}">
        <p14:creationId xmlns:p14="http://schemas.microsoft.com/office/powerpoint/2010/main" val="234704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a:t>Agenda for today</a:t>
            </a:r>
          </a:p>
        </p:txBody>
      </p:sp>
      <p:sp>
        <p:nvSpPr>
          <p:cNvPr id="7" name="Inhaltsplatzhalter 6"/>
          <p:cNvSpPr>
            <a:spLocks noGrp="1"/>
          </p:cNvSpPr>
          <p:nvPr>
            <p:ph idx="1"/>
          </p:nvPr>
        </p:nvSpPr>
        <p:spPr/>
        <p:txBody>
          <a:bodyPr/>
          <a:lstStyle/>
          <a:p>
            <a:r>
              <a:rPr lang="en-US" dirty="0"/>
              <a:t>Welcome &amp; Recall of technical hints (microphone, mute/unmute, internal chat…)   </a:t>
            </a:r>
            <a:r>
              <a:rPr lang="en-US" sz="1600" dirty="0">
                <a:solidFill>
                  <a:srgbClr val="FF0000"/>
                </a:solidFill>
              </a:rPr>
              <a:t>10 Minutes </a:t>
            </a:r>
            <a:br>
              <a:rPr lang="en-US" dirty="0"/>
            </a:br>
            <a:endParaRPr lang="en-US" dirty="0"/>
          </a:p>
          <a:p>
            <a:pPr>
              <a:lnSpc>
                <a:spcPct val="200000"/>
              </a:lnSpc>
            </a:pPr>
            <a:r>
              <a:rPr lang="en-GB" dirty="0"/>
              <a:t>Recap on Turin training. </a:t>
            </a:r>
            <a:r>
              <a:rPr lang="en-US" sz="1600" dirty="0">
                <a:solidFill>
                  <a:srgbClr val="FF0000"/>
                </a:solidFill>
              </a:rPr>
              <a:t>10 Minutes </a:t>
            </a:r>
            <a:endParaRPr lang="en-GB" sz="1600" dirty="0"/>
          </a:p>
          <a:p>
            <a:pPr>
              <a:lnSpc>
                <a:spcPct val="200000"/>
              </a:lnSpc>
            </a:pPr>
            <a:r>
              <a:rPr lang="en-GB" dirty="0"/>
              <a:t>Action plan and activities</a:t>
            </a:r>
            <a:r>
              <a:rPr lang="en-US" dirty="0"/>
              <a:t> </a:t>
            </a:r>
            <a:r>
              <a:rPr lang="en-US" sz="1600" dirty="0">
                <a:solidFill>
                  <a:srgbClr val="FF0000"/>
                </a:solidFill>
              </a:rPr>
              <a:t>40 Minutes </a:t>
            </a:r>
            <a:endParaRPr lang="en-US" sz="1600" dirty="0"/>
          </a:p>
          <a:p>
            <a:pPr>
              <a:lnSpc>
                <a:spcPct val="200000"/>
              </a:lnSpc>
            </a:pPr>
            <a:r>
              <a:rPr lang="en-US" dirty="0"/>
              <a:t>Understanding ASPYEE online Platform </a:t>
            </a:r>
            <a:r>
              <a:rPr lang="en-US" sz="1600" dirty="0">
                <a:solidFill>
                  <a:srgbClr val="FF0000"/>
                </a:solidFill>
              </a:rPr>
              <a:t>10 Minutes </a:t>
            </a:r>
            <a:endParaRPr lang="en-US" sz="1600" dirty="0"/>
          </a:p>
          <a:p>
            <a:pPr>
              <a:lnSpc>
                <a:spcPct val="200000"/>
              </a:lnSpc>
            </a:pPr>
            <a:r>
              <a:rPr lang="en-US" dirty="0"/>
              <a:t>Discussions “ Clarify the next steps” </a:t>
            </a:r>
            <a:r>
              <a:rPr lang="en-US" sz="1600" dirty="0">
                <a:solidFill>
                  <a:srgbClr val="FF0000"/>
                </a:solidFill>
              </a:rPr>
              <a:t>40 Minutes </a:t>
            </a:r>
            <a:endParaRPr lang="en-US" sz="1600" dirty="0"/>
          </a:p>
          <a:p>
            <a:pPr>
              <a:lnSpc>
                <a:spcPct val="200000"/>
              </a:lnSpc>
            </a:pPr>
            <a:r>
              <a:rPr lang="en-US" dirty="0"/>
              <a:t>Short Checkout and Closure </a:t>
            </a:r>
            <a:r>
              <a:rPr lang="en-US" sz="1600" dirty="0">
                <a:solidFill>
                  <a:srgbClr val="FF0000"/>
                </a:solidFill>
              </a:rPr>
              <a:t>10 Minutes </a:t>
            </a:r>
            <a:endParaRPr lang="en-US" sz="1600" dirty="0"/>
          </a:p>
        </p:txBody>
      </p:sp>
      <p:sp>
        <p:nvSpPr>
          <p:cNvPr id="3" name="Foliennummernplatzhalter 2"/>
          <p:cNvSpPr>
            <a:spLocks noGrp="1"/>
          </p:cNvSpPr>
          <p:nvPr>
            <p:ph type="sldNum" sz="quarter" idx="4"/>
          </p:nvPr>
        </p:nvSpPr>
        <p:spPr/>
        <p:txBody>
          <a:bodyPr/>
          <a:lstStyle/>
          <a:p>
            <a:pPr>
              <a:defRPr/>
            </a:pPr>
            <a:fld id="{EBF304C2-E370-4D1A-8F81-84060912288A}" type="slidenum">
              <a:rPr lang="en-US" altLang="de-DE" smtClean="0"/>
              <a:pPr>
                <a:defRPr/>
              </a:pPr>
              <a:t>2</a:t>
            </a:fld>
            <a:endParaRPr lang="en-US" altLang="de-DE" dirty="0"/>
          </a:p>
        </p:txBody>
      </p:sp>
    </p:spTree>
    <p:extLst>
      <p:ext uri="{BB962C8B-B14F-4D97-AF65-F5344CB8AC3E}">
        <p14:creationId xmlns:p14="http://schemas.microsoft.com/office/powerpoint/2010/main" val="1678328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en-US" b="1" dirty="0"/>
              <a:t>Thank you !</a:t>
            </a:r>
          </a:p>
          <a:p>
            <a:endParaRPr lang="en-US" b="1" dirty="0"/>
          </a:p>
          <a:p>
            <a:pPr marL="0" indent="0">
              <a:buNone/>
            </a:pPr>
            <a:r>
              <a:rPr lang="en-GB" b="1" dirty="0"/>
              <a:t> Bye bye </a:t>
            </a:r>
            <a:endParaRPr lang="en-US" b="1" dirty="0"/>
          </a:p>
          <a:p>
            <a:pPr marL="0" indent="0">
              <a:buNone/>
            </a:pPr>
            <a:r>
              <a:rPr lang="en-US" dirty="0"/>
              <a:t> </a:t>
            </a:r>
          </a:p>
        </p:txBody>
      </p:sp>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20</a:t>
            </a:fld>
            <a:endParaRPr lang="en-US" altLang="de-DE" dirty="0"/>
          </a:p>
        </p:txBody>
      </p:sp>
    </p:spTree>
    <p:extLst>
      <p:ext uri="{BB962C8B-B14F-4D97-AF65-F5344CB8AC3E}">
        <p14:creationId xmlns:p14="http://schemas.microsoft.com/office/powerpoint/2010/main" val="23084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BE92-906D-6149-AFF3-1C7B175DF3CB}"/>
              </a:ext>
            </a:extLst>
          </p:cNvPr>
          <p:cNvSpPr>
            <a:spLocks noGrp="1"/>
          </p:cNvSpPr>
          <p:nvPr>
            <p:ph type="title"/>
          </p:nvPr>
        </p:nvSpPr>
        <p:spPr/>
        <p:txBody>
          <a:bodyPr/>
          <a:lstStyle/>
          <a:p>
            <a:pPr algn="ctr"/>
            <a:r>
              <a:rPr lang="en-GB" dirty="0"/>
              <a:t>Recap on Turin Meeting - </a:t>
            </a:r>
            <a:r>
              <a:rPr lang="en-US" altLang="de-DE" dirty="0"/>
              <a:t>29th of August 2019 </a:t>
            </a:r>
            <a:br>
              <a:rPr lang="en-US" dirty="0"/>
            </a:br>
            <a:r>
              <a:rPr lang="en-US" dirty="0"/>
              <a:t>1</a:t>
            </a:r>
            <a:r>
              <a:rPr lang="en-US" baseline="30000" dirty="0"/>
              <a:t>st</a:t>
            </a:r>
            <a:r>
              <a:rPr lang="en-US" dirty="0"/>
              <a:t> Draft for our Action Plan</a:t>
            </a:r>
            <a:endParaRPr lang="en-US" dirty="0">
              <a:solidFill>
                <a:schemeClr val="accent3">
                  <a:lumMod val="75000"/>
                </a:schemeClr>
              </a:solidFill>
            </a:endParaRPr>
          </a:p>
        </p:txBody>
      </p:sp>
      <p:sp>
        <p:nvSpPr>
          <p:cNvPr id="4" name="Slide Number Placeholder 3">
            <a:extLst>
              <a:ext uri="{FF2B5EF4-FFF2-40B4-BE49-F238E27FC236}">
                <a16:creationId xmlns:a16="http://schemas.microsoft.com/office/drawing/2014/main" id="{8FACA857-BC3C-DF4A-9F1B-4D4E771D5D98}"/>
              </a:ext>
            </a:extLst>
          </p:cNvPr>
          <p:cNvSpPr>
            <a:spLocks noGrp="1"/>
          </p:cNvSpPr>
          <p:nvPr>
            <p:ph type="sldNum" sz="quarter" idx="4"/>
          </p:nvPr>
        </p:nvSpPr>
        <p:spPr/>
        <p:txBody>
          <a:bodyPr/>
          <a:lstStyle/>
          <a:p>
            <a:pPr>
              <a:defRPr/>
            </a:pPr>
            <a:fld id="{EBF304C2-E370-4D1A-8F81-84060912288A}" type="slidenum">
              <a:rPr lang="en-US" altLang="de-DE" smtClean="0"/>
              <a:pPr>
                <a:defRPr/>
              </a:pPr>
              <a:t>3</a:t>
            </a:fld>
            <a:endParaRPr lang="en-US" altLang="de-DE" dirty="0"/>
          </a:p>
        </p:txBody>
      </p:sp>
      <p:pic>
        <p:nvPicPr>
          <p:cNvPr id="1025" name="Picture 1" descr="page1image27377088">
            <a:extLst>
              <a:ext uri="{FF2B5EF4-FFF2-40B4-BE49-F238E27FC236}">
                <a16:creationId xmlns:a16="http://schemas.microsoft.com/office/drawing/2014/main" id="{E44928AC-984B-D24E-85F4-9E0820FBC8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8064" y="2204865"/>
            <a:ext cx="3718488" cy="27830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21image27410640">
            <a:extLst>
              <a:ext uri="{FF2B5EF4-FFF2-40B4-BE49-F238E27FC236}">
                <a16:creationId xmlns:a16="http://schemas.microsoft.com/office/drawing/2014/main" id="{4B215C49-C62A-7E4B-8567-C81F4C720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25525"/>
            <a:ext cx="3813340" cy="461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713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4663C8-C68B-AC47-A22B-D6F572664FEC}"/>
              </a:ext>
            </a:extLst>
          </p:cNvPr>
          <p:cNvSpPr>
            <a:spLocks noGrp="1"/>
          </p:cNvSpPr>
          <p:nvPr>
            <p:ph type="sldNum" sz="quarter" idx="4"/>
          </p:nvPr>
        </p:nvSpPr>
        <p:spPr/>
        <p:txBody>
          <a:bodyPr/>
          <a:lstStyle/>
          <a:p>
            <a:pPr>
              <a:defRPr/>
            </a:pPr>
            <a:fld id="{EBF304C2-E370-4D1A-8F81-84060912288A}" type="slidenum">
              <a:rPr lang="en-US" altLang="de-DE" smtClean="0"/>
              <a:pPr>
                <a:defRPr/>
              </a:pPr>
              <a:t>4</a:t>
            </a:fld>
            <a:endParaRPr lang="en-US" altLang="de-DE" dirty="0"/>
          </a:p>
        </p:txBody>
      </p:sp>
      <p:sp>
        <p:nvSpPr>
          <p:cNvPr id="8" name="Rectangle 2">
            <a:extLst>
              <a:ext uri="{FF2B5EF4-FFF2-40B4-BE49-F238E27FC236}">
                <a16:creationId xmlns:a16="http://schemas.microsoft.com/office/drawing/2014/main" id="{2AAD6FE9-DAAA-0B42-A523-A0B07256EC79}"/>
              </a:ext>
            </a:extLst>
          </p:cNvPr>
          <p:cNvSpPr>
            <a:spLocks noChangeArrowheads="1"/>
          </p:cNvSpPr>
          <p:nvPr/>
        </p:nvSpPr>
        <p:spPr bwMode="auto">
          <a:xfrm>
            <a:off x="359246" y="188640"/>
            <a:ext cx="8353499"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dirty="0">
                <a:ln>
                  <a:noFill/>
                </a:ln>
                <a:solidFill>
                  <a:schemeClr val="tx1"/>
                </a:solidFill>
                <a:effectLst/>
                <a:latin typeface="Calibri" panose="020F0502020204030204" pitchFamily="34" charset="0"/>
              </a:rPr>
              <a:t>Action Plan for </a:t>
            </a:r>
            <a:r>
              <a:rPr kumimoji="0" lang="en-US" altLang="en-US" sz="3300" b="0" i="0" u="none" strike="noStrike" cap="none" normalizeH="0" baseline="0" dirty="0" err="1">
                <a:ln>
                  <a:noFill/>
                </a:ln>
                <a:solidFill>
                  <a:schemeClr val="tx1"/>
                </a:solidFill>
                <a:effectLst/>
                <a:latin typeface="Calibri" panose="020F0502020204030204" pitchFamily="34" charset="0"/>
              </a:rPr>
              <a:t>CoP</a:t>
            </a:r>
            <a:r>
              <a:rPr kumimoji="0" lang="en-US" altLang="en-US" sz="3300" b="0" i="0" u="none" strike="noStrike" cap="none" normalizeH="0" baseline="0" dirty="0">
                <a:ln>
                  <a:noFill/>
                </a:ln>
                <a:solidFill>
                  <a:schemeClr val="tx1"/>
                </a:solidFill>
                <a:effectLst/>
                <a:latin typeface="Calibri" panose="020F0502020204030204" pitchFamily="34" charset="0"/>
              </a:rPr>
              <a:t> (1) LMIS English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Content Placeholder 10">
            <a:extLst>
              <a:ext uri="{FF2B5EF4-FFF2-40B4-BE49-F238E27FC236}">
                <a16:creationId xmlns:a16="http://schemas.microsoft.com/office/drawing/2014/main" id="{7EE04BE4-247E-324C-8C63-DC8EBFD2A548}"/>
              </a:ext>
            </a:extLst>
          </p:cNvPr>
          <p:cNvGraphicFramePr>
            <a:graphicFrameLocks noGrp="1"/>
          </p:cNvGraphicFramePr>
          <p:nvPr>
            <p:ph idx="1"/>
            <p:extLst>
              <p:ext uri="{D42A27DB-BD31-4B8C-83A1-F6EECF244321}">
                <p14:modId xmlns:p14="http://schemas.microsoft.com/office/powerpoint/2010/main" val="2044417673"/>
              </p:ext>
            </p:extLst>
          </p:nvPr>
        </p:nvGraphicFramePr>
        <p:xfrm>
          <a:off x="721768" y="788805"/>
          <a:ext cx="8170710" cy="5326350"/>
        </p:xfrm>
        <a:graphic>
          <a:graphicData uri="http://schemas.openxmlformats.org/drawingml/2006/table">
            <a:tbl>
              <a:tblPr firstRow="1" bandRow="1">
                <a:tableStyleId>{5C22544A-7EE6-4342-B048-85BDC9FD1C3A}</a:tableStyleId>
              </a:tblPr>
              <a:tblGrid>
                <a:gridCol w="1361785">
                  <a:extLst>
                    <a:ext uri="{9D8B030D-6E8A-4147-A177-3AD203B41FA5}">
                      <a16:colId xmlns:a16="http://schemas.microsoft.com/office/drawing/2014/main" val="278373381"/>
                    </a:ext>
                  </a:extLst>
                </a:gridCol>
                <a:gridCol w="1361785">
                  <a:extLst>
                    <a:ext uri="{9D8B030D-6E8A-4147-A177-3AD203B41FA5}">
                      <a16:colId xmlns:a16="http://schemas.microsoft.com/office/drawing/2014/main" val="2540704520"/>
                    </a:ext>
                  </a:extLst>
                </a:gridCol>
                <a:gridCol w="1361785">
                  <a:extLst>
                    <a:ext uri="{9D8B030D-6E8A-4147-A177-3AD203B41FA5}">
                      <a16:colId xmlns:a16="http://schemas.microsoft.com/office/drawing/2014/main" val="999613918"/>
                    </a:ext>
                  </a:extLst>
                </a:gridCol>
                <a:gridCol w="1361785">
                  <a:extLst>
                    <a:ext uri="{9D8B030D-6E8A-4147-A177-3AD203B41FA5}">
                      <a16:colId xmlns:a16="http://schemas.microsoft.com/office/drawing/2014/main" val="2679943471"/>
                    </a:ext>
                  </a:extLst>
                </a:gridCol>
                <a:gridCol w="1361785">
                  <a:extLst>
                    <a:ext uri="{9D8B030D-6E8A-4147-A177-3AD203B41FA5}">
                      <a16:colId xmlns:a16="http://schemas.microsoft.com/office/drawing/2014/main" val="2347240565"/>
                    </a:ext>
                  </a:extLst>
                </a:gridCol>
                <a:gridCol w="1361785">
                  <a:extLst>
                    <a:ext uri="{9D8B030D-6E8A-4147-A177-3AD203B41FA5}">
                      <a16:colId xmlns:a16="http://schemas.microsoft.com/office/drawing/2014/main" val="465839638"/>
                    </a:ext>
                  </a:extLst>
                </a:gridCol>
              </a:tblGrid>
              <a:tr h="96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rgbClr val="FFFFFF"/>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effectLst/>
                          <a:latin typeface="Calibri" panose="020F0502020204030204" pitchFamily="34" charset="0"/>
                          <a:ea typeface="+mn-ea"/>
                          <a:cs typeface="+mn-cs"/>
                        </a:rPr>
                        <a:t>Intervention Area </a:t>
                      </a:r>
                    </a:p>
                    <a:p>
                      <a:pPr marL="0" algn="l" defTabSz="914400" rtl="0" eaLnBrk="1" latinLnBrk="0" hangingPunct="1"/>
                      <a:endParaRPr lang="en-US" sz="1400" b="1" kern="1200" dirty="0">
                        <a:solidFill>
                          <a:srgbClr val="FFFFFF"/>
                        </a:solidFill>
                        <a:effectLst/>
                        <a:latin typeface="Calibri" panose="020F0502020204030204" pitchFamily="34" charset="0"/>
                        <a:ea typeface="+mn-ea"/>
                        <a:cs typeface="+mn-cs"/>
                      </a:endParaRPr>
                    </a:p>
                  </a:txBody>
                  <a:tcPr anchor="ctr"/>
                </a:tc>
                <a:tc>
                  <a:txBody>
                    <a:bodyPr/>
                    <a:lstStyle/>
                    <a:p>
                      <a:r>
                        <a:rPr lang="en-US" sz="1400" b="1" dirty="0">
                          <a:solidFill>
                            <a:srgbClr val="FFFFFF"/>
                          </a:solidFill>
                          <a:effectLst/>
                          <a:latin typeface="Calibri" panose="020F0502020204030204" pitchFamily="34" charset="0"/>
                        </a:rPr>
                        <a:t>Proposal Activity </a:t>
                      </a:r>
                      <a:endParaRPr lang="en-US" dirty="0">
                        <a:effectLst/>
                      </a:endParaRPr>
                    </a:p>
                  </a:txBody>
                  <a:tcPr anchor="ctr"/>
                </a:tc>
                <a:tc>
                  <a:txBody>
                    <a:bodyPr/>
                    <a:lstStyle/>
                    <a:p>
                      <a:r>
                        <a:rPr lang="en-US" sz="1400" b="1">
                          <a:solidFill>
                            <a:srgbClr val="FFFFFF"/>
                          </a:solidFill>
                          <a:effectLst/>
                          <a:latin typeface="Calibri" panose="020F0502020204030204" pitchFamily="34" charset="0"/>
                        </a:rPr>
                        <a:t>Expected Results </a:t>
                      </a:r>
                      <a:endParaRPr lang="en-US">
                        <a:effectLst/>
                      </a:endParaRPr>
                    </a:p>
                  </a:txBody>
                  <a:tcPr anchor="ctr"/>
                </a:tc>
                <a:tc>
                  <a:txBody>
                    <a:bodyPr/>
                    <a:lstStyle/>
                    <a:p>
                      <a:r>
                        <a:rPr lang="en-US" sz="1400" b="1">
                          <a:solidFill>
                            <a:srgbClr val="FFFFFF"/>
                          </a:solidFill>
                          <a:effectLst/>
                          <a:latin typeface="Calibri" panose="020F0502020204030204" pitchFamily="34" charset="0"/>
                        </a:rPr>
                        <a:t>Responsible Person </a:t>
                      </a:r>
                      <a:endParaRPr lang="en-US">
                        <a:effectLst/>
                      </a:endParaRPr>
                    </a:p>
                  </a:txBody>
                  <a:tcPr anchor="ctr"/>
                </a:tc>
                <a:tc>
                  <a:txBody>
                    <a:bodyPr/>
                    <a:lstStyle/>
                    <a:p>
                      <a:r>
                        <a:rPr lang="en-US" sz="1400" b="1">
                          <a:solidFill>
                            <a:srgbClr val="FFFFFF"/>
                          </a:solidFill>
                          <a:effectLst/>
                          <a:latin typeface="Calibri" panose="020F0502020204030204" pitchFamily="34" charset="0"/>
                        </a:rPr>
                        <a:t>Date/Time Duration </a:t>
                      </a:r>
                      <a:endParaRPr lang="en-US">
                        <a:effectLst/>
                      </a:endParaRPr>
                    </a:p>
                  </a:txBody>
                  <a:tcPr anchor="ctr"/>
                </a:tc>
                <a:tc>
                  <a:txBody>
                    <a:bodyPr/>
                    <a:lstStyle/>
                    <a:p>
                      <a:r>
                        <a:rPr lang="en-US" sz="1400" b="1" dirty="0">
                          <a:solidFill>
                            <a:srgbClr val="FFFFFF"/>
                          </a:solidFill>
                          <a:effectLst/>
                          <a:latin typeface="Calibri" panose="020F0502020204030204" pitchFamily="34" charset="0"/>
                        </a:rPr>
                        <a:t>Comments </a:t>
                      </a:r>
                      <a:endParaRPr lang="en-US" dirty="0">
                        <a:effectLst/>
                      </a:endParaRPr>
                    </a:p>
                  </a:txBody>
                  <a:tcPr anchor="ctr"/>
                </a:tc>
                <a:extLst>
                  <a:ext uri="{0D108BD9-81ED-4DB2-BD59-A6C34878D82A}">
                    <a16:rowId xmlns:a16="http://schemas.microsoft.com/office/drawing/2014/main" val="1606491770"/>
                  </a:ext>
                </a:extLst>
              </a:tr>
              <a:tr h="969222">
                <a:tc>
                  <a:txBody>
                    <a:bodyPr/>
                    <a:lstStyle/>
                    <a:p>
                      <a:r>
                        <a:rPr lang="en-US" sz="1400" dirty="0">
                          <a:effectLst/>
                          <a:latin typeface="Calibri" panose="020F0502020204030204" pitchFamily="34" charset="0"/>
                        </a:rPr>
                        <a:t>Provision of Up- to-date </a:t>
                      </a:r>
                      <a:r>
                        <a:rPr lang="en-US" sz="1400" dirty="0" err="1">
                          <a:effectLst/>
                          <a:latin typeface="Calibri" panose="020F0502020204030204" pitchFamily="34" charset="0"/>
                        </a:rPr>
                        <a:t>Labour</a:t>
                      </a:r>
                      <a:r>
                        <a:rPr lang="en-US" sz="1400" dirty="0">
                          <a:effectLst/>
                          <a:latin typeface="Calibri" panose="020F0502020204030204" pitchFamily="34" charset="0"/>
                        </a:rPr>
                        <a:t> Market Information </a:t>
                      </a:r>
                      <a:endParaRPr lang="en-US" dirty="0">
                        <a:effectLst/>
                      </a:endParaRPr>
                    </a:p>
                  </a:txBody>
                  <a:tcPr anchor="ctr"/>
                </a:tc>
                <a:tc>
                  <a:txBody>
                    <a:bodyPr/>
                    <a:lstStyle/>
                    <a:p>
                      <a:r>
                        <a:rPr lang="en-US" sz="1400" dirty="0">
                          <a:effectLst/>
                          <a:latin typeface="Calibri" panose="020F0502020204030204" pitchFamily="34" charset="0"/>
                        </a:rPr>
                        <a:t>Define elements of the presentation </a:t>
                      </a:r>
                      <a:endParaRPr lang="en-US" dirty="0">
                        <a:effectLst/>
                      </a:endParaRPr>
                    </a:p>
                  </a:txBody>
                  <a:tcPr anchor="ctr"/>
                </a:tc>
                <a:tc>
                  <a:txBody>
                    <a:bodyPr/>
                    <a:lstStyle/>
                    <a:p>
                      <a:r>
                        <a:rPr lang="en-US" sz="1400">
                          <a:effectLst/>
                          <a:latin typeface="Calibri" panose="020F0502020204030204" pitchFamily="34" charset="0"/>
                        </a:rPr>
                        <a:t>Developed Country presentations </a:t>
                      </a:r>
                      <a:endParaRPr lang="en-US">
                        <a:effectLst/>
                      </a:endParaRPr>
                    </a:p>
                  </a:txBody>
                  <a:tcPr anchor="ctr"/>
                </a:tc>
                <a:tc>
                  <a:txBody>
                    <a:bodyPr/>
                    <a:lstStyle/>
                    <a:p>
                      <a:r>
                        <a:rPr lang="en-US" sz="1400">
                          <a:effectLst/>
                          <a:latin typeface="Calibri" panose="020F0502020204030204" pitchFamily="34" charset="0"/>
                        </a:rPr>
                        <a:t>All CoPs Members </a:t>
                      </a:r>
                      <a:endParaRPr lang="en-US">
                        <a:effectLst/>
                      </a:endParaRPr>
                    </a:p>
                  </a:txBody>
                  <a:tcPr anchor="ctr"/>
                </a:tc>
                <a:tc>
                  <a:txBody>
                    <a:bodyPr/>
                    <a:lstStyle/>
                    <a:p>
                      <a:r>
                        <a:rPr lang="en-US" sz="1400">
                          <a:effectLst/>
                          <a:latin typeface="Calibri" panose="020F0502020204030204" pitchFamily="34" charset="0"/>
                        </a:rPr>
                        <a:t>Sept 2019 </a:t>
                      </a:r>
                      <a:endParaRPr lang="en-US">
                        <a:effectLst/>
                      </a:endParaRPr>
                    </a:p>
                  </a:txBody>
                  <a:tcPr anchor="ctr"/>
                </a:tc>
                <a:tc>
                  <a:txBody>
                    <a:bodyPr/>
                    <a:lstStyle/>
                    <a:p>
                      <a:r>
                        <a:rPr lang="en-US" sz="1400" dirty="0">
                          <a:effectLst/>
                          <a:latin typeface="Calibri" panose="020F0502020204030204" pitchFamily="34" charset="0"/>
                        </a:rPr>
                        <a:t>External Expert /Guest </a:t>
                      </a:r>
                      <a:endParaRPr lang="en-US" dirty="0">
                        <a:effectLst/>
                      </a:endParaRPr>
                    </a:p>
                  </a:txBody>
                  <a:tcPr anchor="ctr"/>
                </a:tc>
                <a:extLst>
                  <a:ext uri="{0D108BD9-81ED-4DB2-BD59-A6C34878D82A}">
                    <a16:rowId xmlns:a16="http://schemas.microsoft.com/office/drawing/2014/main" val="492174249"/>
                  </a:ext>
                </a:extLst>
              </a:tr>
              <a:tr h="969222">
                <a:tc>
                  <a:txBody>
                    <a:bodyPr/>
                    <a:lstStyle/>
                    <a:p>
                      <a:r>
                        <a:rPr lang="en-US" sz="1400" dirty="0">
                          <a:effectLst/>
                          <a:latin typeface="Calibri" panose="020F0502020204030204" pitchFamily="34" charset="0"/>
                        </a:rPr>
                        <a:t>- Skills Anticipation</a:t>
                      </a:r>
                      <a:br>
                        <a:rPr lang="en-US" sz="1400" dirty="0">
                          <a:effectLst/>
                          <a:latin typeface="Calibri" panose="020F0502020204030204" pitchFamily="34" charset="0"/>
                        </a:rPr>
                      </a:br>
                      <a:r>
                        <a:rPr lang="en-US" sz="1400" dirty="0">
                          <a:effectLst/>
                          <a:latin typeface="Calibri" panose="020F0502020204030204" pitchFamily="34" charset="0"/>
                        </a:rPr>
                        <a:t>- Linking Supply &amp; Demand </a:t>
                      </a:r>
                      <a:endParaRPr lang="en-US" dirty="0">
                        <a:effectLst/>
                      </a:endParaRPr>
                    </a:p>
                  </a:txBody>
                  <a:tcPr anchor="ctr"/>
                </a:tc>
                <a:tc>
                  <a:txBody>
                    <a:bodyPr/>
                    <a:lstStyle/>
                    <a:p>
                      <a:r>
                        <a:rPr lang="en-US" sz="1400" dirty="0">
                          <a:effectLst/>
                          <a:latin typeface="Calibri" panose="020F0502020204030204" pitchFamily="34" charset="0"/>
                        </a:rPr>
                        <a:t>Presentation Country situation </a:t>
                      </a:r>
                      <a:endParaRPr lang="en-US" dirty="0">
                        <a:effectLst/>
                      </a:endParaRPr>
                    </a:p>
                    <a:p>
                      <a:r>
                        <a:rPr lang="en-US" sz="1400" dirty="0">
                          <a:effectLst/>
                          <a:latin typeface="Calibri" panose="020F0502020204030204" pitchFamily="34" charset="0"/>
                        </a:rPr>
                        <a:t>-SWOT </a:t>
                      </a:r>
                      <a:endParaRPr lang="en-US" dirty="0">
                        <a:effectLst/>
                      </a:endParaRPr>
                    </a:p>
                  </a:txBody>
                  <a:tcPr anchor="ctr"/>
                </a:tc>
                <a:tc>
                  <a:txBody>
                    <a:bodyPr/>
                    <a:lstStyle/>
                    <a:p>
                      <a:r>
                        <a:rPr lang="en-US" sz="1400">
                          <a:effectLst/>
                          <a:latin typeface="Calibri" panose="020F0502020204030204" pitchFamily="34" charset="0"/>
                        </a:rPr>
                        <a:t>Identified Common Gaps </a:t>
                      </a:r>
                      <a:endParaRPr lang="en-US">
                        <a:effectLst/>
                      </a:endParaRPr>
                    </a:p>
                  </a:txBody>
                  <a:tcPr anchor="ctr"/>
                </a:tc>
                <a:tc>
                  <a:txBody>
                    <a:bodyPr/>
                    <a:lstStyle/>
                    <a:p>
                      <a:r>
                        <a:rPr lang="en-US" sz="1400">
                          <a:effectLst/>
                          <a:latin typeface="Calibri" panose="020F0502020204030204" pitchFamily="34" charset="0"/>
                        </a:rPr>
                        <a:t>Country CoP members</a:t>
                      </a:r>
                      <a:br>
                        <a:rPr lang="en-US" sz="1400">
                          <a:effectLst/>
                          <a:latin typeface="Calibri" panose="020F0502020204030204" pitchFamily="34" charset="0"/>
                        </a:rPr>
                      </a:br>
                      <a:r>
                        <a:rPr lang="en-US" sz="1400">
                          <a:effectLst/>
                          <a:latin typeface="Calibri" panose="020F0502020204030204" pitchFamily="34" charset="0"/>
                        </a:rPr>
                        <a:t>( specific) </a:t>
                      </a:r>
                      <a:endParaRPr lang="en-US">
                        <a:effectLst/>
                      </a:endParaRPr>
                    </a:p>
                  </a:txBody>
                  <a:tcPr anchor="ctr"/>
                </a:tc>
                <a:tc>
                  <a:txBody>
                    <a:bodyPr/>
                    <a:lstStyle/>
                    <a:p>
                      <a:r>
                        <a:rPr lang="en-US" sz="1400">
                          <a:effectLst/>
                          <a:latin typeface="Calibri" panose="020F0502020204030204" pitchFamily="34" charset="0"/>
                        </a:rPr>
                        <a:t>Nov 2019 </a:t>
                      </a:r>
                      <a:endParaRPr lang="en-US">
                        <a:effectLst/>
                      </a:endParaRPr>
                    </a:p>
                  </a:txBody>
                  <a:tcPr anchor="ctr"/>
                </a:tc>
                <a:tc>
                  <a:txBody>
                    <a:bodyPr/>
                    <a:lstStyle/>
                    <a:p>
                      <a:endParaRPr lang="en-US" dirty="0">
                        <a:effectLst/>
                      </a:endParaRPr>
                    </a:p>
                  </a:txBody>
                  <a:tcPr anchor="ctr"/>
                </a:tc>
                <a:extLst>
                  <a:ext uri="{0D108BD9-81ED-4DB2-BD59-A6C34878D82A}">
                    <a16:rowId xmlns:a16="http://schemas.microsoft.com/office/drawing/2014/main" val="1635798591"/>
                  </a:ext>
                </a:extLst>
              </a:tr>
              <a:tr h="1064375">
                <a:tc>
                  <a:txBody>
                    <a:bodyPr/>
                    <a:lstStyle/>
                    <a:p>
                      <a:r>
                        <a:rPr lang="en-US" sz="1400" dirty="0">
                          <a:effectLst/>
                          <a:latin typeface="Calibri" panose="020F0502020204030204" pitchFamily="34" charset="0"/>
                        </a:rPr>
                        <a:t>To ensure sustainable network of Stakeholder to run LMIS </a:t>
                      </a:r>
                      <a:endParaRPr lang="en-US" dirty="0">
                        <a:effectLst/>
                      </a:endParaRPr>
                    </a:p>
                  </a:txBody>
                  <a:tcPr anchor="ctr"/>
                </a:tc>
                <a:tc>
                  <a:txBody>
                    <a:bodyPr/>
                    <a:lstStyle/>
                    <a:p>
                      <a:r>
                        <a:rPr lang="en-US" sz="1400" dirty="0">
                          <a:effectLst/>
                          <a:latin typeface="Calibri" panose="020F0502020204030204" pitchFamily="34" charset="0"/>
                        </a:rPr>
                        <a:t>Study Tour Korea/ Netherlands/ Germany </a:t>
                      </a:r>
                      <a:endParaRPr lang="en-US" dirty="0">
                        <a:effectLst/>
                      </a:endParaRPr>
                    </a:p>
                  </a:txBody>
                  <a:tcPr anchor="ctr"/>
                </a:tc>
                <a:tc>
                  <a:txBody>
                    <a:bodyPr/>
                    <a:lstStyle/>
                    <a:p>
                      <a:r>
                        <a:rPr lang="en-US" sz="1400" dirty="0">
                          <a:effectLst/>
                          <a:latin typeface="Calibri" panose="020F0502020204030204" pitchFamily="34" charset="0"/>
                        </a:rPr>
                        <a:t>Knowledge gaining Learning from Best Practices </a:t>
                      </a:r>
                      <a:endParaRPr lang="en-US" dirty="0">
                        <a:effectLst/>
                      </a:endParaRPr>
                    </a:p>
                  </a:txBody>
                  <a:tcPr anchor="ctr"/>
                </a:tc>
                <a:tc>
                  <a:txBody>
                    <a:bodyPr/>
                    <a:lstStyle/>
                    <a:p>
                      <a:r>
                        <a:rPr lang="en-US" sz="1400">
                          <a:effectLst/>
                          <a:latin typeface="Calibri" panose="020F0502020204030204" pitchFamily="34" charset="0"/>
                        </a:rPr>
                        <a:t>Facilitator &amp; GIZ Focal Point </a:t>
                      </a:r>
                      <a:endParaRPr lang="en-US">
                        <a:effectLst/>
                      </a:endParaRPr>
                    </a:p>
                  </a:txBody>
                  <a:tcPr anchor="ctr"/>
                </a:tc>
                <a:tc>
                  <a:txBody>
                    <a:bodyPr/>
                    <a:lstStyle/>
                    <a:p>
                      <a:r>
                        <a:rPr lang="en-US" sz="1400">
                          <a:effectLst/>
                          <a:latin typeface="Calibri" panose="020F0502020204030204" pitchFamily="34" charset="0"/>
                        </a:rPr>
                        <a:t>Nov/Dec 2019 </a:t>
                      </a:r>
                      <a:endParaRPr lang="en-US">
                        <a:effectLst/>
                      </a:endParaRPr>
                    </a:p>
                    <a:p>
                      <a:r>
                        <a:rPr lang="en-US" sz="1400">
                          <a:effectLst/>
                          <a:latin typeface="Calibri" panose="020F0502020204030204" pitchFamily="34" charset="0"/>
                        </a:rPr>
                        <a:t>( 2 online Meetings) </a:t>
                      </a:r>
                      <a:endParaRPr lang="en-US">
                        <a:effectLst/>
                      </a:endParaRPr>
                    </a:p>
                  </a:txBody>
                  <a:tcPr anchor="ctr"/>
                </a:tc>
                <a:tc>
                  <a:txBody>
                    <a:bodyPr/>
                    <a:lstStyle/>
                    <a:p>
                      <a:endParaRPr lang="en-US" dirty="0">
                        <a:effectLst/>
                      </a:endParaRPr>
                    </a:p>
                  </a:txBody>
                  <a:tcPr anchor="ctr"/>
                </a:tc>
                <a:extLst>
                  <a:ext uri="{0D108BD9-81ED-4DB2-BD59-A6C34878D82A}">
                    <a16:rowId xmlns:a16="http://schemas.microsoft.com/office/drawing/2014/main" val="4068790086"/>
                  </a:ext>
                </a:extLst>
              </a:tr>
              <a:tr h="1260444">
                <a:tc>
                  <a:txBody>
                    <a:bodyPr/>
                    <a:lstStyle/>
                    <a:p>
                      <a:r>
                        <a:rPr lang="en-US" sz="1400" dirty="0">
                          <a:effectLst/>
                          <a:latin typeface="Calibri" panose="020F0502020204030204" pitchFamily="34" charset="0"/>
                        </a:rPr>
                        <a:t>Institutional Set-up to use LMIS as a basis for employment Services </a:t>
                      </a:r>
                      <a:endParaRPr lang="en-US" dirty="0">
                        <a:effectLst/>
                      </a:endParaRPr>
                    </a:p>
                  </a:txBody>
                  <a:tcPr anchor="ctr"/>
                </a:tc>
                <a:tc>
                  <a:txBody>
                    <a:bodyPr/>
                    <a:lstStyle/>
                    <a:p>
                      <a:r>
                        <a:rPr lang="en-US" sz="1400">
                          <a:effectLst/>
                          <a:latin typeface="Calibri" panose="020F0502020204030204" pitchFamily="34" charset="0"/>
                        </a:rPr>
                        <a:t>Skills initiative Africa by ILO </a:t>
                      </a:r>
                      <a:endParaRPr lang="en-US">
                        <a:effectLst/>
                      </a:endParaRPr>
                    </a:p>
                    <a:p>
                      <a:r>
                        <a:rPr lang="en-US" sz="1400">
                          <a:effectLst/>
                          <a:latin typeface="Calibri" panose="020F0502020204030204" pitchFamily="34" charset="0"/>
                        </a:rPr>
                        <a:t>LMIS-Pilot Project </a:t>
                      </a:r>
                      <a:endParaRPr lang="en-US">
                        <a:effectLst/>
                      </a:endParaRPr>
                    </a:p>
                  </a:txBody>
                  <a:tcPr anchor="ctr"/>
                </a:tc>
                <a:tc>
                  <a:txBody>
                    <a:bodyPr/>
                    <a:lstStyle/>
                    <a:p>
                      <a:r>
                        <a:rPr lang="en-US" sz="1400">
                          <a:effectLst/>
                          <a:latin typeface="Calibri" panose="020F0502020204030204" pitchFamily="34" charset="0"/>
                        </a:rPr>
                        <a:t>Activities Way forward </a:t>
                      </a:r>
                      <a:endParaRPr lang="en-US">
                        <a:effectLst/>
                      </a:endParaRPr>
                    </a:p>
                  </a:txBody>
                  <a:tcPr anchor="ctr"/>
                </a:tc>
                <a:tc>
                  <a:txBody>
                    <a:bodyPr/>
                    <a:lstStyle/>
                    <a:p>
                      <a:endParaRPr lang="en-US" dirty="0">
                        <a:effectLst/>
                      </a:endParaRPr>
                    </a:p>
                  </a:txBody>
                  <a:tcPr anchor="ctr"/>
                </a:tc>
                <a:tc>
                  <a:txBody>
                    <a:bodyPr/>
                    <a:lstStyle/>
                    <a:p>
                      <a:endParaRPr lang="en-US">
                        <a:effectLst/>
                      </a:endParaRPr>
                    </a:p>
                  </a:txBody>
                  <a:tcPr anchor="ctr"/>
                </a:tc>
                <a:tc>
                  <a:txBody>
                    <a:bodyPr/>
                    <a:lstStyle/>
                    <a:p>
                      <a:endParaRPr lang="en-US" dirty="0">
                        <a:effectLst/>
                      </a:endParaRPr>
                    </a:p>
                  </a:txBody>
                  <a:tcPr anchor="ctr"/>
                </a:tc>
                <a:extLst>
                  <a:ext uri="{0D108BD9-81ED-4DB2-BD59-A6C34878D82A}">
                    <a16:rowId xmlns:a16="http://schemas.microsoft.com/office/drawing/2014/main" val="2800324835"/>
                  </a:ext>
                </a:extLst>
              </a:tr>
            </a:tbl>
          </a:graphicData>
        </a:graphic>
      </p:graphicFrame>
    </p:spTree>
    <p:extLst>
      <p:ext uri="{BB962C8B-B14F-4D97-AF65-F5344CB8AC3E}">
        <p14:creationId xmlns:p14="http://schemas.microsoft.com/office/powerpoint/2010/main" val="98302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A731-FAC8-2044-A26F-610ED85BBB7D}"/>
              </a:ext>
            </a:extLst>
          </p:cNvPr>
          <p:cNvSpPr>
            <a:spLocks noGrp="1"/>
          </p:cNvSpPr>
          <p:nvPr>
            <p:ph type="title"/>
          </p:nvPr>
        </p:nvSpPr>
        <p:spPr/>
        <p:txBody>
          <a:bodyPr/>
          <a:lstStyle/>
          <a:p>
            <a:pPr algn="ctr"/>
            <a:r>
              <a:rPr lang="en-US" dirty="0"/>
              <a:t>Introduction to CoP (1) Action Plan ( 2019/2020)</a:t>
            </a:r>
          </a:p>
        </p:txBody>
      </p:sp>
      <p:graphicFrame>
        <p:nvGraphicFramePr>
          <p:cNvPr id="6" name="Content Placeholder 5">
            <a:extLst>
              <a:ext uri="{FF2B5EF4-FFF2-40B4-BE49-F238E27FC236}">
                <a16:creationId xmlns:a16="http://schemas.microsoft.com/office/drawing/2014/main" id="{606E9E4D-05C3-994F-B904-CF29437B7DD0}"/>
              </a:ext>
            </a:extLst>
          </p:cNvPr>
          <p:cNvGraphicFramePr>
            <a:graphicFrameLocks noGrp="1"/>
          </p:cNvGraphicFramePr>
          <p:nvPr>
            <p:ph idx="1"/>
            <p:extLst>
              <p:ext uri="{D42A27DB-BD31-4B8C-83A1-F6EECF244321}">
                <p14:modId xmlns:p14="http://schemas.microsoft.com/office/powerpoint/2010/main" val="555616945"/>
              </p:ext>
            </p:extLst>
          </p:nvPr>
        </p:nvGraphicFramePr>
        <p:xfrm>
          <a:off x="684213" y="1341438"/>
          <a:ext cx="8081962" cy="475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5AA506F-5C1B-A04F-9109-13060337FD8E}"/>
              </a:ext>
            </a:extLst>
          </p:cNvPr>
          <p:cNvSpPr>
            <a:spLocks noGrp="1"/>
          </p:cNvSpPr>
          <p:nvPr>
            <p:ph type="sldNum" sz="quarter" idx="4"/>
          </p:nvPr>
        </p:nvSpPr>
        <p:spPr/>
        <p:txBody>
          <a:bodyPr/>
          <a:lstStyle/>
          <a:p>
            <a:pPr>
              <a:defRPr/>
            </a:pPr>
            <a:fld id="{EBF304C2-E370-4D1A-8F81-84060912288A}" type="slidenum">
              <a:rPr lang="en-US" altLang="de-DE" smtClean="0"/>
              <a:pPr>
                <a:defRPr/>
              </a:pPr>
              <a:t>5</a:t>
            </a:fld>
            <a:endParaRPr lang="en-US" altLang="de-DE" dirty="0"/>
          </a:p>
        </p:txBody>
      </p:sp>
    </p:spTree>
    <p:extLst>
      <p:ext uri="{BB962C8B-B14F-4D97-AF65-F5344CB8AC3E}">
        <p14:creationId xmlns:p14="http://schemas.microsoft.com/office/powerpoint/2010/main" val="263986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6</a:t>
            </a:fld>
            <a:endParaRPr lang="en-US" altLang="de-DE" dirty="0"/>
          </a:p>
        </p:txBody>
      </p:sp>
      <p:sp>
        <p:nvSpPr>
          <p:cNvPr id="5" name="Titel 4"/>
          <p:cNvSpPr>
            <a:spLocks noGrp="1"/>
          </p:cNvSpPr>
          <p:nvPr>
            <p:ph type="title"/>
          </p:nvPr>
        </p:nvSpPr>
        <p:spPr/>
        <p:txBody>
          <a:bodyPr/>
          <a:lstStyle/>
          <a:p>
            <a:pPr algn="ctr"/>
            <a:r>
              <a:rPr lang="en-US" dirty="0"/>
              <a:t>Introduction to CoP (1) Action Plan ( 2019/2020)</a:t>
            </a:r>
          </a:p>
        </p:txBody>
      </p:sp>
      <p:graphicFrame>
        <p:nvGraphicFramePr>
          <p:cNvPr id="15" name="Table 14">
            <a:extLst>
              <a:ext uri="{FF2B5EF4-FFF2-40B4-BE49-F238E27FC236}">
                <a16:creationId xmlns:a16="http://schemas.microsoft.com/office/drawing/2014/main" id="{FCDF155B-AA2B-094F-8073-85275C83AE37}"/>
              </a:ext>
            </a:extLst>
          </p:cNvPr>
          <p:cNvGraphicFramePr>
            <a:graphicFrameLocks noGrp="1"/>
          </p:cNvGraphicFramePr>
          <p:nvPr>
            <p:extLst>
              <p:ext uri="{D42A27DB-BD31-4B8C-83A1-F6EECF244321}">
                <p14:modId xmlns:p14="http://schemas.microsoft.com/office/powerpoint/2010/main" val="2684312485"/>
              </p:ext>
            </p:extLst>
          </p:nvPr>
        </p:nvGraphicFramePr>
        <p:xfrm>
          <a:off x="107504" y="1196752"/>
          <a:ext cx="8658677" cy="4310374"/>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3156196565"/>
                    </a:ext>
                  </a:extLst>
                </a:gridCol>
                <a:gridCol w="2546356">
                  <a:extLst>
                    <a:ext uri="{9D8B030D-6E8A-4147-A177-3AD203B41FA5}">
                      <a16:colId xmlns:a16="http://schemas.microsoft.com/office/drawing/2014/main" val="3504548636"/>
                    </a:ext>
                  </a:extLst>
                </a:gridCol>
                <a:gridCol w="1370446">
                  <a:extLst>
                    <a:ext uri="{9D8B030D-6E8A-4147-A177-3AD203B41FA5}">
                      <a16:colId xmlns:a16="http://schemas.microsoft.com/office/drawing/2014/main" val="1098879545"/>
                    </a:ext>
                  </a:extLst>
                </a:gridCol>
                <a:gridCol w="1131260">
                  <a:extLst>
                    <a:ext uri="{9D8B030D-6E8A-4147-A177-3AD203B41FA5}">
                      <a16:colId xmlns:a16="http://schemas.microsoft.com/office/drawing/2014/main" val="1359558480"/>
                    </a:ext>
                  </a:extLst>
                </a:gridCol>
                <a:gridCol w="299614">
                  <a:extLst>
                    <a:ext uri="{9D8B030D-6E8A-4147-A177-3AD203B41FA5}">
                      <a16:colId xmlns:a16="http://schemas.microsoft.com/office/drawing/2014/main" val="2375868834"/>
                    </a:ext>
                  </a:extLst>
                </a:gridCol>
                <a:gridCol w="419460">
                  <a:extLst>
                    <a:ext uri="{9D8B030D-6E8A-4147-A177-3AD203B41FA5}">
                      <a16:colId xmlns:a16="http://schemas.microsoft.com/office/drawing/2014/main" val="2843517589"/>
                    </a:ext>
                  </a:extLst>
                </a:gridCol>
                <a:gridCol w="299614">
                  <a:extLst>
                    <a:ext uri="{9D8B030D-6E8A-4147-A177-3AD203B41FA5}">
                      <a16:colId xmlns:a16="http://schemas.microsoft.com/office/drawing/2014/main" val="2124104667"/>
                    </a:ext>
                  </a:extLst>
                </a:gridCol>
                <a:gridCol w="239691">
                  <a:extLst>
                    <a:ext uri="{9D8B030D-6E8A-4147-A177-3AD203B41FA5}">
                      <a16:colId xmlns:a16="http://schemas.microsoft.com/office/drawing/2014/main" val="1060643485"/>
                    </a:ext>
                  </a:extLst>
                </a:gridCol>
                <a:gridCol w="299614">
                  <a:extLst>
                    <a:ext uri="{9D8B030D-6E8A-4147-A177-3AD203B41FA5}">
                      <a16:colId xmlns:a16="http://schemas.microsoft.com/office/drawing/2014/main" val="2288422518"/>
                    </a:ext>
                  </a:extLst>
                </a:gridCol>
                <a:gridCol w="239690">
                  <a:extLst>
                    <a:ext uri="{9D8B030D-6E8A-4147-A177-3AD203B41FA5}">
                      <a16:colId xmlns:a16="http://schemas.microsoft.com/office/drawing/2014/main" val="3227218857"/>
                    </a:ext>
                  </a:extLst>
                </a:gridCol>
                <a:gridCol w="1452892">
                  <a:extLst>
                    <a:ext uri="{9D8B030D-6E8A-4147-A177-3AD203B41FA5}">
                      <a16:colId xmlns:a16="http://schemas.microsoft.com/office/drawing/2014/main" val="2860133963"/>
                    </a:ext>
                  </a:extLst>
                </a:gridCol>
              </a:tblGrid>
              <a:tr h="413118">
                <a:tc>
                  <a:txBody>
                    <a:bodyPr/>
                    <a:lstStyle/>
                    <a:p>
                      <a:pPr algn="ctr" fontAlgn="ctr"/>
                      <a:endParaRPr lang="en-US" sz="2000" b="1" i="1" u="none" strike="noStrike" dirty="0">
                        <a:solidFill>
                          <a:srgbClr val="FFFFFF"/>
                        </a:solidFill>
                        <a:effectLst/>
                        <a:latin typeface="Calibri" panose="020F0502020204030204" pitchFamily="34" charset="0"/>
                      </a:endParaRPr>
                    </a:p>
                  </a:txBody>
                  <a:tcPr marL="4892" marR="4892" marT="4892" marB="0" anchor="ctr"/>
                </a:tc>
                <a:tc gridSpan="10">
                  <a:txBody>
                    <a:bodyPr/>
                    <a:lstStyle/>
                    <a:p>
                      <a:pPr algn="ctr" fontAlgn="ctr"/>
                      <a:r>
                        <a:rPr lang="en-US" sz="2000" u="none" strike="noStrike" dirty="0">
                          <a:effectLst/>
                        </a:rPr>
                        <a:t>BLOCK 1</a:t>
                      </a:r>
                      <a:endParaRPr lang="en-US" sz="2000" b="1" i="1" u="none" strike="noStrike" dirty="0">
                        <a:solidFill>
                          <a:srgbClr val="FFFFFF"/>
                        </a:solidFill>
                        <a:effectLst/>
                        <a:latin typeface="Calibri" panose="020F0502020204030204" pitchFamily="34" charset="0"/>
                      </a:endParaRPr>
                    </a:p>
                  </a:txBody>
                  <a:tcPr marL="4892" marR="4892" marT="489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3609738"/>
                  </a:ext>
                </a:extLst>
              </a:tr>
              <a:tr h="466563">
                <a:tc>
                  <a:txBody>
                    <a:bodyPr/>
                    <a:lstStyle/>
                    <a:p>
                      <a:pPr algn="ctr" fontAlgn="ctr"/>
                      <a:endParaRPr lang="en-US" sz="2000" b="1" i="1" u="none" strike="noStrike" dirty="0">
                        <a:solidFill>
                          <a:srgbClr val="FFFFFF"/>
                        </a:solidFill>
                        <a:effectLst/>
                        <a:latin typeface="Calibri" panose="020F0502020204030204" pitchFamily="34" charset="0"/>
                      </a:endParaRPr>
                    </a:p>
                  </a:txBody>
                  <a:tcPr marL="4892" marR="4892" marT="4892" marB="0" anchor="ctr"/>
                </a:tc>
                <a:tc gridSpan="10">
                  <a:txBody>
                    <a:bodyPr/>
                    <a:lstStyle/>
                    <a:p>
                      <a:pPr algn="ctr" fontAlgn="ctr"/>
                      <a:r>
                        <a:rPr lang="en-US" sz="2000" u="none" strike="noStrike" dirty="0">
                          <a:solidFill>
                            <a:schemeClr val="tx2"/>
                          </a:solidFill>
                          <a:effectLst/>
                        </a:rPr>
                        <a:t>LMI Governance and Institutional Arrangement</a:t>
                      </a:r>
                      <a:endParaRPr lang="en-US" sz="2000" b="1" i="1" u="none" strike="noStrike" dirty="0">
                        <a:solidFill>
                          <a:schemeClr val="tx2"/>
                        </a:solidFill>
                        <a:effectLst/>
                        <a:latin typeface="Calibri" panose="020F0502020204030204" pitchFamily="34" charset="0"/>
                      </a:endParaRPr>
                    </a:p>
                  </a:txBody>
                  <a:tcPr marL="4892" marR="4892" marT="489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6817674"/>
                  </a:ext>
                </a:extLst>
              </a:tr>
              <a:tr h="428695">
                <a:tc rowSpan="2">
                  <a:txBody>
                    <a:bodyPr/>
                    <a:lstStyle/>
                    <a:p>
                      <a:pPr algn="ctr" fontAlgn="ctr"/>
                      <a:r>
                        <a:rPr lang="en-US" sz="1800" b="0" i="1" u="none" strike="noStrike" dirty="0">
                          <a:solidFill>
                            <a:srgbClr val="000000"/>
                          </a:solidFill>
                          <a:effectLst/>
                          <a:latin typeface="Calibri" panose="020F0502020204030204" pitchFamily="34" charset="0"/>
                        </a:rPr>
                        <a:t>No.</a:t>
                      </a:r>
                    </a:p>
                  </a:txBody>
                  <a:tcPr marL="4892" marR="4892" marT="4892" marB="0" anchor="ctr"/>
                </a:tc>
                <a:tc rowSpan="2">
                  <a:txBody>
                    <a:bodyPr/>
                    <a:lstStyle/>
                    <a:p>
                      <a:pPr algn="ctr" fontAlgn="ctr"/>
                      <a:r>
                        <a:rPr lang="en-US" sz="2000" u="none" strike="noStrike" dirty="0">
                          <a:effectLst/>
                        </a:rPr>
                        <a:t>Proposed Activity</a:t>
                      </a:r>
                      <a:endParaRPr lang="en-US" sz="2000" b="1" i="1" u="none" strike="noStrike" dirty="0">
                        <a:solidFill>
                          <a:srgbClr val="000000"/>
                        </a:solidFill>
                        <a:effectLst/>
                        <a:latin typeface="Calibri" panose="020F0502020204030204" pitchFamily="34" charset="0"/>
                      </a:endParaRPr>
                    </a:p>
                  </a:txBody>
                  <a:tcPr marL="4892" marR="4892" marT="4892" marB="0" anchor="ctr"/>
                </a:tc>
                <a:tc rowSpan="2">
                  <a:txBody>
                    <a:bodyPr/>
                    <a:lstStyle/>
                    <a:p>
                      <a:pPr algn="ctr" fontAlgn="ctr"/>
                      <a:r>
                        <a:rPr lang="en-US" sz="2000" u="none" strike="noStrike" dirty="0">
                          <a:effectLst/>
                        </a:rPr>
                        <a:t>Expected Results </a:t>
                      </a:r>
                      <a:endParaRPr lang="en-US" sz="2000" b="1" i="1" u="none" strike="noStrike" dirty="0">
                        <a:solidFill>
                          <a:srgbClr val="000000"/>
                        </a:solidFill>
                        <a:effectLst/>
                        <a:latin typeface="Calibri" panose="020F0502020204030204" pitchFamily="34" charset="0"/>
                      </a:endParaRPr>
                    </a:p>
                  </a:txBody>
                  <a:tcPr marL="4892" marR="4892" marT="4892" marB="0" anchor="ctr"/>
                </a:tc>
                <a:tc rowSpan="2">
                  <a:txBody>
                    <a:bodyPr/>
                    <a:lstStyle/>
                    <a:p>
                      <a:pPr algn="ctr" fontAlgn="ctr"/>
                      <a:r>
                        <a:rPr lang="en-US" sz="2000" u="none" strike="noStrike" dirty="0">
                          <a:effectLst/>
                        </a:rPr>
                        <a:t>Responsible person(s)</a:t>
                      </a:r>
                      <a:endParaRPr lang="en-US" sz="2000" b="1" i="1" u="none" strike="noStrike" dirty="0">
                        <a:solidFill>
                          <a:srgbClr val="000000"/>
                        </a:solidFill>
                        <a:effectLst/>
                        <a:latin typeface="Calibri" panose="020F0502020204030204" pitchFamily="34" charset="0"/>
                      </a:endParaRPr>
                    </a:p>
                  </a:txBody>
                  <a:tcPr marL="4892" marR="4892" marT="4892" marB="0" anchor="ctr"/>
                </a:tc>
                <a:tc gridSpan="6">
                  <a:txBody>
                    <a:bodyPr/>
                    <a:lstStyle/>
                    <a:p>
                      <a:pPr algn="ctr" fontAlgn="ctr"/>
                      <a:r>
                        <a:rPr lang="en-US" sz="1600" u="none" strike="noStrike" dirty="0">
                          <a:effectLst/>
                        </a:rPr>
                        <a:t>Expected Date</a:t>
                      </a:r>
                      <a:endParaRPr lang="en-US" sz="1600" b="1" i="1" u="none" strike="noStrike" dirty="0">
                        <a:solidFill>
                          <a:srgbClr val="3F3F3F"/>
                        </a:solidFill>
                        <a:effectLst/>
                        <a:latin typeface="Arial" panose="020B0604020202020204" pitchFamily="34" charset="0"/>
                      </a:endParaRPr>
                    </a:p>
                  </a:txBody>
                  <a:tcPr marL="4892" marR="4892" marT="489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2000" u="none" strike="noStrike" dirty="0">
                          <a:effectLst/>
                        </a:rPr>
                        <a:t>Comments</a:t>
                      </a:r>
                      <a:endParaRPr lang="en-US" sz="2000" b="1" i="1" u="none" strike="noStrike" dirty="0">
                        <a:solidFill>
                          <a:srgbClr val="000000"/>
                        </a:solidFill>
                        <a:effectLst/>
                        <a:latin typeface="Calibri" panose="020F0502020204030204" pitchFamily="34" charset="0"/>
                      </a:endParaRPr>
                    </a:p>
                  </a:txBody>
                  <a:tcPr marL="4892" marR="4892" marT="4892" marB="0" anchor="ctr"/>
                </a:tc>
                <a:extLst>
                  <a:ext uri="{0D108BD9-81ED-4DB2-BD59-A6C34878D82A}">
                    <a16:rowId xmlns:a16="http://schemas.microsoft.com/office/drawing/2014/main" val="1337632093"/>
                  </a:ext>
                </a:extLst>
              </a:tr>
              <a:tr h="42869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rPr>
                        <a:t>Sep</a:t>
                      </a:r>
                      <a:endParaRPr lang="en-US" sz="1100" b="1" i="1" u="none" strike="noStrike" dirty="0">
                        <a:solidFill>
                          <a:srgbClr val="3F3F3F"/>
                        </a:solidFill>
                        <a:effectLst/>
                        <a:latin typeface="Arial" panose="020B0604020202020204" pitchFamily="34" charset="0"/>
                      </a:endParaRPr>
                    </a:p>
                  </a:txBody>
                  <a:tcPr marL="4892" marR="4892" marT="4892" marB="0" anchor="ctr"/>
                </a:tc>
                <a:tc>
                  <a:txBody>
                    <a:bodyPr/>
                    <a:lstStyle/>
                    <a:p>
                      <a:pPr algn="ctr" fontAlgn="ctr"/>
                      <a:r>
                        <a:rPr lang="en-US" sz="1100" u="none" strike="noStrike" dirty="0">
                          <a:effectLst/>
                        </a:rPr>
                        <a:t>Oct</a:t>
                      </a:r>
                      <a:endParaRPr lang="en-US" sz="1100" b="1" i="1" u="none" strike="noStrike" dirty="0">
                        <a:solidFill>
                          <a:srgbClr val="3F3F3F"/>
                        </a:solidFill>
                        <a:effectLst/>
                        <a:latin typeface="Arial" panose="020B0604020202020204" pitchFamily="34" charset="0"/>
                      </a:endParaRPr>
                    </a:p>
                  </a:txBody>
                  <a:tcPr marL="4892" marR="4892" marT="4892" marB="0" anchor="ctr"/>
                </a:tc>
                <a:tc>
                  <a:txBody>
                    <a:bodyPr/>
                    <a:lstStyle/>
                    <a:p>
                      <a:pPr algn="ctr" fontAlgn="ctr"/>
                      <a:r>
                        <a:rPr lang="en-US" sz="1100" u="none" strike="noStrike" dirty="0">
                          <a:effectLst/>
                        </a:rPr>
                        <a:t>Nov</a:t>
                      </a:r>
                      <a:endParaRPr lang="en-US" sz="1100" b="1" i="1" u="none" strike="noStrike" dirty="0">
                        <a:solidFill>
                          <a:srgbClr val="3F3F3F"/>
                        </a:solidFill>
                        <a:effectLst/>
                        <a:latin typeface="Arial" panose="020B0604020202020204" pitchFamily="34" charset="0"/>
                      </a:endParaRPr>
                    </a:p>
                  </a:txBody>
                  <a:tcPr marL="4892" marR="4892" marT="4892" marB="0" anchor="ctr"/>
                </a:tc>
                <a:tc>
                  <a:txBody>
                    <a:bodyPr/>
                    <a:lstStyle/>
                    <a:p>
                      <a:pPr algn="ctr" fontAlgn="ctr"/>
                      <a:r>
                        <a:rPr lang="en-US" sz="1100" u="none" strike="noStrike" dirty="0">
                          <a:effectLst/>
                        </a:rPr>
                        <a:t>Dec</a:t>
                      </a:r>
                      <a:endParaRPr lang="en-US" sz="1100" b="1" i="1" u="none" strike="noStrike" dirty="0">
                        <a:solidFill>
                          <a:srgbClr val="3F3F3F"/>
                        </a:solidFill>
                        <a:effectLst/>
                        <a:latin typeface="Arial" panose="020B0604020202020204" pitchFamily="34" charset="0"/>
                      </a:endParaRPr>
                    </a:p>
                  </a:txBody>
                  <a:tcPr marL="4892" marR="4892" marT="4892" marB="0" anchor="ctr"/>
                </a:tc>
                <a:tc>
                  <a:txBody>
                    <a:bodyPr/>
                    <a:lstStyle/>
                    <a:p>
                      <a:pPr algn="ctr" fontAlgn="ctr"/>
                      <a:r>
                        <a:rPr lang="en-US" sz="1100" u="none" strike="noStrike">
                          <a:effectLst/>
                        </a:rPr>
                        <a:t>Jan</a:t>
                      </a:r>
                      <a:endParaRPr lang="en-US" sz="1100" b="1" i="1" u="none" strike="noStrike">
                        <a:solidFill>
                          <a:srgbClr val="3F3F3F"/>
                        </a:solidFill>
                        <a:effectLst/>
                        <a:latin typeface="Arial" panose="020B0604020202020204" pitchFamily="34" charset="0"/>
                      </a:endParaRPr>
                    </a:p>
                  </a:txBody>
                  <a:tcPr marL="4892" marR="4892" marT="4892" marB="0" anchor="ctr"/>
                </a:tc>
                <a:tc>
                  <a:txBody>
                    <a:bodyPr/>
                    <a:lstStyle/>
                    <a:p>
                      <a:pPr algn="ctr" fontAlgn="ctr"/>
                      <a:r>
                        <a:rPr lang="en-US" sz="1100" u="none" strike="noStrike" dirty="0">
                          <a:effectLst/>
                        </a:rPr>
                        <a:t>Feb</a:t>
                      </a:r>
                      <a:endParaRPr lang="en-US" sz="1100" b="1" i="1" u="none" strike="noStrike" dirty="0">
                        <a:solidFill>
                          <a:srgbClr val="3F3F3F"/>
                        </a:solidFill>
                        <a:effectLst/>
                        <a:latin typeface="Arial" panose="020B0604020202020204" pitchFamily="34" charset="0"/>
                      </a:endParaRPr>
                    </a:p>
                  </a:txBody>
                  <a:tcPr marL="4892" marR="4892" marT="4892" marB="0" anchor="ctr"/>
                </a:tc>
                <a:tc vMerge="1">
                  <a:txBody>
                    <a:bodyPr/>
                    <a:lstStyle/>
                    <a:p>
                      <a:endParaRPr lang="en-US"/>
                    </a:p>
                  </a:txBody>
                  <a:tcPr/>
                </a:tc>
                <a:extLst>
                  <a:ext uri="{0D108BD9-81ED-4DB2-BD59-A6C34878D82A}">
                    <a16:rowId xmlns:a16="http://schemas.microsoft.com/office/drawing/2014/main" val="4216340936"/>
                  </a:ext>
                </a:extLst>
              </a:tr>
              <a:tr h="2511401">
                <a:tc>
                  <a:txBody>
                    <a:bodyPr/>
                    <a:lstStyle/>
                    <a:p>
                      <a:pPr algn="ctr" fontAlgn="ctr"/>
                      <a:r>
                        <a:rPr lang="en-US" sz="1600" b="0" i="0" u="none" strike="noStrike" dirty="0">
                          <a:solidFill>
                            <a:schemeClr val="accent3"/>
                          </a:solidFill>
                          <a:effectLst/>
                          <a:latin typeface="Calibri" panose="020F0502020204030204" pitchFamily="34" charset="0"/>
                        </a:rPr>
                        <a:t>1</a:t>
                      </a:r>
                    </a:p>
                  </a:txBody>
                  <a:tcPr marL="4892" marR="4892" marT="4892" marB="0" anchor="ctr"/>
                </a:tc>
                <a:tc>
                  <a:txBody>
                    <a:bodyPr/>
                    <a:lstStyle/>
                    <a:p>
                      <a:pPr algn="ctr" fontAlgn="ctr"/>
                      <a:r>
                        <a:rPr lang="en-US" sz="1600" u="none" strike="noStrike" dirty="0">
                          <a:effectLst/>
                        </a:rPr>
                        <a:t>Online Meeting</a:t>
                      </a:r>
                      <a:br>
                        <a:rPr lang="en-US" sz="1600" u="none" strike="noStrike" dirty="0">
                          <a:effectLst/>
                        </a:rPr>
                      </a:br>
                      <a:r>
                        <a:rPr lang="en-US" sz="1600" u="none" strike="noStrike" dirty="0">
                          <a:effectLst/>
                        </a:rPr>
                        <a:t>To prepare study tour and </a:t>
                      </a:r>
                      <a:endParaRPr lang="en-US" sz="1600" b="0" i="0" u="none" strike="noStrike" dirty="0">
                        <a:solidFill>
                          <a:srgbClr val="000000"/>
                        </a:solidFill>
                        <a:effectLst/>
                        <a:latin typeface="Calibri" panose="020F0502020204030204" pitchFamily="34" charset="0"/>
                      </a:endParaRPr>
                    </a:p>
                  </a:txBody>
                  <a:tcPr marL="4892" marR="4892" marT="4892" marB="0" anchor="ctr"/>
                </a:tc>
                <a:tc>
                  <a:txBody>
                    <a:bodyPr/>
                    <a:lstStyle/>
                    <a:p>
                      <a:pPr algn="ctr" fontAlgn="ctr"/>
                      <a:endParaRPr lang="en-US" sz="1600" u="none" strike="noStrike" dirty="0">
                        <a:effectLst/>
                      </a:endParaRPr>
                    </a:p>
                    <a:p>
                      <a:pPr algn="ctr" fontAlgn="ctr"/>
                      <a:r>
                        <a:rPr lang="en-US" sz="1600" u="none" strike="noStrike" dirty="0">
                          <a:effectLst/>
                        </a:rPr>
                        <a:t>Identification of elements and expectations of Study Tour</a:t>
                      </a:r>
                      <a:br>
                        <a:rPr lang="en-US" sz="1600" u="none" strike="noStrike" dirty="0">
                          <a:effectLst/>
                        </a:rPr>
                      </a:br>
                      <a:endParaRPr lang="en-US" sz="1600" b="0" i="0" u="none" strike="noStrike" dirty="0">
                        <a:solidFill>
                          <a:srgbClr val="000000"/>
                        </a:solidFill>
                        <a:effectLst/>
                        <a:latin typeface="Calibri" panose="020F0502020204030204" pitchFamily="34" charset="0"/>
                      </a:endParaRPr>
                    </a:p>
                  </a:txBody>
                  <a:tcPr marL="4892" marR="4892" marT="4892" marB="0" anchor="ctr"/>
                </a:tc>
                <a:tc>
                  <a:txBody>
                    <a:bodyPr/>
                    <a:lstStyle/>
                    <a:p>
                      <a:pPr algn="ctr" fontAlgn="ctr"/>
                      <a:r>
                        <a:rPr lang="en-US" sz="1600" u="none" strike="noStrike" dirty="0">
                          <a:effectLst/>
                        </a:rPr>
                        <a:t>GIZ TM, Facilitator, Members</a:t>
                      </a:r>
                      <a:endParaRPr lang="en-US" sz="1600" b="0" i="0" u="none" strike="noStrike" dirty="0">
                        <a:solidFill>
                          <a:srgbClr val="000000"/>
                        </a:solidFill>
                        <a:effectLst/>
                        <a:latin typeface="Calibri" panose="020F0502020204030204" pitchFamily="34" charset="0"/>
                      </a:endParaRPr>
                    </a:p>
                  </a:txBody>
                  <a:tcPr marL="4892" marR="4892" marT="4892" marB="0" anchor="ct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892" marR="4892" marT="4892" marB="0" anchor="b"/>
                </a:tc>
                <a:tc>
                  <a:txBody>
                    <a:bodyPr/>
                    <a:lstStyle/>
                    <a:p>
                      <a:pPr algn="ctr" fontAlgn="ctr"/>
                      <a:r>
                        <a:rPr lang="en-US" sz="1100" b="1" u="none" strike="noStrike" dirty="0">
                          <a:solidFill>
                            <a:srgbClr val="C1022D"/>
                          </a:solidFill>
                          <a:effectLst/>
                        </a:rPr>
                        <a:t>End Week</a:t>
                      </a:r>
                      <a:br>
                        <a:rPr lang="en-US" sz="1100" b="1" u="none" strike="noStrike" dirty="0">
                          <a:solidFill>
                            <a:srgbClr val="C1022D"/>
                          </a:solidFill>
                          <a:effectLst/>
                        </a:rPr>
                      </a:br>
                      <a:r>
                        <a:rPr lang="en-US" sz="1100" b="1" u="none" strike="noStrike" dirty="0">
                          <a:solidFill>
                            <a:srgbClr val="C1022D"/>
                          </a:solidFill>
                          <a:effectLst/>
                        </a:rPr>
                        <a:t>21-28 Oct</a:t>
                      </a:r>
                      <a:endParaRPr lang="en-US" sz="1100" b="1" i="0" u="none" strike="noStrike" dirty="0">
                        <a:solidFill>
                          <a:srgbClr val="C1022D"/>
                        </a:solidFill>
                        <a:effectLst/>
                        <a:latin typeface="Calibri" panose="020F0502020204030204" pitchFamily="34" charset="0"/>
                      </a:endParaRPr>
                    </a:p>
                  </a:txBody>
                  <a:tcPr marL="4892" marR="4892" marT="4892" marB="0" anchor="ctr"/>
                </a:tc>
                <a:tc>
                  <a:txBody>
                    <a:bodyPr/>
                    <a:lstStyle/>
                    <a:p>
                      <a:pPr algn="ctr" fontAlgn="ctr"/>
                      <a:r>
                        <a:rPr lang="en-US" sz="1100" b="1" u="none" strike="noStrike" dirty="0">
                          <a:solidFill>
                            <a:schemeClr val="accent3"/>
                          </a:solidFill>
                          <a:effectLst/>
                        </a:rPr>
                        <a:t>x</a:t>
                      </a:r>
                      <a:endParaRPr lang="en-US" sz="1100" b="1" i="0" u="none" strike="noStrike" dirty="0">
                        <a:solidFill>
                          <a:schemeClr val="accent3"/>
                        </a:solidFill>
                        <a:effectLst/>
                        <a:latin typeface="Calibri" panose="020F0502020204030204" pitchFamily="34" charset="0"/>
                      </a:endParaRPr>
                    </a:p>
                  </a:txBody>
                  <a:tcPr marL="4892" marR="4892" marT="4892" marB="0" anchor="ct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92" marR="4892" marT="4892"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892" marR="4892" marT="4892"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892" marR="4892" marT="4892"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92" marR="4892" marT="4892" marB="0" anchor="b"/>
                </a:tc>
                <a:extLst>
                  <a:ext uri="{0D108BD9-81ED-4DB2-BD59-A6C34878D82A}">
                    <a16:rowId xmlns:a16="http://schemas.microsoft.com/office/drawing/2014/main" val="1713341410"/>
                  </a:ext>
                </a:extLst>
              </a:tr>
            </a:tbl>
          </a:graphicData>
        </a:graphic>
      </p:graphicFrame>
    </p:spTree>
    <p:extLst>
      <p:ext uri="{BB962C8B-B14F-4D97-AF65-F5344CB8AC3E}">
        <p14:creationId xmlns:p14="http://schemas.microsoft.com/office/powerpoint/2010/main" val="365168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88AD1A1-24A8-2248-867E-379708BA0E77}"/>
              </a:ext>
            </a:extLst>
          </p:cNvPr>
          <p:cNvGraphicFramePr>
            <a:graphicFrameLocks noGrp="1"/>
          </p:cNvGraphicFramePr>
          <p:nvPr>
            <p:ph idx="1"/>
            <p:extLst>
              <p:ext uri="{D42A27DB-BD31-4B8C-83A1-F6EECF244321}">
                <p14:modId xmlns:p14="http://schemas.microsoft.com/office/powerpoint/2010/main" val="2358873456"/>
              </p:ext>
            </p:extLst>
          </p:nvPr>
        </p:nvGraphicFramePr>
        <p:xfrm>
          <a:off x="106933" y="1196752"/>
          <a:ext cx="8992373" cy="5361730"/>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478169205"/>
                    </a:ext>
                  </a:extLst>
                </a:gridCol>
                <a:gridCol w="2880320">
                  <a:extLst>
                    <a:ext uri="{9D8B030D-6E8A-4147-A177-3AD203B41FA5}">
                      <a16:colId xmlns:a16="http://schemas.microsoft.com/office/drawing/2014/main" val="4128879889"/>
                    </a:ext>
                  </a:extLst>
                </a:gridCol>
                <a:gridCol w="1578211">
                  <a:extLst>
                    <a:ext uri="{9D8B030D-6E8A-4147-A177-3AD203B41FA5}">
                      <a16:colId xmlns:a16="http://schemas.microsoft.com/office/drawing/2014/main" val="3365546170"/>
                    </a:ext>
                  </a:extLst>
                </a:gridCol>
                <a:gridCol w="966756">
                  <a:extLst>
                    <a:ext uri="{9D8B030D-6E8A-4147-A177-3AD203B41FA5}">
                      <a16:colId xmlns:a16="http://schemas.microsoft.com/office/drawing/2014/main" val="2182550733"/>
                    </a:ext>
                  </a:extLst>
                </a:gridCol>
                <a:gridCol w="181266">
                  <a:extLst>
                    <a:ext uri="{9D8B030D-6E8A-4147-A177-3AD203B41FA5}">
                      <a16:colId xmlns:a16="http://schemas.microsoft.com/office/drawing/2014/main" val="2421169347"/>
                    </a:ext>
                  </a:extLst>
                </a:gridCol>
                <a:gridCol w="241689">
                  <a:extLst>
                    <a:ext uri="{9D8B030D-6E8A-4147-A177-3AD203B41FA5}">
                      <a16:colId xmlns:a16="http://schemas.microsoft.com/office/drawing/2014/main" val="2368849920"/>
                    </a:ext>
                  </a:extLst>
                </a:gridCol>
                <a:gridCol w="201794">
                  <a:extLst>
                    <a:ext uri="{9D8B030D-6E8A-4147-A177-3AD203B41FA5}">
                      <a16:colId xmlns:a16="http://schemas.microsoft.com/office/drawing/2014/main" val="1846034564"/>
                    </a:ext>
                  </a:extLst>
                </a:gridCol>
                <a:gridCol w="402427">
                  <a:extLst>
                    <a:ext uri="{9D8B030D-6E8A-4147-A177-3AD203B41FA5}">
                      <a16:colId xmlns:a16="http://schemas.microsoft.com/office/drawing/2014/main" val="2959217059"/>
                    </a:ext>
                  </a:extLst>
                </a:gridCol>
                <a:gridCol w="240116">
                  <a:extLst>
                    <a:ext uri="{9D8B030D-6E8A-4147-A177-3AD203B41FA5}">
                      <a16:colId xmlns:a16="http://schemas.microsoft.com/office/drawing/2014/main" val="2808947877"/>
                    </a:ext>
                  </a:extLst>
                </a:gridCol>
                <a:gridCol w="182840">
                  <a:extLst>
                    <a:ext uri="{9D8B030D-6E8A-4147-A177-3AD203B41FA5}">
                      <a16:colId xmlns:a16="http://schemas.microsoft.com/office/drawing/2014/main" val="2949817340"/>
                    </a:ext>
                  </a:extLst>
                </a:gridCol>
                <a:gridCol w="1756914">
                  <a:extLst>
                    <a:ext uri="{9D8B030D-6E8A-4147-A177-3AD203B41FA5}">
                      <a16:colId xmlns:a16="http://schemas.microsoft.com/office/drawing/2014/main" val="1134358655"/>
                    </a:ext>
                  </a:extLst>
                </a:gridCol>
              </a:tblGrid>
              <a:tr h="407120">
                <a:tc>
                  <a:txBody>
                    <a:bodyPr/>
                    <a:lstStyle/>
                    <a:p>
                      <a:pPr algn="ctr" fontAlgn="ctr"/>
                      <a:endParaRPr lang="en-US" sz="2000" b="1" i="1" u="none" strike="noStrike" dirty="0">
                        <a:solidFill>
                          <a:srgbClr val="FFFFFF"/>
                        </a:solidFill>
                        <a:effectLst/>
                        <a:latin typeface="Calibri" panose="020F0502020204030204" pitchFamily="34" charset="0"/>
                      </a:endParaRPr>
                    </a:p>
                  </a:txBody>
                  <a:tcPr marL="4747" marR="4747" marT="4747" marB="0" anchor="ctr"/>
                </a:tc>
                <a:tc gridSpan="10">
                  <a:txBody>
                    <a:bodyPr/>
                    <a:lstStyle/>
                    <a:p>
                      <a:pPr algn="ctr" fontAlgn="ctr"/>
                      <a:r>
                        <a:rPr lang="en-US" sz="2000" u="none" strike="noStrike" dirty="0">
                          <a:effectLst/>
                        </a:rPr>
                        <a:t>BLOCK 1</a:t>
                      </a:r>
                      <a:endParaRPr lang="en-US" sz="2000" b="1" i="1" u="none" strike="noStrike" dirty="0">
                        <a:solidFill>
                          <a:srgbClr val="FFFFFF"/>
                        </a:solidFill>
                        <a:effectLst/>
                        <a:latin typeface="Calibri" panose="020F050202020403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5329060"/>
                  </a:ext>
                </a:extLst>
              </a:tr>
              <a:tr h="474547">
                <a:tc>
                  <a:txBody>
                    <a:bodyPr/>
                    <a:lstStyle/>
                    <a:p>
                      <a:pPr algn="ctr" fontAlgn="ctr"/>
                      <a:endParaRPr lang="en-US" sz="2000" b="1" i="1" u="none" strike="noStrike" dirty="0">
                        <a:solidFill>
                          <a:srgbClr val="FFFFFF"/>
                        </a:solidFill>
                        <a:effectLst/>
                        <a:latin typeface="Calibri" panose="020F0502020204030204" pitchFamily="34" charset="0"/>
                      </a:endParaRPr>
                    </a:p>
                  </a:txBody>
                  <a:tcPr marL="4747" marR="4747" marT="4747" marB="0" anchor="ctr"/>
                </a:tc>
                <a:tc gridSpan="10">
                  <a:txBody>
                    <a:bodyPr/>
                    <a:lstStyle/>
                    <a:p>
                      <a:pPr algn="ctr" fontAlgn="ctr"/>
                      <a:r>
                        <a:rPr lang="en-US" sz="2000" u="none" strike="noStrike" dirty="0">
                          <a:solidFill>
                            <a:schemeClr val="tx2"/>
                          </a:solidFill>
                          <a:effectLst/>
                        </a:rPr>
                        <a:t>LMI Governance and Institutional Arrangement</a:t>
                      </a:r>
                      <a:endParaRPr lang="en-US" sz="2000" b="1" i="1" u="none" strike="noStrike" dirty="0">
                        <a:solidFill>
                          <a:schemeClr val="tx2"/>
                        </a:solidFill>
                        <a:effectLst/>
                        <a:latin typeface="Calibri" panose="020F050202020403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6398721"/>
                  </a:ext>
                </a:extLst>
              </a:tr>
              <a:tr h="407120">
                <a:tc rowSpan="2">
                  <a:txBody>
                    <a:bodyPr/>
                    <a:lstStyle/>
                    <a:p>
                      <a:pPr algn="ctr" fontAlgn="ctr"/>
                      <a:r>
                        <a:rPr lang="en-US" sz="1600" b="1" i="1" u="none" strike="noStrike" dirty="0">
                          <a:solidFill>
                            <a:srgbClr val="000000"/>
                          </a:solidFill>
                          <a:effectLst/>
                          <a:latin typeface="Calibri" panose="020F0502020204030204" pitchFamily="34" charset="0"/>
                        </a:rPr>
                        <a:t>No.</a:t>
                      </a:r>
                    </a:p>
                  </a:txBody>
                  <a:tcPr marL="4747" marR="4747" marT="4747" marB="0" anchor="ctr"/>
                </a:tc>
                <a:tc rowSpan="2">
                  <a:txBody>
                    <a:bodyPr/>
                    <a:lstStyle/>
                    <a:p>
                      <a:pPr algn="ctr" fontAlgn="ctr"/>
                      <a:r>
                        <a:rPr lang="en-US" sz="1800" u="none" strike="noStrike" dirty="0">
                          <a:effectLst/>
                        </a:rPr>
                        <a:t>Proposed Activity</a:t>
                      </a:r>
                      <a:endParaRPr lang="en-US" sz="18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800" u="none" strike="noStrike" dirty="0">
                          <a:effectLst/>
                        </a:rPr>
                        <a:t>Expected Results </a:t>
                      </a:r>
                      <a:endParaRPr lang="en-US" sz="18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800" u="none" strike="noStrike" dirty="0">
                          <a:effectLst/>
                        </a:rPr>
                        <a:t>Responsible person(s)</a:t>
                      </a:r>
                      <a:endParaRPr lang="en-US" sz="1800" b="1" i="1" u="none" strike="noStrike" dirty="0">
                        <a:solidFill>
                          <a:srgbClr val="000000"/>
                        </a:solidFill>
                        <a:effectLst/>
                        <a:latin typeface="Calibri" panose="020F0502020204030204" pitchFamily="34" charset="0"/>
                      </a:endParaRPr>
                    </a:p>
                  </a:txBody>
                  <a:tcPr marL="4747" marR="4747" marT="4747" marB="0" anchor="ctr"/>
                </a:tc>
                <a:tc gridSpan="6">
                  <a:txBody>
                    <a:bodyPr/>
                    <a:lstStyle/>
                    <a:p>
                      <a:pPr algn="ctr" fontAlgn="ctr"/>
                      <a:r>
                        <a:rPr lang="en-US" sz="2000" u="none" strike="noStrike" dirty="0">
                          <a:effectLst/>
                        </a:rPr>
                        <a:t>Expected Date</a:t>
                      </a:r>
                      <a:endParaRPr lang="en-US" sz="2000" b="1" i="1" u="none" strike="noStrike" dirty="0">
                        <a:solidFill>
                          <a:srgbClr val="3F3F3F"/>
                        </a:solidFill>
                        <a:effectLst/>
                        <a:latin typeface="Arial" panose="020B060402020202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2000" u="none" strike="noStrike" dirty="0">
                          <a:effectLst/>
                        </a:rPr>
                        <a:t>Comments</a:t>
                      </a:r>
                      <a:endParaRPr lang="en-US" sz="2000" b="1" i="1" u="none" strike="noStrike" dirty="0">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2680888832"/>
                  </a:ext>
                </a:extLst>
              </a:tr>
              <a:tr h="44720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u="none" strike="noStrike" dirty="0">
                          <a:effectLst/>
                        </a:rPr>
                        <a:t>Sep</a:t>
                      </a:r>
                      <a:endParaRPr lang="en-US" sz="9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900" u="none" strike="noStrike" dirty="0">
                          <a:effectLst/>
                        </a:rPr>
                        <a:t>Oct</a:t>
                      </a:r>
                      <a:endParaRPr lang="en-US" sz="9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900" u="none" strike="noStrike" dirty="0">
                          <a:effectLst/>
                        </a:rPr>
                        <a:t>Nov</a:t>
                      </a:r>
                      <a:endParaRPr lang="en-US" sz="9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900" u="none" strike="noStrike" dirty="0">
                          <a:effectLst/>
                        </a:rPr>
                        <a:t>Dec</a:t>
                      </a:r>
                      <a:endParaRPr lang="en-US" sz="9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900" u="none" strike="noStrike" dirty="0">
                          <a:effectLst/>
                        </a:rPr>
                        <a:t>Jan</a:t>
                      </a:r>
                      <a:endParaRPr lang="en-US" sz="9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900" u="none" strike="noStrike" dirty="0">
                          <a:effectLst/>
                        </a:rPr>
                        <a:t>Feb</a:t>
                      </a:r>
                      <a:endParaRPr lang="en-US" sz="900" b="1" i="1" u="none" strike="noStrike" dirty="0">
                        <a:solidFill>
                          <a:srgbClr val="3F3F3F"/>
                        </a:solidFill>
                        <a:effectLst/>
                        <a:latin typeface="Arial" panose="020B0604020202020204" pitchFamily="34" charset="0"/>
                      </a:endParaRPr>
                    </a:p>
                  </a:txBody>
                  <a:tcPr marL="4747" marR="4747" marT="4747" marB="0" anchor="ctr"/>
                </a:tc>
                <a:tc vMerge="1">
                  <a:txBody>
                    <a:bodyPr/>
                    <a:lstStyle/>
                    <a:p>
                      <a:endParaRPr lang="en-US"/>
                    </a:p>
                  </a:txBody>
                  <a:tcPr/>
                </a:tc>
                <a:extLst>
                  <a:ext uri="{0D108BD9-81ED-4DB2-BD59-A6C34878D82A}">
                    <a16:rowId xmlns:a16="http://schemas.microsoft.com/office/drawing/2014/main" val="1779732589"/>
                  </a:ext>
                </a:extLst>
              </a:tr>
              <a:tr h="2872516">
                <a:tc>
                  <a:txBody>
                    <a:bodyPr/>
                    <a:lstStyle/>
                    <a:p>
                      <a:pPr algn="ctr" fontAlgn="ctr"/>
                      <a:r>
                        <a:rPr lang="en-US" sz="1800" b="0" i="0" u="none" strike="noStrike" dirty="0">
                          <a:solidFill>
                            <a:schemeClr val="accent3"/>
                          </a:solidFill>
                          <a:effectLst/>
                          <a:latin typeface="Calibri" panose="020F0502020204030204" pitchFamily="34" charset="0"/>
                        </a:rPr>
                        <a:t>2</a:t>
                      </a:r>
                    </a:p>
                  </a:txBody>
                  <a:tcPr marL="4747" marR="4747" marT="4747" marB="0" anchor="ctr"/>
                </a:tc>
                <a:tc>
                  <a:txBody>
                    <a:bodyPr/>
                    <a:lstStyle/>
                    <a:p>
                      <a:pPr algn="ctr" fontAlgn="ctr"/>
                      <a:r>
                        <a:rPr lang="en-US" sz="1800" u="none" strike="noStrike" dirty="0">
                          <a:effectLst/>
                        </a:rPr>
                        <a:t>Study Tour on LMI Governance and Institutional arrangement</a:t>
                      </a:r>
                      <a:endParaRPr lang="en-US" sz="18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800" u="none" strike="noStrike" dirty="0">
                          <a:effectLst/>
                        </a:rPr>
                        <a:t>Deepening of common understanding of LMI and actors</a:t>
                      </a:r>
                      <a:endParaRPr lang="en-US" sz="18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800" u="none" strike="noStrike" dirty="0">
                          <a:effectLst/>
                        </a:rPr>
                        <a:t>GIZ YM</a:t>
                      </a:r>
                      <a:endParaRPr lang="en-US" sz="18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b"/>
                      <a:r>
                        <a:rPr lang="en-US" sz="500" u="none" strike="noStrike">
                          <a:effectLst/>
                        </a:rPr>
                        <a:t> </a:t>
                      </a:r>
                      <a:endParaRPr lang="en-US" sz="5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500" u="none" strike="noStrike">
                          <a:effectLst/>
                        </a:rPr>
                        <a:t> </a:t>
                      </a:r>
                      <a:endParaRPr lang="en-US" sz="5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500" u="none" strike="noStrike">
                          <a:effectLst/>
                        </a:rPr>
                        <a:t> </a:t>
                      </a:r>
                      <a:endParaRPr lang="en-US" sz="500" b="0" i="0" u="none" strike="noStrike">
                        <a:solidFill>
                          <a:srgbClr val="000000"/>
                        </a:solidFill>
                        <a:effectLst/>
                        <a:latin typeface="Calibri" panose="020F0502020204030204" pitchFamily="34" charset="0"/>
                      </a:endParaRPr>
                    </a:p>
                  </a:txBody>
                  <a:tcPr marL="4747" marR="4747" marT="4747" marB="0" anchor="b"/>
                </a:tc>
                <a:tc>
                  <a:txBody>
                    <a:bodyPr/>
                    <a:lstStyle/>
                    <a:p>
                      <a:pPr algn="ctr" fontAlgn="ctr"/>
                      <a:r>
                        <a:rPr lang="en-US" sz="1200" u="none" strike="noStrike" dirty="0">
                          <a:solidFill>
                            <a:srgbClr val="C1022D"/>
                          </a:solidFill>
                          <a:effectLst/>
                        </a:rPr>
                        <a:t>1st Week</a:t>
                      </a:r>
                      <a:br>
                        <a:rPr lang="en-US" sz="1200" u="none" strike="noStrike" dirty="0">
                          <a:solidFill>
                            <a:srgbClr val="C1022D"/>
                          </a:solidFill>
                          <a:effectLst/>
                        </a:rPr>
                      </a:br>
                      <a:r>
                        <a:rPr lang="en-US" sz="1200" u="none" strike="noStrike" dirty="0">
                          <a:solidFill>
                            <a:srgbClr val="C1022D"/>
                          </a:solidFill>
                          <a:effectLst/>
                        </a:rPr>
                        <a:t>2-6 Dec</a:t>
                      </a:r>
                      <a:endParaRPr lang="en-US" sz="1200" b="0" i="0" u="none" strike="noStrike" dirty="0">
                        <a:solidFill>
                          <a:srgbClr val="C1022D"/>
                        </a:solidFill>
                        <a:effectLst/>
                        <a:latin typeface="Calibri" panose="020F0502020204030204" pitchFamily="34" charset="0"/>
                      </a:endParaRPr>
                    </a:p>
                  </a:txBody>
                  <a:tcPr marL="4747" marR="4747" marT="4747" marB="0" anchor="ctr"/>
                </a:tc>
                <a:tc>
                  <a:txBody>
                    <a:bodyPr/>
                    <a:lstStyle/>
                    <a:p>
                      <a:pPr algn="l" fontAlgn="b"/>
                      <a:r>
                        <a:rPr lang="en-US" sz="500" u="none" strike="noStrike" dirty="0">
                          <a:effectLst/>
                        </a:rPr>
                        <a:t> </a:t>
                      </a:r>
                      <a:endParaRPr lang="en-US" sz="5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500" u="none" strike="noStrike" dirty="0">
                          <a:effectLst/>
                        </a:rPr>
                        <a:t> </a:t>
                      </a:r>
                      <a:endParaRPr lang="en-US" sz="5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400" u="none" strike="noStrike" dirty="0">
                          <a:effectLst/>
                        </a:rPr>
                        <a:t>Proposed countries for Study Tour:</a:t>
                      </a:r>
                      <a:br>
                        <a:rPr lang="en-US" sz="1400" u="none" strike="noStrike" dirty="0">
                          <a:effectLst/>
                        </a:rPr>
                      </a:br>
                      <a:r>
                        <a:rPr lang="en-US" sz="1400" u="none" strike="noStrike" dirty="0">
                          <a:effectLst/>
                        </a:rPr>
                        <a:t>Europe (to be defined)</a:t>
                      </a:r>
                      <a:br>
                        <a:rPr lang="en-US" sz="1400" u="none" strike="noStrike" dirty="0">
                          <a:effectLst/>
                        </a:rPr>
                      </a:br>
                      <a:br>
                        <a:rPr lang="en-US" sz="1400" u="none" strike="noStrike" dirty="0">
                          <a:effectLst/>
                        </a:rPr>
                      </a:br>
                      <a:r>
                        <a:rPr lang="en-US" sz="1400" u="none" strike="noStrike" dirty="0">
                          <a:effectLst/>
                        </a:rPr>
                        <a:t>African Union Commission may be invite to join</a:t>
                      </a:r>
                      <a:br>
                        <a:rPr lang="en-US" sz="1400" u="none" strike="noStrike" dirty="0">
                          <a:effectLst/>
                        </a:rPr>
                      </a:br>
                      <a:r>
                        <a:rPr lang="en-US" sz="1400" u="none" strike="noStrike" dirty="0">
                          <a:effectLst/>
                        </a:rPr>
                        <a:t>Study tour will be done with other language LMI CoP</a:t>
                      </a:r>
                      <a:br>
                        <a:rPr lang="en-US" sz="1400" u="none" strike="noStrike" dirty="0">
                          <a:effectLst/>
                        </a:rPr>
                      </a:br>
                      <a:br>
                        <a:rPr lang="en-US" sz="1400" u="none" strike="noStrike" dirty="0">
                          <a:effectLst/>
                        </a:rPr>
                      </a:br>
                      <a:r>
                        <a:rPr lang="en-US" sz="1400" u="none" strike="noStrike" dirty="0">
                          <a:effectLst/>
                        </a:rPr>
                        <a:t>3 day </a:t>
                      </a:r>
                      <a:r>
                        <a:rPr lang="en-US" sz="1400" u="none" strike="noStrike" dirty="0" err="1">
                          <a:effectLst/>
                        </a:rPr>
                        <a:t>programme</a:t>
                      </a:r>
                      <a:br>
                        <a:rPr lang="en-US" sz="1400" u="none" strike="noStrike" dirty="0">
                          <a:effectLst/>
                        </a:rPr>
                      </a:br>
                      <a:r>
                        <a:rPr lang="en-US" sz="1400" u="none" strike="noStrike" dirty="0">
                          <a:effectLst/>
                        </a:rPr>
                        <a:t>2 days site visit</a:t>
                      </a:r>
                      <a:br>
                        <a:rPr lang="en-US" sz="1400" u="none" strike="noStrike" dirty="0">
                          <a:effectLst/>
                        </a:rPr>
                      </a:br>
                      <a:r>
                        <a:rPr lang="en-US" sz="1400" u="none" strike="noStrike" dirty="0">
                          <a:effectLst/>
                        </a:rPr>
                        <a:t>1 day brainstorming/strategizing</a:t>
                      </a:r>
                      <a:endParaRPr lang="en-US" sz="1400" b="0" i="0" u="none" strike="noStrike" dirty="0">
                        <a:solidFill>
                          <a:srgbClr val="000000"/>
                        </a:solidFill>
                        <a:effectLst/>
                        <a:latin typeface="Calibri" panose="020F0502020204030204" pitchFamily="34" charset="0"/>
                      </a:endParaRPr>
                    </a:p>
                  </a:txBody>
                  <a:tcPr marL="4747" marR="4747" marT="4747" marB="0" anchor="b"/>
                </a:tc>
                <a:extLst>
                  <a:ext uri="{0D108BD9-81ED-4DB2-BD59-A6C34878D82A}">
                    <a16:rowId xmlns:a16="http://schemas.microsoft.com/office/drawing/2014/main" val="3986389079"/>
                  </a:ext>
                </a:extLst>
              </a:tr>
            </a:tbl>
          </a:graphicData>
        </a:graphic>
      </p:graphicFrame>
      <p:sp>
        <p:nvSpPr>
          <p:cNvPr id="4" name="Slide Number Placeholder 3">
            <a:extLst>
              <a:ext uri="{FF2B5EF4-FFF2-40B4-BE49-F238E27FC236}">
                <a16:creationId xmlns:a16="http://schemas.microsoft.com/office/drawing/2014/main" id="{DDC1E981-1975-9C4A-9869-AF2B49AE9F6D}"/>
              </a:ext>
            </a:extLst>
          </p:cNvPr>
          <p:cNvSpPr>
            <a:spLocks noGrp="1"/>
          </p:cNvSpPr>
          <p:nvPr>
            <p:ph type="sldNum" sz="quarter" idx="4"/>
          </p:nvPr>
        </p:nvSpPr>
        <p:spPr/>
        <p:txBody>
          <a:bodyPr/>
          <a:lstStyle/>
          <a:p>
            <a:pPr>
              <a:defRPr/>
            </a:pPr>
            <a:fld id="{EBF304C2-E370-4D1A-8F81-84060912288A}" type="slidenum">
              <a:rPr lang="en-US" altLang="de-DE" smtClean="0"/>
              <a:pPr>
                <a:defRPr/>
              </a:pPr>
              <a:t>7</a:t>
            </a:fld>
            <a:endParaRPr lang="en-US" altLang="de-DE" dirty="0"/>
          </a:p>
        </p:txBody>
      </p:sp>
    </p:spTree>
    <p:extLst>
      <p:ext uri="{BB962C8B-B14F-4D97-AF65-F5344CB8AC3E}">
        <p14:creationId xmlns:p14="http://schemas.microsoft.com/office/powerpoint/2010/main" val="107880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C4A82F8-41A3-A345-B3B7-BF9C986A640A}"/>
              </a:ext>
            </a:extLst>
          </p:cNvPr>
          <p:cNvGraphicFramePr>
            <a:graphicFrameLocks noGrp="1"/>
          </p:cNvGraphicFramePr>
          <p:nvPr>
            <p:ph idx="1"/>
            <p:extLst>
              <p:ext uri="{D42A27DB-BD31-4B8C-83A1-F6EECF244321}">
                <p14:modId xmlns:p14="http://schemas.microsoft.com/office/powerpoint/2010/main" val="2363577850"/>
              </p:ext>
            </p:extLst>
          </p:nvPr>
        </p:nvGraphicFramePr>
        <p:xfrm>
          <a:off x="476955" y="332656"/>
          <a:ext cx="8190089" cy="5616407"/>
        </p:xfrm>
        <a:graphic>
          <a:graphicData uri="http://schemas.openxmlformats.org/drawingml/2006/table">
            <a:tbl>
              <a:tblPr>
                <a:tableStyleId>{5C22544A-7EE6-4342-B048-85BDC9FD1C3A}</a:tableStyleId>
              </a:tblPr>
              <a:tblGrid>
                <a:gridCol w="393669">
                  <a:extLst>
                    <a:ext uri="{9D8B030D-6E8A-4147-A177-3AD203B41FA5}">
                      <a16:colId xmlns:a16="http://schemas.microsoft.com/office/drawing/2014/main" val="316358154"/>
                    </a:ext>
                  </a:extLst>
                </a:gridCol>
                <a:gridCol w="2125133">
                  <a:extLst>
                    <a:ext uri="{9D8B030D-6E8A-4147-A177-3AD203B41FA5}">
                      <a16:colId xmlns:a16="http://schemas.microsoft.com/office/drawing/2014/main" val="2596671439"/>
                    </a:ext>
                  </a:extLst>
                </a:gridCol>
                <a:gridCol w="1544813">
                  <a:extLst>
                    <a:ext uri="{9D8B030D-6E8A-4147-A177-3AD203B41FA5}">
                      <a16:colId xmlns:a16="http://schemas.microsoft.com/office/drawing/2014/main" val="803381748"/>
                    </a:ext>
                  </a:extLst>
                </a:gridCol>
                <a:gridCol w="873888">
                  <a:extLst>
                    <a:ext uri="{9D8B030D-6E8A-4147-A177-3AD203B41FA5}">
                      <a16:colId xmlns:a16="http://schemas.microsoft.com/office/drawing/2014/main" val="3012369545"/>
                    </a:ext>
                  </a:extLst>
                </a:gridCol>
                <a:gridCol w="278233">
                  <a:extLst>
                    <a:ext uri="{9D8B030D-6E8A-4147-A177-3AD203B41FA5}">
                      <a16:colId xmlns:a16="http://schemas.microsoft.com/office/drawing/2014/main" val="4088479317"/>
                    </a:ext>
                  </a:extLst>
                </a:gridCol>
                <a:gridCol w="278233">
                  <a:extLst>
                    <a:ext uri="{9D8B030D-6E8A-4147-A177-3AD203B41FA5}">
                      <a16:colId xmlns:a16="http://schemas.microsoft.com/office/drawing/2014/main" val="2654366224"/>
                    </a:ext>
                  </a:extLst>
                </a:gridCol>
                <a:gridCol w="278233">
                  <a:extLst>
                    <a:ext uri="{9D8B030D-6E8A-4147-A177-3AD203B41FA5}">
                      <a16:colId xmlns:a16="http://schemas.microsoft.com/office/drawing/2014/main" val="3254837622"/>
                    </a:ext>
                  </a:extLst>
                </a:gridCol>
                <a:gridCol w="278233">
                  <a:extLst>
                    <a:ext uri="{9D8B030D-6E8A-4147-A177-3AD203B41FA5}">
                      <a16:colId xmlns:a16="http://schemas.microsoft.com/office/drawing/2014/main" val="1202597265"/>
                    </a:ext>
                  </a:extLst>
                </a:gridCol>
                <a:gridCol w="278233">
                  <a:extLst>
                    <a:ext uri="{9D8B030D-6E8A-4147-A177-3AD203B41FA5}">
                      <a16:colId xmlns:a16="http://schemas.microsoft.com/office/drawing/2014/main" val="1982661575"/>
                    </a:ext>
                  </a:extLst>
                </a:gridCol>
                <a:gridCol w="278233">
                  <a:extLst>
                    <a:ext uri="{9D8B030D-6E8A-4147-A177-3AD203B41FA5}">
                      <a16:colId xmlns:a16="http://schemas.microsoft.com/office/drawing/2014/main" val="2254517786"/>
                    </a:ext>
                  </a:extLst>
                </a:gridCol>
                <a:gridCol w="1583188">
                  <a:extLst>
                    <a:ext uri="{9D8B030D-6E8A-4147-A177-3AD203B41FA5}">
                      <a16:colId xmlns:a16="http://schemas.microsoft.com/office/drawing/2014/main" val="260119637"/>
                    </a:ext>
                  </a:extLst>
                </a:gridCol>
              </a:tblGrid>
              <a:tr h="748430">
                <a:tc rowSpan="2">
                  <a:txBody>
                    <a:bodyPr/>
                    <a:lstStyle/>
                    <a:p>
                      <a:pPr algn="ctr" fontAlgn="ctr"/>
                      <a:r>
                        <a:rPr lang="en-US" sz="1800" b="1" i="1" u="none" strike="noStrike" dirty="0">
                          <a:solidFill>
                            <a:srgbClr val="000000"/>
                          </a:solidFill>
                          <a:effectLst/>
                          <a:latin typeface="Calibri" panose="020F0502020204030204" pitchFamily="34" charset="0"/>
                        </a:rPr>
                        <a:t>No.</a:t>
                      </a:r>
                    </a:p>
                  </a:txBody>
                  <a:tcPr marL="4747" marR="4747" marT="4747" marB="0" anchor="ctr"/>
                </a:tc>
                <a:tc rowSpan="2">
                  <a:txBody>
                    <a:bodyPr/>
                    <a:lstStyle/>
                    <a:p>
                      <a:pPr algn="ctr" fontAlgn="ctr"/>
                      <a:r>
                        <a:rPr lang="en-US" sz="1800" u="none" strike="noStrike" dirty="0">
                          <a:effectLst/>
                        </a:rPr>
                        <a:t>Proposed Activity</a:t>
                      </a:r>
                      <a:endParaRPr lang="en-US" sz="18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800" u="none" strike="noStrike" dirty="0">
                          <a:effectLst/>
                        </a:rPr>
                        <a:t>Expected Results </a:t>
                      </a:r>
                      <a:endParaRPr lang="en-US" sz="1800" b="1" i="1" u="none" strike="noStrike" dirty="0">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600" u="none" strike="noStrike" dirty="0">
                          <a:effectLst/>
                        </a:rPr>
                        <a:t>Responsible person(s)</a:t>
                      </a:r>
                      <a:endParaRPr lang="en-US" sz="1600" b="1" i="1" u="none" strike="noStrike" dirty="0">
                        <a:solidFill>
                          <a:srgbClr val="000000"/>
                        </a:solidFill>
                        <a:effectLst/>
                        <a:latin typeface="Calibri" panose="020F0502020204030204" pitchFamily="34" charset="0"/>
                      </a:endParaRPr>
                    </a:p>
                  </a:txBody>
                  <a:tcPr marL="4747" marR="4747" marT="4747" marB="0" anchor="ctr"/>
                </a:tc>
                <a:tc gridSpan="6">
                  <a:txBody>
                    <a:bodyPr/>
                    <a:lstStyle/>
                    <a:p>
                      <a:pPr algn="ctr" fontAlgn="ctr"/>
                      <a:r>
                        <a:rPr lang="en-US" sz="1800" u="none" strike="noStrike">
                          <a:effectLst/>
                        </a:rPr>
                        <a:t>Expected Date</a:t>
                      </a:r>
                      <a:endParaRPr lang="en-US" sz="1800" b="1" i="1" u="none" strike="noStrike">
                        <a:solidFill>
                          <a:srgbClr val="3F3F3F"/>
                        </a:solidFill>
                        <a:effectLst/>
                        <a:latin typeface="Arial" panose="020B060402020202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800" u="none" strike="noStrike">
                          <a:effectLst/>
                        </a:rPr>
                        <a:t>Comments</a:t>
                      </a:r>
                      <a:endParaRPr lang="en-US" sz="1800" b="1" i="1" u="none" strike="noStrike">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2906326794"/>
                  </a:ext>
                </a:extLst>
              </a:tr>
              <a:tr h="7484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effectLst/>
                        </a:rPr>
                        <a:t>Sep</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Oct</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Nov</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Dec</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Jan</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Feb</a:t>
                      </a:r>
                      <a:endParaRPr lang="en-US" sz="1200" b="1" i="1" u="none" strike="noStrike" dirty="0">
                        <a:solidFill>
                          <a:srgbClr val="3F3F3F"/>
                        </a:solidFill>
                        <a:effectLst/>
                        <a:latin typeface="Arial" panose="020B0604020202020204" pitchFamily="34" charset="0"/>
                      </a:endParaRPr>
                    </a:p>
                  </a:txBody>
                  <a:tcPr marL="4747" marR="4747" marT="4747" marB="0" anchor="ctr"/>
                </a:tc>
                <a:tc vMerge="1">
                  <a:txBody>
                    <a:bodyPr/>
                    <a:lstStyle/>
                    <a:p>
                      <a:endParaRPr lang="en-US"/>
                    </a:p>
                  </a:txBody>
                  <a:tcPr/>
                </a:tc>
                <a:extLst>
                  <a:ext uri="{0D108BD9-81ED-4DB2-BD59-A6C34878D82A}">
                    <a16:rowId xmlns:a16="http://schemas.microsoft.com/office/drawing/2014/main" val="829040491"/>
                  </a:ext>
                </a:extLst>
              </a:tr>
              <a:tr h="3255667">
                <a:tc>
                  <a:txBody>
                    <a:bodyPr/>
                    <a:lstStyle/>
                    <a:p>
                      <a:pPr algn="ctr" fontAlgn="ctr"/>
                      <a:r>
                        <a:rPr lang="en-US" sz="1800" b="0" i="0" u="none" strike="noStrike" dirty="0">
                          <a:solidFill>
                            <a:schemeClr val="accent3"/>
                          </a:solidFill>
                          <a:effectLst/>
                          <a:latin typeface="Calibri" panose="020F0502020204030204" pitchFamily="34" charset="0"/>
                        </a:rPr>
                        <a:t>3</a:t>
                      </a:r>
                    </a:p>
                  </a:txBody>
                  <a:tcPr marL="4747" marR="4747" marT="4747" marB="0" anchor="ctr"/>
                </a:tc>
                <a:tc>
                  <a:txBody>
                    <a:bodyPr/>
                    <a:lstStyle/>
                    <a:p>
                      <a:pPr algn="l" fontAlgn="ctr"/>
                      <a:r>
                        <a:rPr lang="en-US" sz="1800" u="none" strike="noStrike" dirty="0">
                          <a:effectLst/>
                        </a:rPr>
                        <a:t>Mapping of LMI approaches in various countries (member countries)</a:t>
                      </a:r>
                      <a:br>
                        <a:rPr lang="en-US" sz="1800" u="none" strike="noStrike" dirty="0">
                          <a:effectLst/>
                        </a:rPr>
                      </a:br>
                      <a:r>
                        <a:rPr lang="en-US" sz="1800" u="none" strike="noStrike" dirty="0">
                          <a:effectLst/>
                        </a:rPr>
                        <a:t>Exchange of experience on LMI governance among members</a:t>
                      </a:r>
                      <a:endParaRPr lang="en-US" sz="18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ctr"/>
                      <a:r>
                        <a:rPr lang="en-US" sz="1800" u="none" strike="noStrike" dirty="0">
                          <a:effectLst/>
                        </a:rPr>
                        <a:t>Country presentations and mapping of LMI in each context</a:t>
                      </a:r>
                      <a:br>
                        <a:rPr lang="en-US" sz="1800" u="none" strike="noStrike" dirty="0">
                          <a:effectLst/>
                        </a:rPr>
                      </a:br>
                      <a:r>
                        <a:rPr lang="en-US" sz="1800" u="none" strike="noStrike" dirty="0">
                          <a:effectLst/>
                        </a:rPr>
                        <a:t>Strengthen group  understanding of LMI in from each member state</a:t>
                      </a:r>
                      <a:br>
                        <a:rPr lang="en-US" sz="1800" u="none" strike="noStrike" dirty="0">
                          <a:effectLst/>
                        </a:rPr>
                      </a:br>
                      <a:r>
                        <a:rPr lang="en-US" sz="1800" u="none" strike="noStrike" dirty="0">
                          <a:effectLst/>
                        </a:rPr>
                        <a:t>Exchanges on good Practice</a:t>
                      </a:r>
                      <a:endParaRPr lang="en-US" sz="18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800" u="none" strike="noStrike" dirty="0">
                          <a:effectLst/>
                        </a:rPr>
                        <a:t>YM members</a:t>
                      </a:r>
                      <a:endParaRPr lang="en-US" sz="18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4747" marR="4747" marT="4747" marB="0" anchor="b"/>
                </a:tc>
                <a:tc>
                  <a:txBody>
                    <a:bodyPr/>
                    <a:lstStyle/>
                    <a:p>
                      <a:pPr algn="ctr" fontAlgn="ctr"/>
                      <a:r>
                        <a:rPr lang="en-US" sz="1800" u="none" strike="noStrike" dirty="0">
                          <a:solidFill>
                            <a:schemeClr val="accent3"/>
                          </a:solidFill>
                          <a:effectLst/>
                        </a:rPr>
                        <a:t>x</a:t>
                      </a:r>
                      <a:endParaRPr lang="en-US" sz="1800" b="0" i="0" u="none" strike="noStrike" dirty="0">
                        <a:solidFill>
                          <a:schemeClr val="accent3"/>
                        </a:solidFill>
                        <a:effectLst/>
                        <a:latin typeface="Calibri" panose="020F0502020204030204" pitchFamily="34" charset="0"/>
                      </a:endParaRPr>
                    </a:p>
                  </a:txBody>
                  <a:tcPr marL="4747" marR="4747" marT="4747" marB="0" anchor="ctr"/>
                </a:tc>
                <a:tc>
                  <a:txBody>
                    <a:bodyPr/>
                    <a:lstStyle/>
                    <a:p>
                      <a:pPr algn="ctr" fontAlgn="ctr"/>
                      <a:r>
                        <a:rPr lang="en-US" sz="1800" u="none" strike="noStrike" dirty="0">
                          <a:solidFill>
                            <a:schemeClr val="accent3"/>
                          </a:solidFill>
                          <a:effectLst/>
                        </a:rPr>
                        <a:t>x</a:t>
                      </a:r>
                      <a:endParaRPr lang="en-US" sz="1800" b="0" i="0" u="none" strike="noStrike" dirty="0">
                        <a:solidFill>
                          <a:schemeClr val="accent3"/>
                        </a:solidFill>
                        <a:effectLst/>
                        <a:latin typeface="Calibri" panose="020F0502020204030204" pitchFamily="34" charset="0"/>
                      </a:endParaRPr>
                    </a:p>
                  </a:txBody>
                  <a:tcPr marL="4747" marR="4747" marT="4747"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ctr"/>
                      <a:r>
                        <a:rPr lang="en-US" sz="1800" u="none" strike="noStrike" dirty="0">
                          <a:effectLst/>
                        </a:rPr>
                        <a:t>Define and develop elements of presentations and mapping exercise, this can be agreed upon and defined during the study tour</a:t>
                      </a:r>
                      <a:br>
                        <a:rPr lang="en-US" sz="1800" u="none" strike="noStrike" dirty="0">
                          <a:effectLst/>
                        </a:rPr>
                      </a:br>
                      <a:br>
                        <a:rPr lang="en-US" sz="1800" u="none" strike="noStrike" dirty="0">
                          <a:effectLst/>
                        </a:rPr>
                      </a:br>
                      <a:r>
                        <a:rPr lang="en-US" sz="1800" u="none" strike="noStrike" dirty="0">
                          <a:effectLst/>
                        </a:rPr>
                        <a:t>Experts may be invited to comment on the presentations</a:t>
                      </a:r>
                      <a:endParaRPr lang="en-US" sz="1800" b="0" i="0" u="none" strike="noStrike" dirty="0">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231203045"/>
                  </a:ext>
                </a:extLst>
              </a:tr>
            </a:tbl>
          </a:graphicData>
        </a:graphic>
      </p:graphicFrame>
      <p:sp>
        <p:nvSpPr>
          <p:cNvPr id="4" name="Slide Number Placeholder 3">
            <a:extLst>
              <a:ext uri="{FF2B5EF4-FFF2-40B4-BE49-F238E27FC236}">
                <a16:creationId xmlns:a16="http://schemas.microsoft.com/office/drawing/2014/main" id="{2C7E492E-E94C-5A47-A515-384250344111}"/>
              </a:ext>
            </a:extLst>
          </p:cNvPr>
          <p:cNvSpPr>
            <a:spLocks noGrp="1"/>
          </p:cNvSpPr>
          <p:nvPr>
            <p:ph type="sldNum" sz="quarter" idx="4"/>
          </p:nvPr>
        </p:nvSpPr>
        <p:spPr/>
        <p:txBody>
          <a:bodyPr/>
          <a:lstStyle/>
          <a:p>
            <a:pPr>
              <a:defRPr/>
            </a:pPr>
            <a:fld id="{EBF304C2-E370-4D1A-8F81-84060912288A}" type="slidenum">
              <a:rPr lang="en-US" altLang="de-DE" smtClean="0"/>
              <a:pPr>
                <a:defRPr/>
              </a:pPr>
              <a:t>8</a:t>
            </a:fld>
            <a:endParaRPr lang="en-US" altLang="de-DE" dirty="0"/>
          </a:p>
        </p:txBody>
      </p:sp>
    </p:spTree>
    <p:extLst>
      <p:ext uri="{BB962C8B-B14F-4D97-AF65-F5344CB8AC3E}">
        <p14:creationId xmlns:p14="http://schemas.microsoft.com/office/powerpoint/2010/main" val="150262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EDF6E69-7B2E-724E-9B3B-C415E0ADCB88}"/>
              </a:ext>
            </a:extLst>
          </p:cNvPr>
          <p:cNvGraphicFramePr>
            <a:graphicFrameLocks noGrp="1"/>
          </p:cNvGraphicFramePr>
          <p:nvPr>
            <p:ph idx="1"/>
            <p:extLst>
              <p:ext uri="{D42A27DB-BD31-4B8C-83A1-F6EECF244321}">
                <p14:modId xmlns:p14="http://schemas.microsoft.com/office/powerpoint/2010/main" val="2344924419"/>
              </p:ext>
            </p:extLst>
          </p:nvPr>
        </p:nvGraphicFramePr>
        <p:xfrm>
          <a:off x="395536" y="908721"/>
          <a:ext cx="8497638" cy="5475049"/>
        </p:xfrm>
        <a:graphic>
          <a:graphicData uri="http://schemas.openxmlformats.org/drawingml/2006/table">
            <a:tbl>
              <a:tblPr>
                <a:tableStyleId>{5C22544A-7EE6-4342-B048-85BDC9FD1C3A}</a:tableStyleId>
              </a:tblPr>
              <a:tblGrid>
                <a:gridCol w="432048">
                  <a:extLst>
                    <a:ext uri="{9D8B030D-6E8A-4147-A177-3AD203B41FA5}">
                      <a16:colId xmlns:a16="http://schemas.microsoft.com/office/drawing/2014/main" val="551754581"/>
                    </a:ext>
                  </a:extLst>
                </a:gridCol>
                <a:gridCol w="2420916">
                  <a:extLst>
                    <a:ext uri="{9D8B030D-6E8A-4147-A177-3AD203B41FA5}">
                      <a16:colId xmlns:a16="http://schemas.microsoft.com/office/drawing/2014/main" val="816617753"/>
                    </a:ext>
                  </a:extLst>
                </a:gridCol>
                <a:gridCol w="1344813">
                  <a:extLst>
                    <a:ext uri="{9D8B030D-6E8A-4147-A177-3AD203B41FA5}">
                      <a16:colId xmlns:a16="http://schemas.microsoft.com/office/drawing/2014/main" val="3259654382"/>
                    </a:ext>
                  </a:extLst>
                </a:gridCol>
                <a:gridCol w="910607">
                  <a:extLst>
                    <a:ext uri="{9D8B030D-6E8A-4147-A177-3AD203B41FA5}">
                      <a16:colId xmlns:a16="http://schemas.microsoft.com/office/drawing/2014/main" val="377386332"/>
                    </a:ext>
                  </a:extLst>
                </a:gridCol>
                <a:gridCol w="289924">
                  <a:extLst>
                    <a:ext uri="{9D8B030D-6E8A-4147-A177-3AD203B41FA5}">
                      <a16:colId xmlns:a16="http://schemas.microsoft.com/office/drawing/2014/main" val="1328249556"/>
                    </a:ext>
                  </a:extLst>
                </a:gridCol>
                <a:gridCol w="289924">
                  <a:extLst>
                    <a:ext uri="{9D8B030D-6E8A-4147-A177-3AD203B41FA5}">
                      <a16:colId xmlns:a16="http://schemas.microsoft.com/office/drawing/2014/main" val="167097970"/>
                    </a:ext>
                  </a:extLst>
                </a:gridCol>
                <a:gridCol w="289924">
                  <a:extLst>
                    <a:ext uri="{9D8B030D-6E8A-4147-A177-3AD203B41FA5}">
                      <a16:colId xmlns:a16="http://schemas.microsoft.com/office/drawing/2014/main" val="4036614464"/>
                    </a:ext>
                  </a:extLst>
                </a:gridCol>
                <a:gridCol w="289924">
                  <a:extLst>
                    <a:ext uri="{9D8B030D-6E8A-4147-A177-3AD203B41FA5}">
                      <a16:colId xmlns:a16="http://schemas.microsoft.com/office/drawing/2014/main" val="3203304873"/>
                    </a:ext>
                  </a:extLst>
                </a:gridCol>
                <a:gridCol w="289924">
                  <a:extLst>
                    <a:ext uri="{9D8B030D-6E8A-4147-A177-3AD203B41FA5}">
                      <a16:colId xmlns:a16="http://schemas.microsoft.com/office/drawing/2014/main" val="3332210697"/>
                    </a:ext>
                  </a:extLst>
                </a:gridCol>
                <a:gridCol w="289924">
                  <a:extLst>
                    <a:ext uri="{9D8B030D-6E8A-4147-A177-3AD203B41FA5}">
                      <a16:colId xmlns:a16="http://schemas.microsoft.com/office/drawing/2014/main" val="2642370696"/>
                    </a:ext>
                  </a:extLst>
                </a:gridCol>
                <a:gridCol w="1649710">
                  <a:extLst>
                    <a:ext uri="{9D8B030D-6E8A-4147-A177-3AD203B41FA5}">
                      <a16:colId xmlns:a16="http://schemas.microsoft.com/office/drawing/2014/main" val="3557674444"/>
                    </a:ext>
                  </a:extLst>
                </a:gridCol>
              </a:tblGrid>
              <a:tr h="482490">
                <a:tc>
                  <a:txBody>
                    <a:bodyPr/>
                    <a:lstStyle/>
                    <a:p>
                      <a:pPr algn="ctr" fontAlgn="ctr"/>
                      <a:endParaRPr lang="en-US" sz="1600" b="1" i="1" u="none" strike="noStrike" dirty="0">
                        <a:solidFill>
                          <a:srgbClr val="FFFFFF"/>
                        </a:solidFill>
                        <a:effectLst/>
                        <a:latin typeface="Calibri" panose="020F0502020204030204" pitchFamily="34" charset="0"/>
                      </a:endParaRPr>
                    </a:p>
                  </a:txBody>
                  <a:tcPr marL="4747" marR="4747" marT="4747" marB="0" anchor="ctr"/>
                </a:tc>
                <a:tc gridSpan="10">
                  <a:txBody>
                    <a:bodyPr/>
                    <a:lstStyle/>
                    <a:p>
                      <a:pPr algn="ctr" fontAlgn="ctr"/>
                      <a:r>
                        <a:rPr lang="en-US" sz="1600" u="none" strike="noStrike" dirty="0">
                          <a:effectLst/>
                        </a:rPr>
                        <a:t>BLOCK 1</a:t>
                      </a:r>
                      <a:endParaRPr lang="en-US" sz="1600" b="1" i="1" u="none" strike="noStrike" dirty="0">
                        <a:solidFill>
                          <a:srgbClr val="FFFFFF"/>
                        </a:solidFill>
                        <a:effectLst/>
                        <a:latin typeface="Calibri" panose="020F050202020403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8491625"/>
                  </a:ext>
                </a:extLst>
              </a:tr>
              <a:tr h="627236">
                <a:tc>
                  <a:txBody>
                    <a:bodyPr/>
                    <a:lstStyle/>
                    <a:p>
                      <a:pPr algn="ctr" fontAlgn="ctr"/>
                      <a:endParaRPr lang="en-US" sz="1600" b="1" i="1" u="none" strike="noStrike" dirty="0">
                        <a:solidFill>
                          <a:srgbClr val="FFFFFF"/>
                        </a:solidFill>
                        <a:effectLst/>
                        <a:latin typeface="Calibri" panose="020F0502020204030204" pitchFamily="34" charset="0"/>
                      </a:endParaRPr>
                    </a:p>
                  </a:txBody>
                  <a:tcPr marL="4747" marR="4747" marT="4747" marB="0" anchor="ctr"/>
                </a:tc>
                <a:tc gridSpan="10">
                  <a:txBody>
                    <a:bodyPr/>
                    <a:lstStyle/>
                    <a:p>
                      <a:pPr algn="ctr" fontAlgn="ctr"/>
                      <a:r>
                        <a:rPr lang="en-US" sz="1600" u="none" strike="noStrike" dirty="0">
                          <a:solidFill>
                            <a:schemeClr val="tx2"/>
                          </a:solidFill>
                          <a:effectLst/>
                        </a:rPr>
                        <a:t>LMI Governance and Institutional Arrangement</a:t>
                      </a:r>
                      <a:endParaRPr lang="en-US" sz="1600" b="1" i="1" u="none" strike="noStrike" dirty="0">
                        <a:solidFill>
                          <a:schemeClr val="tx2"/>
                        </a:solidFill>
                        <a:effectLst/>
                        <a:latin typeface="Calibri" panose="020F050202020403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3713078"/>
                  </a:ext>
                </a:extLst>
              </a:tr>
              <a:tr h="482490">
                <a:tc rowSpan="2">
                  <a:txBody>
                    <a:bodyPr/>
                    <a:lstStyle/>
                    <a:p>
                      <a:pPr algn="ctr" fontAlgn="ctr"/>
                      <a:r>
                        <a:rPr lang="en-US" sz="1600" b="1" i="1" u="none" strike="noStrike" dirty="0">
                          <a:solidFill>
                            <a:srgbClr val="000000"/>
                          </a:solidFill>
                          <a:effectLst/>
                          <a:latin typeface="Calibri" panose="020F0502020204030204" pitchFamily="34" charset="0"/>
                        </a:rPr>
                        <a:t>No.</a:t>
                      </a:r>
                    </a:p>
                  </a:txBody>
                  <a:tcPr marL="4747" marR="4747" marT="4747" marB="0" anchor="ctr"/>
                </a:tc>
                <a:tc rowSpan="2">
                  <a:txBody>
                    <a:bodyPr/>
                    <a:lstStyle/>
                    <a:p>
                      <a:pPr algn="ctr" fontAlgn="ctr"/>
                      <a:r>
                        <a:rPr lang="en-US" sz="1600" u="none" strike="noStrike">
                          <a:effectLst/>
                        </a:rPr>
                        <a:t>Poposed Activity</a:t>
                      </a:r>
                      <a:endParaRPr lang="en-US" sz="1600" b="1" i="1" u="none" strike="noStrike">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600" u="none" strike="noStrike">
                          <a:effectLst/>
                        </a:rPr>
                        <a:t>Expected Results </a:t>
                      </a:r>
                      <a:endParaRPr lang="en-US" sz="1600" b="1" i="1" u="none" strike="noStrike">
                        <a:solidFill>
                          <a:srgbClr val="000000"/>
                        </a:solidFill>
                        <a:effectLst/>
                        <a:latin typeface="Calibri" panose="020F0502020204030204" pitchFamily="34" charset="0"/>
                      </a:endParaRPr>
                    </a:p>
                  </a:txBody>
                  <a:tcPr marL="4747" marR="4747" marT="4747" marB="0" anchor="ctr"/>
                </a:tc>
                <a:tc rowSpan="2">
                  <a:txBody>
                    <a:bodyPr/>
                    <a:lstStyle/>
                    <a:p>
                      <a:pPr algn="ctr" fontAlgn="ctr"/>
                      <a:r>
                        <a:rPr lang="en-US" sz="1600" u="none" strike="noStrike" dirty="0">
                          <a:effectLst/>
                        </a:rPr>
                        <a:t>Responsible person(s)</a:t>
                      </a:r>
                      <a:endParaRPr lang="en-US" sz="1600" b="1" i="1" u="none" strike="noStrike" dirty="0">
                        <a:solidFill>
                          <a:srgbClr val="000000"/>
                        </a:solidFill>
                        <a:effectLst/>
                        <a:latin typeface="Calibri" panose="020F0502020204030204" pitchFamily="34" charset="0"/>
                      </a:endParaRPr>
                    </a:p>
                  </a:txBody>
                  <a:tcPr marL="4747" marR="4747" marT="4747" marB="0" anchor="ctr"/>
                </a:tc>
                <a:tc gridSpan="6">
                  <a:txBody>
                    <a:bodyPr/>
                    <a:lstStyle/>
                    <a:p>
                      <a:pPr algn="ctr" fontAlgn="ctr"/>
                      <a:r>
                        <a:rPr lang="en-US" sz="1600" u="none" strike="noStrike" dirty="0">
                          <a:effectLst/>
                        </a:rPr>
                        <a:t>Expected Date</a:t>
                      </a:r>
                      <a:endParaRPr lang="en-US" sz="1600" b="1" i="1" u="none" strike="noStrike" dirty="0">
                        <a:solidFill>
                          <a:srgbClr val="3F3F3F"/>
                        </a:solidFill>
                        <a:effectLst/>
                        <a:latin typeface="Arial" panose="020B0604020202020204" pitchFamily="34" charset="0"/>
                      </a:endParaRPr>
                    </a:p>
                  </a:txBody>
                  <a:tcPr marL="4747" marR="4747" marT="474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600" u="none" strike="noStrike">
                          <a:effectLst/>
                        </a:rPr>
                        <a:t>Comments</a:t>
                      </a:r>
                      <a:endParaRPr lang="en-US" sz="1600" b="1" i="1" u="none" strike="noStrike">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1139416966"/>
                  </a:ext>
                </a:extLst>
              </a:tr>
              <a:tr h="4824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effectLst/>
                        </a:rPr>
                        <a:t>Sep</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Oct</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Nov</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Dec</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Jan</a:t>
                      </a:r>
                      <a:endParaRPr lang="en-US" sz="1200" b="1" i="1" u="none" strike="noStrike" dirty="0">
                        <a:solidFill>
                          <a:srgbClr val="3F3F3F"/>
                        </a:solidFill>
                        <a:effectLst/>
                        <a:latin typeface="Arial" panose="020B0604020202020204" pitchFamily="34" charset="0"/>
                      </a:endParaRPr>
                    </a:p>
                  </a:txBody>
                  <a:tcPr marL="4747" marR="4747" marT="4747" marB="0" anchor="ctr"/>
                </a:tc>
                <a:tc>
                  <a:txBody>
                    <a:bodyPr/>
                    <a:lstStyle/>
                    <a:p>
                      <a:pPr algn="ctr" fontAlgn="ctr"/>
                      <a:r>
                        <a:rPr lang="en-US" sz="1200" u="none" strike="noStrike" dirty="0">
                          <a:effectLst/>
                        </a:rPr>
                        <a:t>Feb</a:t>
                      </a:r>
                      <a:endParaRPr lang="en-US" sz="1200" b="1" i="1" u="none" strike="noStrike" dirty="0">
                        <a:solidFill>
                          <a:srgbClr val="3F3F3F"/>
                        </a:solidFill>
                        <a:effectLst/>
                        <a:latin typeface="Arial" panose="020B0604020202020204" pitchFamily="34" charset="0"/>
                      </a:endParaRPr>
                    </a:p>
                  </a:txBody>
                  <a:tcPr marL="4747" marR="4747" marT="4747" marB="0" anchor="ctr"/>
                </a:tc>
                <a:tc vMerge="1">
                  <a:txBody>
                    <a:bodyPr/>
                    <a:lstStyle/>
                    <a:p>
                      <a:endParaRPr lang="en-US"/>
                    </a:p>
                  </a:txBody>
                  <a:tcPr/>
                </a:tc>
                <a:extLst>
                  <a:ext uri="{0D108BD9-81ED-4DB2-BD59-A6C34878D82A}">
                    <a16:rowId xmlns:a16="http://schemas.microsoft.com/office/drawing/2014/main" val="827226057"/>
                  </a:ext>
                </a:extLst>
              </a:tr>
              <a:tr h="1688716">
                <a:tc>
                  <a:txBody>
                    <a:bodyPr/>
                    <a:lstStyle/>
                    <a:p>
                      <a:pPr algn="ctr" fontAlgn="ctr"/>
                      <a:r>
                        <a:rPr lang="en-US" sz="1600" b="0" i="0" u="none" strike="noStrike" dirty="0">
                          <a:solidFill>
                            <a:schemeClr val="accent3"/>
                          </a:solidFill>
                          <a:effectLst/>
                          <a:latin typeface="Calibri" panose="020F0502020204030204" pitchFamily="34" charset="0"/>
                        </a:rPr>
                        <a:t>4</a:t>
                      </a:r>
                    </a:p>
                  </a:txBody>
                  <a:tcPr marL="4747" marR="4747" marT="4747" marB="0" anchor="ctr"/>
                </a:tc>
                <a:tc>
                  <a:txBody>
                    <a:bodyPr/>
                    <a:lstStyle/>
                    <a:p>
                      <a:pPr algn="l" fontAlgn="ctr"/>
                      <a:r>
                        <a:rPr lang="en-US" sz="1600" u="none" strike="noStrike" dirty="0">
                          <a:effectLst/>
                        </a:rPr>
                        <a:t>Webinar exchanges with experts on the topics of LMI governance to highlight a multi dimensional approach.</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ctr"/>
                      <a:r>
                        <a:rPr lang="en-US" sz="1600" u="none" strike="noStrike">
                          <a:effectLst/>
                        </a:rPr>
                        <a:t>Expansion of the groups views in the field of LMI</a:t>
                      </a:r>
                      <a:endParaRPr lang="en-US" sz="1600" b="0" i="0" u="none" strike="noStrike">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600" u="none" strike="noStrike" dirty="0">
                          <a:effectLst/>
                        </a:rPr>
                        <a:t>GIZ, ETF, Members</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747" marR="4747" marT="4747" marB="0" anchor="b"/>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600" u="none" strike="noStrike" dirty="0">
                          <a:solidFill>
                            <a:schemeClr val="accent3"/>
                          </a:solidFill>
                          <a:effectLst/>
                        </a:rPr>
                        <a:t>x</a:t>
                      </a:r>
                      <a:endParaRPr lang="en-US" sz="1600" b="0" i="0" u="none" strike="noStrike" dirty="0">
                        <a:solidFill>
                          <a:schemeClr val="accent3"/>
                        </a:solidFill>
                        <a:effectLst/>
                        <a:latin typeface="Calibri" panose="020F0502020204030204" pitchFamily="34" charset="0"/>
                      </a:endParaRPr>
                    </a:p>
                  </a:txBody>
                  <a:tcPr marL="4747" marR="4747" marT="4747" marB="0" anchor="ctr"/>
                </a:tc>
                <a:tc>
                  <a:txBody>
                    <a:bodyPr/>
                    <a:lstStyle/>
                    <a:p>
                      <a:pPr algn="l" fontAlgn="ctr"/>
                      <a:r>
                        <a:rPr lang="en-US" sz="1600" u="none" strike="noStrike" dirty="0">
                          <a:effectLst/>
                        </a:rPr>
                        <a:t>ETF experts will be made available</a:t>
                      </a:r>
                      <a:endParaRPr lang="en-US" sz="1600" b="0" i="0" u="none" strike="noStrike" dirty="0">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3076220873"/>
                  </a:ext>
                </a:extLst>
              </a:tr>
              <a:tr h="989106">
                <a:tc>
                  <a:txBody>
                    <a:bodyPr/>
                    <a:lstStyle/>
                    <a:p>
                      <a:pPr algn="ctr" fontAlgn="ctr"/>
                      <a:r>
                        <a:rPr lang="en-US" sz="1600" b="0" i="0" u="none" strike="noStrike" dirty="0">
                          <a:solidFill>
                            <a:schemeClr val="accent3"/>
                          </a:solidFill>
                          <a:effectLst/>
                          <a:latin typeface="Calibri" panose="020F0502020204030204" pitchFamily="34" charset="0"/>
                        </a:rPr>
                        <a:t>5</a:t>
                      </a:r>
                    </a:p>
                  </a:txBody>
                  <a:tcPr marL="4747" marR="4747" marT="4747" marB="0" anchor="ctr"/>
                </a:tc>
                <a:tc>
                  <a:txBody>
                    <a:bodyPr/>
                    <a:lstStyle/>
                    <a:p>
                      <a:pPr algn="l" fontAlgn="ctr"/>
                      <a:r>
                        <a:rPr lang="en-US" sz="1600" u="none" strike="noStrike" dirty="0">
                          <a:effectLst/>
                        </a:rPr>
                        <a:t>Drafting of Recommendations on LMI Governance</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ctr"/>
                      <a:r>
                        <a:rPr lang="en-US" sz="1600" u="none" strike="noStrike">
                          <a:effectLst/>
                        </a:rPr>
                        <a:t>CoP contributes to a new or exisiting Policy document, Recommendation at the regional level</a:t>
                      </a:r>
                      <a:endParaRPr lang="en-US" sz="1600" b="0" i="0" u="none" strike="noStrike">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600" u="none" strike="noStrike" dirty="0">
                          <a:effectLst/>
                        </a:rPr>
                        <a:t>GIZ  YM, Members</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b"/>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747" marR="4747" marT="4747" marB="0" anchor="ctr"/>
                </a:tc>
                <a:tc>
                  <a:txBody>
                    <a:bodyPr/>
                    <a:lstStyle/>
                    <a:p>
                      <a:pPr algn="l" fontAlgn="ctr"/>
                      <a:r>
                        <a:rPr lang="en-US" sz="1600" u="none" strike="noStrike" dirty="0">
                          <a:effectLst/>
                        </a:rPr>
                        <a:t>The AUC through </a:t>
                      </a:r>
                      <a:r>
                        <a:rPr lang="en-US" sz="1600" u="none" strike="noStrike" dirty="0" err="1">
                          <a:effectLst/>
                        </a:rPr>
                        <a:t>Mr</a:t>
                      </a:r>
                      <a:r>
                        <a:rPr lang="en-US" sz="1600" u="none" strike="noStrike" dirty="0">
                          <a:effectLst/>
                        </a:rPr>
                        <a:t> </a:t>
                      </a:r>
                      <a:r>
                        <a:rPr lang="en-US" sz="1600" u="none" strike="noStrike" dirty="0" err="1">
                          <a:effectLst/>
                        </a:rPr>
                        <a:t>Oumar</a:t>
                      </a:r>
                      <a:r>
                        <a:rPr lang="en-US" sz="1600" u="none" strike="noStrike" dirty="0">
                          <a:effectLst/>
                        </a:rPr>
                        <a:t> </a:t>
                      </a:r>
                      <a:r>
                        <a:rPr lang="en-US" sz="1600" u="none" strike="noStrike" dirty="0" err="1">
                          <a:effectLst/>
                        </a:rPr>
                        <a:t>Diop</a:t>
                      </a:r>
                      <a:r>
                        <a:rPr lang="en-US" sz="1600" u="none" strike="noStrike" dirty="0">
                          <a:effectLst/>
                        </a:rPr>
                        <a:t>  would give further direction and orientation.</a:t>
                      </a:r>
                      <a:endParaRPr lang="en-US" sz="1600" b="0" i="0" u="none" strike="noStrike" dirty="0">
                        <a:solidFill>
                          <a:srgbClr val="000000"/>
                        </a:solidFill>
                        <a:effectLst/>
                        <a:latin typeface="Calibri" panose="020F0502020204030204" pitchFamily="34" charset="0"/>
                      </a:endParaRPr>
                    </a:p>
                  </a:txBody>
                  <a:tcPr marL="4747" marR="4747" marT="4747" marB="0" anchor="ctr"/>
                </a:tc>
                <a:extLst>
                  <a:ext uri="{0D108BD9-81ED-4DB2-BD59-A6C34878D82A}">
                    <a16:rowId xmlns:a16="http://schemas.microsoft.com/office/drawing/2014/main" val="1327166345"/>
                  </a:ext>
                </a:extLst>
              </a:tr>
            </a:tbl>
          </a:graphicData>
        </a:graphic>
      </p:graphicFrame>
      <p:sp>
        <p:nvSpPr>
          <p:cNvPr id="4" name="Slide Number Placeholder 3">
            <a:extLst>
              <a:ext uri="{FF2B5EF4-FFF2-40B4-BE49-F238E27FC236}">
                <a16:creationId xmlns:a16="http://schemas.microsoft.com/office/drawing/2014/main" id="{34016EB3-D78A-604B-8EB6-DEF4DF49E93A}"/>
              </a:ext>
            </a:extLst>
          </p:cNvPr>
          <p:cNvSpPr>
            <a:spLocks noGrp="1"/>
          </p:cNvSpPr>
          <p:nvPr>
            <p:ph type="sldNum" sz="quarter" idx="4"/>
          </p:nvPr>
        </p:nvSpPr>
        <p:spPr/>
        <p:txBody>
          <a:bodyPr/>
          <a:lstStyle/>
          <a:p>
            <a:pPr>
              <a:defRPr/>
            </a:pPr>
            <a:fld id="{EBF304C2-E370-4D1A-8F81-84060912288A}" type="slidenum">
              <a:rPr lang="en-US" altLang="de-DE" smtClean="0"/>
              <a:pPr>
                <a:defRPr/>
              </a:pPr>
              <a:t>9</a:t>
            </a:fld>
            <a:endParaRPr lang="en-US" altLang="de-DE" dirty="0"/>
          </a:p>
        </p:txBody>
      </p:sp>
    </p:spTree>
    <p:extLst>
      <p:ext uri="{BB962C8B-B14F-4D97-AF65-F5344CB8AC3E}">
        <p14:creationId xmlns:p14="http://schemas.microsoft.com/office/powerpoint/2010/main" val="626480558"/>
      </p:ext>
    </p:extLst>
  </p:cSld>
  <p:clrMapOvr>
    <a:masterClrMapping/>
  </p:clrMapOvr>
</p:sld>
</file>

<file path=ppt/theme/theme1.xml><?xml version="1.0" encoding="utf-8"?>
<a:theme xmlns:a="http://schemas.openxmlformats.org/drawingml/2006/main" name="Neu_blank">
  <a:themeElements>
    <a:clrScheme name="denkmodell_Icons">
      <a:dk1>
        <a:sysClr val="windowText" lastClr="000000"/>
      </a:dk1>
      <a:lt1>
        <a:sysClr val="window" lastClr="FFFFFF"/>
      </a:lt1>
      <a:dk2>
        <a:srgbClr val="0062A1"/>
      </a:dk2>
      <a:lt2>
        <a:srgbClr val="FFFFFF"/>
      </a:lt2>
      <a:accent1>
        <a:srgbClr val="0062A1"/>
      </a:accent1>
      <a:accent2>
        <a:srgbClr val="61A3D3"/>
      </a:accent2>
      <a:accent3>
        <a:srgbClr val="C1022D"/>
      </a:accent3>
      <a:accent4>
        <a:srgbClr val="0085C5"/>
      </a:accent4>
      <a:accent5>
        <a:srgbClr val="9DDDFF"/>
      </a:accent5>
      <a:accent6>
        <a:srgbClr val="F02C59"/>
      </a:accent6>
      <a:hlink>
        <a:srgbClr val="7F7F7F"/>
      </a:hlink>
      <a:folHlink>
        <a:srgbClr val="595959"/>
      </a:folHlink>
    </a:clrScheme>
    <a:fontScheme name="denkmodell">
      <a:majorFont>
        <a:latin typeface="Open Sans Semibold"/>
        <a:ea typeface=""/>
        <a:cs typeface=""/>
      </a:majorFont>
      <a:minorFont>
        <a:latin typeface="Open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lIns="36000" tIns="36000" rIns="36000" bIns="36000" anchor="ctr"/>
      <a:lstStyle>
        <a:defPPr>
          <a:defRPr dirty="0"/>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1000" b="0" i="0" u="none" strike="noStrike" cap="none" normalizeH="0" baseline="0" smtClean="0">
            <a:ln>
              <a:noFill/>
            </a:ln>
            <a:solidFill>
              <a:schemeClr val="tx1"/>
            </a:solidFill>
            <a:effectLst/>
            <a:latin typeface="Arial" charset="0"/>
          </a:defRPr>
        </a:defPPr>
      </a:lstStyle>
    </a:lnDef>
  </a:objectDefaults>
  <a:extraClrSchemeLst>
    <a:extraClrScheme>
      <a:clrScheme name="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706</TotalTime>
  <Words>988</Words>
  <Application>Microsoft Macintosh PowerPoint</Application>
  <PresentationFormat>On-screen Show (4:3)</PresentationFormat>
  <Paragraphs>341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Open Sans</vt:lpstr>
      <vt:lpstr>Open Sans Light</vt:lpstr>
      <vt:lpstr>Wingdings</vt:lpstr>
      <vt:lpstr>Neu_blank</vt:lpstr>
      <vt:lpstr>PowerPoint Presentation</vt:lpstr>
      <vt:lpstr>Agenda for today</vt:lpstr>
      <vt:lpstr>Recap on Turin Meeting - 29th of August 2019  1st Draft for our Action Plan</vt:lpstr>
      <vt:lpstr>PowerPoint Presentation</vt:lpstr>
      <vt:lpstr>Introduction to CoP (1) Action Plan ( 2019/2020)</vt:lpstr>
      <vt:lpstr>Introduction to CoP (1) Action Plan ( 2019/2020)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ASPYEE Platform And Member Registration </vt:lpstr>
      <vt:lpstr>Discussions “ Clarify the next steps”</vt:lpstr>
      <vt:lpstr>PowerPoint Presentation</vt:lpstr>
      <vt:lpstr>Check - out</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Sybil Dümchen | denkmodell GmbH</dc:creator>
  <cp:lastModifiedBy>Microsoft Office User</cp:lastModifiedBy>
  <cp:revision>119</cp:revision>
  <cp:lastPrinted>2019-07-17T11:35:12Z</cp:lastPrinted>
  <dcterms:created xsi:type="dcterms:W3CDTF">2019-04-30T15:52:06Z</dcterms:created>
  <dcterms:modified xsi:type="dcterms:W3CDTF">2019-10-08T09:41:22Z</dcterms:modified>
  <cp:version>1</cp:version>
</cp:coreProperties>
</file>