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2" r:id="rId2"/>
    <p:sldMasterId id="2147483718" r:id="rId3"/>
    <p:sldMasterId id="2147483727" r:id="rId4"/>
    <p:sldMasterId id="2147483735" r:id="rId5"/>
    <p:sldMasterId id="2147483745" r:id="rId6"/>
  </p:sldMasterIdLst>
  <p:notesMasterIdLst>
    <p:notesMasterId r:id="rId31"/>
  </p:notesMasterIdLst>
  <p:handoutMasterIdLst>
    <p:handoutMasterId r:id="rId32"/>
  </p:handoutMasterIdLst>
  <p:sldIdLst>
    <p:sldId id="552" r:id="rId7"/>
    <p:sldId id="595" r:id="rId8"/>
    <p:sldId id="603" r:id="rId9"/>
    <p:sldId id="596" r:id="rId10"/>
    <p:sldId id="604" r:id="rId11"/>
    <p:sldId id="598" r:id="rId12"/>
    <p:sldId id="599" r:id="rId13"/>
    <p:sldId id="257" r:id="rId14"/>
    <p:sldId id="605" r:id="rId15"/>
    <p:sldId id="606" r:id="rId16"/>
    <p:sldId id="608" r:id="rId17"/>
    <p:sldId id="611" r:id="rId18"/>
    <p:sldId id="609" r:id="rId19"/>
    <p:sldId id="610" r:id="rId20"/>
    <p:sldId id="607" r:id="rId21"/>
    <p:sldId id="612" r:id="rId22"/>
    <p:sldId id="613" r:id="rId23"/>
    <p:sldId id="601" r:id="rId24"/>
    <p:sldId id="579" r:id="rId25"/>
    <p:sldId id="591" r:id="rId26"/>
    <p:sldId id="600" r:id="rId27"/>
    <p:sldId id="602" r:id="rId28"/>
    <p:sldId id="597" r:id="rId29"/>
    <p:sldId id="594" r:id="rId30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1">
          <p15:clr>
            <a:srgbClr val="A4A3A4"/>
          </p15:clr>
        </p15:guide>
        <p15:guide id="2" orient="horz" pos="2738">
          <p15:clr>
            <a:srgbClr val="A4A3A4"/>
          </p15:clr>
        </p15:guide>
        <p15:guide id="3" orient="horz" pos="4001">
          <p15:clr>
            <a:srgbClr val="A4A3A4"/>
          </p15:clr>
        </p15:guide>
        <p15:guide id="4" pos="409">
          <p15:clr>
            <a:srgbClr val="A4A3A4"/>
          </p15:clr>
        </p15:guide>
        <p15:guide id="5" pos="5502">
          <p15:clr>
            <a:srgbClr val="A4A3A4"/>
          </p15:clr>
        </p15:guide>
        <p15:guide id="6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ike Hoess" initials="HH" lastIdx="6" clrIdx="0"/>
  <p:cmAuthor id="1" name="Katja Janischewski" initials="KJ" lastIdx="2" clrIdx="1">
    <p:extLst>
      <p:ext uri="{19B8F6BF-5375-455C-9EA6-DF929625EA0E}">
        <p15:presenceInfo xmlns:p15="http://schemas.microsoft.com/office/powerpoint/2012/main" userId="Katja Janischew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167"/>
    <a:srgbClr val="B8E08C"/>
    <a:srgbClr val="D2ECB6"/>
    <a:srgbClr val="C9E7A7"/>
    <a:srgbClr val="8FDD91"/>
    <a:srgbClr val="FFDA53"/>
    <a:srgbClr val="F7FCF2"/>
    <a:srgbClr val="000000"/>
    <a:srgbClr val="FFD228"/>
    <a:srgbClr val="86D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8" autoAdjust="0"/>
    <p:restoredTop sz="96163" autoAdjust="0"/>
  </p:normalViewPr>
  <p:slideViewPr>
    <p:cSldViewPr snapToGrid="0">
      <p:cViewPr varScale="1">
        <p:scale>
          <a:sx n="77" d="100"/>
          <a:sy n="77" d="100"/>
        </p:scale>
        <p:origin x="1320" y="96"/>
      </p:cViewPr>
      <p:guideLst>
        <p:guide orient="horz" pos="1131"/>
        <p:guide orient="horz" pos="2738"/>
        <p:guide orient="horz" pos="4001"/>
        <p:guide pos="409"/>
        <p:guide pos="5502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3372" y="-108"/>
      </p:cViewPr>
      <p:guideLst>
        <p:guide orient="horz" pos="3126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2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10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97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03.07.2019</a:t>
            </a:fld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72359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176944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637975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165368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856119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191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7938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2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489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03.07.2019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dirty="0"/>
              <a:t>Text durch klicken hinzufügen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55550401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t>03.07.2019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1138639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03.07.2019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4875CE-FD07-4A3C-808A-303E5A159DE7}" type="datetime1">
              <a:rPr lang="de-DE" noProof="0" smtClean="0"/>
              <a:t>03.07.2019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0"/>
            <a:ext cx="2358000" cy="3816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8693363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81F80F-BA6B-434B-9627-5470F3DE4CE0}" type="datetime1">
              <a:rPr lang="de-DE" noProof="0" smtClean="0"/>
              <a:t>03.07.2019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042309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t>03.07.2019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1072496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6282087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99764129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0811653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835423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43067062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3248503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6858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03.07.2019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9710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2457482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14619087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6065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8326334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6934029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4079190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98274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de-DE" dirty="0"/>
              <a:t>GIZ on behalf </a:t>
            </a:r>
            <a:r>
              <a:rPr lang="de-DE" dirty="0" err="1"/>
              <a:t>of</a:t>
            </a:r>
            <a:r>
              <a:rPr lang="de-DE" dirty="0"/>
              <a:t> BMZ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62F8D2-11F3-4C6D-BC92-5E701D7192F7}" type="datetime1">
              <a:rPr lang="de-DE" smtClean="0"/>
              <a:pPr/>
              <a:t>03.07.2019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dirty="0"/>
              <a:t>Text durch klicken hinzufügen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802116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03.07.2019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03.07.2019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03.07.2019</a:t>
            </a:fld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03.07.2019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008446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t>03.07.2019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4289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9033483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pic>
        <p:nvPicPr>
          <p:cNvPr id="17" name="Grafik 7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0" descr="weltkugel-5-Europa-Orient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>
          <a:xfrm>
            <a:off x="0" y="0"/>
            <a:ext cx="6475451" cy="11710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16" r:id="rId7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1" descr="weltkugel-5-Europa-Orient-cooperation.jp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 r="1546" b="1"/>
          <a:stretch/>
        </p:blipFill>
        <p:spPr>
          <a:xfrm>
            <a:off x="2451601" y="0"/>
            <a:ext cx="6692400" cy="1202400"/>
          </a:xfrm>
          <a:prstGeom prst="rect">
            <a:avLst/>
          </a:prstGeom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pic>
        <p:nvPicPr>
          <p:cNvPr id="12" name="Grafik 7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42069" y="407349"/>
            <a:ext cx="1927306" cy="80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-13216"/>
          <a:stretch/>
        </p:blipFill>
        <p:spPr>
          <a:xfrm>
            <a:off x="421573" y="314101"/>
            <a:ext cx="1626919" cy="1183783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7122559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Implemented by</a:t>
            </a:r>
          </a:p>
        </p:txBody>
      </p:sp>
    </p:spTree>
    <p:extLst>
      <p:ext uri="{BB962C8B-B14F-4D97-AF65-F5344CB8AC3E}">
        <p14:creationId xmlns:p14="http://schemas.microsoft.com/office/powerpoint/2010/main" val="277813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 durch Klicken hinzufügen</a:t>
            </a:r>
          </a:p>
        </p:txBody>
      </p:sp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/>
              <a:t>Erste Ebene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/>
              <a:t>Zweite Ebene</a:t>
            </a:r>
          </a:p>
          <a:p>
            <a:pPr marL="720000" lvl="2"/>
            <a:r>
              <a:rPr lang="de-DE" noProof="0" dirty="0"/>
              <a:t>Dritte Ebene</a:t>
            </a:r>
          </a:p>
          <a:p>
            <a:pPr marL="1080000" lvl="3"/>
            <a:r>
              <a:rPr lang="de-DE" noProof="0" dirty="0"/>
              <a:t>Vierte Ebene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5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de-DE"/>
              <a:t>Unternehmenspräsentation 2012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5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fld id="{4C8D9388-4335-489D-BC9A-BDF87AE01888}" type="datetime1">
              <a:rPr lang="de-DE" smtClean="0"/>
              <a:pPr/>
              <a:t>03.07.2019</a:t>
            </a:fld>
            <a:endParaRPr lang="de-DE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532900" y="6581005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s-ES_tradnl" sz="1000" b="0" noProof="0" dirty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 smtClean="0">
                <a:solidFill>
                  <a:schemeClr val="tx2"/>
                </a:solidFill>
                <a:latin typeface="Arial Narrow" pitchFamily="34" charset="0"/>
              </a:rPr>
              <a:pPr algn="r"/>
              <a:t>‹#›</a:t>
            </a:fld>
            <a:endParaRPr lang="de-DE" sz="1000" b="0" noProof="0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lang="de-DE" sz="1800" baseline="0" noProof="0" smtClean="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chemeClr val="accent1"/>
        </a:buClr>
        <a:buFont typeface="Arial" pitchFamily="34" charset="0"/>
        <a:buChar char="•"/>
        <a:tabLst>
          <a:tab pos="2190750" algn="l"/>
        </a:tabLst>
        <a:defRPr lang="de-DE" sz="1800" noProof="0" smtClean="0">
          <a:solidFill>
            <a:schemeClr val="tx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chemeClr val="tx2"/>
        </a:buClr>
        <a:buFont typeface="Arial" pitchFamily="34" charset="0"/>
        <a:buChar char="•"/>
        <a:tabLst>
          <a:tab pos="2190750" algn="l"/>
        </a:tabLst>
        <a:defRPr lang="de-DE" sz="1800" noProof="0" smtClean="0">
          <a:solidFill>
            <a:schemeClr val="tx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chemeClr val="tx2"/>
        </a:buClr>
        <a:buFont typeface="Arial" pitchFamily="34" charset="0"/>
        <a:buChar char="•"/>
        <a:tabLst>
          <a:tab pos="2190750" algn="l"/>
        </a:tabLst>
        <a:defRPr lang="de-DE" sz="1800" baseline="0" noProof="0" smtClean="0">
          <a:solidFill>
            <a:schemeClr val="tx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1" descr="weltkugel-5-Europa-Orient-cooperation.jp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 r="1546" b="1"/>
          <a:stretch/>
        </p:blipFill>
        <p:spPr>
          <a:xfrm>
            <a:off x="2451601" y="0"/>
            <a:ext cx="6692400" cy="1202400"/>
          </a:xfrm>
          <a:prstGeom prst="rect">
            <a:avLst/>
          </a:prstGeom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0D25C45-5448-482C-B7F7-8FE6CB6A92A8}" type="slidenum">
              <a:rPr lang="de-DE" sz="1000" b="0" smtClean="0">
                <a:solidFill>
                  <a:srgbClr val="6E6452"/>
                </a:solidFill>
                <a:latin typeface="Arial Narrow" pitchFamily="34" charset="0"/>
              </a:rPr>
              <a:t>‹#›</a:t>
            </a:fld>
            <a:endParaRPr lang="de-DE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pic>
        <p:nvPicPr>
          <p:cNvPr id="12" name="Grafik 7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42069" y="407349"/>
            <a:ext cx="1927306" cy="80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-13216"/>
          <a:stretch/>
        </p:blipFill>
        <p:spPr>
          <a:xfrm>
            <a:off x="421573" y="314101"/>
            <a:ext cx="1626919" cy="1183783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7122559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Implemented by</a:t>
            </a:r>
          </a:p>
        </p:txBody>
      </p:sp>
    </p:spTree>
    <p:extLst>
      <p:ext uri="{BB962C8B-B14F-4D97-AF65-F5344CB8AC3E}">
        <p14:creationId xmlns:p14="http://schemas.microsoft.com/office/powerpoint/2010/main" val="77597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4" r:id="rId8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1" descr="weltkugel-5-Europa-Orient-cooperation.jp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 r="1546" b="1"/>
          <a:stretch/>
        </p:blipFill>
        <p:spPr>
          <a:xfrm>
            <a:off x="2451601" y="0"/>
            <a:ext cx="6692400" cy="1202400"/>
          </a:xfrm>
          <a:prstGeom prst="rect">
            <a:avLst/>
          </a:prstGeom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0D25C45-5448-482C-B7F7-8FE6CB6A92A8}" type="slidenum">
              <a:rPr lang="de-DE" sz="1000" b="0" smtClean="0">
                <a:solidFill>
                  <a:srgbClr val="6E6452"/>
                </a:solidFill>
                <a:latin typeface="Arial Narrow" pitchFamily="34" charset="0"/>
              </a:rPr>
              <a:t>‹#›</a:t>
            </a:fld>
            <a:endParaRPr lang="de-DE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9317A057-C766-48FB-B1EC-CC1898F04EF1}" type="datetime1">
              <a:rPr lang="de-DE" smtClean="0"/>
              <a:pPr/>
              <a:t>03.07.2019</a:t>
            </a:fld>
            <a:endParaRPr lang="de-DE"/>
          </a:p>
        </p:txBody>
      </p:sp>
      <p:pic>
        <p:nvPicPr>
          <p:cNvPr id="12" name="Grafik 7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42069" y="407349"/>
            <a:ext cx="1927306" cy="80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-13216"/>
          <a:stretch/>
        </p:blipFill>
        <p:spPr>
          <a:xfrm>
            <a:off x="421573" y="314101"/>
            <a:ext cx="1626919" cy="1183783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7122559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Implemented by</a:t>
            </a:r>
          </a:p>
        </p:txBody>
      </p:sp>
    </p:spTree>
    <p:extLst>
      <p:ext uri="{BB962C8B-B14F-4D97-AF65-F5344CB8AC3E}">
        <p14:creationId xmlns:p14="http://schemas.microsoft.com/office/powerpoint/2010/main" val="31049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4" r:id="rId8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/>
          <p:cNvSpPr txBox="1">
            <a:spLocks/>
          </p:cNvSpPr>
          <p:nvPr/>
        </p:nvSpPr>
        <p:spPr bwMode="auto">
          <a:xfrm>
            <a:off x="91440" y="1466006"/>
            <a:ext cx="8861491" cy="488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sz="3200" b="0" kern="0" dirty="0">
              <a:latin typeface="+mn-lt"/>
              <a:cs typeface="Calibri" panose="020F0502020204030204" pitchFamily="34" charset="0"/>
            </a:endParaRPr>
          </a:p>
          <a:p>
            <a:pPr algn="ctr"/>
            <a:endParaRPr lang="en-GB" b="0" kern="0" dirty="0">
              <a:latin typeface="+mn-lt"/>
              <a:cs typeface="Calibri" panose="020F0502020204030204" pitchFamily="34" charset="0"/>
            </a:endParaRPr>
          </a:p>
          <a:p>
            <a:pPr algn="ctr"/>
            <a:endParaRPr lang="en-GB" sz="2800" b="0" kern="0" dirty="0">
              <a:latin typeface="+mn-lt"/>
              <a:cs typeface="Calibri" panose="020F0502020204030204" pitchFamily="34" charset="0"/>
            </a:endParaRPr>
          </a:p>
          <a:p>
            <a:pPr algn="ctr"/>
            <a:endParaRPr lang="en-GB" b="0" kern="0" dirty="0">
              <a:latin typeface="+mn-lt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1600" b="0" kern="0" dirty="0">
              <a:latin typeface="+mn-lt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1600" kern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First online Meeting </a:t>
            </a:r>
          </a:p>
          <a:p>
            <a:pPr algn="ctr">
              <a:lnSpc>
                <a:spcPct val="150000"/>
              </a:lnSpc>
            </a:pPr>
            <a:r>
              <a:rPr lang="en-GB" sz="1600" kern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GB" sz="1600" kern="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GB" sz="1600" kern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July 2019</a:t>
            </a:r>
          </a:p>
          <a:p>
            <a:pPr algn="ctr">
              <a:lnSpc>
                <a:spcPct val="150000"/>
              </a:lnSpc>
            </a:pPr>
            <a:endParaRPr lang="en-GB" sz="1600" kern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1600" kern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Community of Practice (1):</a:t>
            </a:r>
          </a:p>
          <a:p>
            <a:pPr algn="ctr">
              <a:lnSpc>
                <a:spcPct val="150000"/>
              </a:lnSpc>
            </a:pPr>
            <a:r>
              <a:rPr lang="en-US" sz="1600" kern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1600" kern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Labour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Market Information Systems as an Essential basis for effective Employment Services for Youth"</a:t>
            </a:r>
            <a:endParaRPr lang="en-GB" sz="1600" kern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t="31466" r="24633" b="20474"/>
          <a:stretch/>
        </p:blipFill>
        <p:spPr bwMode="auto">
          <a:xfrm>
            <a:off x="2446229" y="1729242"/>
            <a:ext cx="4455759" cy="17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12410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1910443" y="2786451"/>
            <a:ext cx="3507377" cy="194067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Organization: GIZ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Position: </a:t>
            </a:r>
            <a:r>
              <a:rPr lang="en-US" sz="1800" dirty="0" err="1">
                <a:solidFill>
                  <a:schemeClr val="tx1"/>
                </a:solidFill>
              </a:rPr>
              <a:t>programme</a:t>
            </a:r>
            <a:r>
              <a:rPr lang="en-US" sz="1800" dirty="0">
                <a:solidFill>
                  <a:schemeClr val="tx1"/>
                </a:solidFill>
              </a:rPr>
              <a:t> advisor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Country: </a:t>
            </a:r>
            <a:r>
              <a:rPr lang="en-US" sz="1800" dirty="0">
                <a:solidFill>
                  <a:schemeClr val="tx1"/>
                </a:solidFill>
              </a:rPr>
              <a:t>Palestine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839755" y="1763792"/>
            <a:ext cx="7333862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Name: </a:t>
            </a:r>
            <a:r>
              <a:rPr lang="en-US" dirty="0" err="1">
                <a:solidFill>
                  <a:schemeClr val="tx1"/>
                </a:solidFill>
              </a:rPr>
              <a:t>zubeidy</a:t>
            </a:r>
            <a:r>
              <a:rPr lang="en-US" dirty="0">
                <a:solidFill>
                  <a:schemeClr val="tx1"/>
                </a:solidFill>
              </a:rPr>
              <a:t> Al </a:t>
            </a:r>
            <a:r>
              <a:rPr lang="en-US" dirty="0" err="1">
                <a:solidFill>
                  <a:schemeClr val="tx1"/>
                </a:solidFill>
              </a:rPr>
              <a:t>zubeidy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19DF5-78E0-3F4E-98EC-69AB8548A3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70" y="2786450"/>
            <a:ext cx="2377440" cy="26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2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1485901" y="2786450"/>
            <a:ext cx="3931920" cy="247359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Organization: </a:t>
            </a:r>
            <a:r>
              <a:rPr lang="en-US" sz="1800" dirty="0">
                <a:solidFill>
                  <a:schemeClr val="tx1"/>
                </a:solidFill>
              </a:rPr>
              <a:t>Namibia Training Authority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Position: </a:t>
            </a:r>
            <a:r>
              <a:rPr lang="en-US" sz="1800" dirty="0">
                <a:solidFill>
                  <a:schemeClr val="tx1"/>
                </a:solidFill>
              </a:rPr>
              <a:t>Manager -Research and Policy Planning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Country: </a:t>
            </a:r>
            <a:r>
              <a:rPr lang="en-US" sz="1800" dirty="0">
                <a:solidFill>
                  <a:schemeClr val="tx1"/>
                </a:solidFill>
              </a:rPr>
              <a:t>Namibia Training Authority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839755" y="1763792"/>
            <a:ext cx="7333862" cy="8572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Name: </a:t>
            </a:r>
            <a:r>
              <a:rPr lang="en-US" sz="4000" dirty="0" err="1">
                <a:solidFill>
                  <a:schemeClr val="tx1"/>
                </a:solidFill>
              </a:rPr>
              <a:t>Indongo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Indongo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br>
              <a:rPr lang="en-US" dirty="0"/>
            </a:br>
            <a:endParaRPr lang="de-DE" dirty="0"/>
          </a:p>
        </p:txBody>
      </p:sp>
      <p:pic>
        <p:nvPicPr>
          <p:cNvPr id="2049" name="Picture 1" descr="page1image16100736">
            <a:extLst>
              <a:ext uri="{FF2B5EF4-FFF2-40B4-BE49-F238E27FC236}">
                <a16:creationId xmlns:a16="http://schemas.microsoft.com/office/drawing/2014/main" id="{ED69D167-F0E6-A34E-AC8C-A25EE08C4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62" y="2738485"/>
            <a:ext cx="2473595" cy="247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3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1046843" y="2786450"/>
            <a:ext cx="4370977" cy="2151309"/>
          </a:xfrm>
        </p:spPr>
        <p:txBody>
          <a:bodyPr/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Organization: </a:t>
            </a:r>
            <a:r>
              <a:rPr lang="en-US" sz="1600" dirty="0">
                <a:solidFill>
                  <a:schemeClr val="tx1"/>
                </a:solidFill>
              </a:rPr>
              <a:t>Planning and Research Division for TEVET Authority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Position: </a:t>
            </a:r>
            <a:r>
              <a:rPr lang="en-US" sz="1600" dirty="0">
                <a:solidFill>
                  <a:schemeClr val="tx1"/>
                </a:solidFill>
              </a:rPr>
              <a:t>Monitoring and Evaluation Specialist </a:t>
            </a:r>
            <a:endParaRPr lang="en-GB" sz="1600" dirty="0">
              <a:solidFill>
                <a:schemeClr val="tx1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Country: </a:t>
            </a:r>
            <a:r>
              <a:rPr lang="en-US" sz="1600" dirty="0">
                <a:solidFill>
                  <a:schemeClr val="tx1"/>
                </a:solidFill>
              </a:rPr>
              <a:t>Malawi</a:t>
            </a:r>
            <a:r>
              <a:rPr lang="en-US" dirty="0"/>
              <a:t> </a:t>
            </a:r>
            <a:endParaRPr lang="en-US" sz="1600" dirty="0"/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839755" y="1763792"/>
            <a:ext cx="7333862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Name: </a:t>
            </a:r>
            <a:r>
              <a:rPr lang="en-US" dirty="0" err="1">
                <a:solidFill>
                  <a:schemeClr val="tx1"/>
                </a:solidFill>
              </a:rPr>
              <a:t>Pachalo</a:t>
            </a:r>
            <a:r>
              <a:rPr lang="en-US" dirty="0">
                <a:solidFill>
                  <a:schemeClr val="tx1"/>
                </a:solidFill>
              </a:rPr>
              <a:t> Mwanza </a:t>
            </a:r>
            <a:br>
              <a:rPr lang="en-US" dirty="0"/>
            </a:br>
            <a:endParaRPr lang="de-DE" dirty="0"/>
          </a:p>
        </p:txBody>
      </p:sp>
      <p:pic>
        <p:nvPicPr>
          <p:cNvPr id="3073" name="Picture 1" descr="page1image16103648">
            <a:extLst>
              <a:ext uri="{FF2B5EF4-FFF2-40B4-BE49-F238E27FC236}">
                <a16:creationId xmlns:a16="http://schemas.microsoft.com/office/drawing/2014/main" id="{4B1ED8DE-FCD6-9149-9D65-2AA40C318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28" y="2621042"/>
            <a:ext cx="2495142" cy="31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1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1120141" y="2786450"/>
            <a:ext cx="4297680" cy="2402769"/>
          </a:xfrm>
        </p:spPr>
        <p:txBody>
          <a:bodyPr/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Organization</a:t>
            </a:r>
            <a:r>
              <a:rPr lang="de-DE" sz="1350" dirty="0">
                <a:solidFill>
                  <a:schemeClr val="tx1"/>
                </a:solidFill>
              </a:rPr>
              <a:t>: </a:t>
            </a:r>
            <a:r>
              <a:rPr lang="en-US" sz="1600" dirty="0">
                <a:solidFill>
                  <a:schemeClr val="tx1"/>
                </a:solidFill>
              </a:rPr>
              <a:t>European Training Foundation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Position:</a:t>
            </a:r>
            <a:r>
              <a:rPr lang="de-DE" sz="135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Senior Specialist in VET Policies and Systems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Operations Department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Country: Italy 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839755" y="1763792"/>
            <a:ext cx="7333862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Name: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Eduarda</a:t>
            </a:r>
            <a:r>
              <a:rPr lang="en-US" dirty="0">
                <a:solidFill>
                  <a:schemeClr val="tx1"/>
                </a:solidFill>
              </a:rPr>
              <a:t> Castel-Branco</a:t>
            </a:r>
            <a:br>
              <a:rPr lang="en-US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Picture 5" descr="A person taking a selfie&#10;&#10;Description automatically generated">
            <a:extLst>
              <a:ext uri="{FF2B5EF4-FFF2-40B4-BE49-F238E27FC236}">
                <a16:creationId xmlns:a16="http://schemas.microsoft.com/office/drawing/2014/main" id="{96D7A74A-5E10-2F40-8668-0CAEAE90B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7806" y="3008538"/>
            <a:ext cx="3268980" cy="24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1691641" y="2786450"/>
            <a:ext cx="3726180" cy="2448489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Organization: </a:t>
            </a:r>
            <a:r>
              <a:rPr lang="en-US" sz="1600" dirty="0">
                <a:solidFill>
                  <a:schemeClr val="tx1"/>
                </a:solidFill>
              </a:rPr>
              <a:t>Addis Ababa Science and Technology University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Position: </a:t>
            </a:r>
            <a:r>
              <a:rPr lang="en-US" sz="1600" dirty="0">
                <a:solidFill>
                  <a:schemeClr val="tx1"/>
                </a:solidFill>
              </a:rPr>
              <a:t>Assistant Professor of Industrial Engineering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Country: </a:t>
            </a:r>
            <a:r>
              <a:rPr lang="en-US" sz="1600" dirty="0">
                <a:solidFill>
                  <a:schemeClr val="tx1"/>
                </a:solidFill>
              </a:rPr>
              <a:t>Ethiopia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839755" y="1763792"/>
            <a:ext cx="7333862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Name: Ephrem </a:t>
            </a:r>
            <a:r>
              <a:rPr lang="en-US" dirty="0" err="1">
                <a:solidFill>
                  <a:schemeClr val="tx1"/>
                </a:solidFill>
              </a:rPr>
              <a:t>Gidey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Berhe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/>
            </a:br>
            <a:endParaRPr lang="de-DE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4E4F4A-F579-486D-951D-F7A0B9A3A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1048" name="Picture 24" descr="page1image45357360">
            <a:extLst>
              <a:ext uri="{FF2B5EF4-FFF2-40B4-BE49-F238E27FC236}">
                <a16:creationId xmlns:a16="http://schemas.microsoft.com/office/drawing/2014/main" id="{3A1C18CB-DBF5-F740-A338-7CD25E22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35" y="2727048"/>
            <a:ext cx="2341902" cy="30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7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1748791" y="2786450"/>
            <a:ext cx="3669030" cy="2528499"/>
          </a:xfrm>
        </p:spPr>
        <p:txBody>
          <a:bodyPr/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Organization: </a:t>
            </a:r>
            <a:r>
              <a:rPr lang="en-US" sz="1600" dirty="0">
                <a:solidFill>
                  <a:schemeClr val="tx1"/>
                </a:solidFill>
              </a:rPr>
              <a:t>Rwanda Development Board-RDB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Position</a:t>
            </a:r>
            <a:r>
              <a:rPr lang="de-DE" sz="1600" dirty="0">
                <a:solidFill>
                  <a:schemeClr val="tx1"/>
                </a:solidFill>
              </a:rPr>
              <a:t>:</a:t>
            </a:r>
            <a:r>
              <a:rPr lang="en-US" i="1" dirty="0"/>
              <a:t> </a:t>
            </a:r>
            <a:r>
              <a:rPr lang="en-US" sz="1600" dirty="0" err="1">
                <a:solidFill>
                  <a:schemeClr val="tx1"/>
                </a:solidFill>
              </a:rPr>
              <a:t>Labour</a:t>
            </a:r>
            <a:r>
              <a:rPr lang="en-US" sz="1600" dirty="0">
                <a:solidFill>
                  <a:schemeClr val="tx1"/>
                </a:solidFill>
              </a:rPr>
              <a:t> Market Analyst-RDB</a:t>
            </a:r>
            <a:br>
              <a:rPr lang="en-US" i="1" dirty="0"/>
            </a:br>
            <a:endParaRPr lang="en-US" sz="1400" dirty="0"/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Country: </a:t>
            </a:r>
            <a:r>
              <a:rPr lang="en-US" sz="1600" dirty="0">
                <a:solidFill>
                  <a:schemeClr val="tx1"/>
                </a:solidFill>
              </a:rPr>
              <a:t>Rwanda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880109" y="1280160"/>
            <a:ext cx="7293507" cy="134088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Name: </a:t>
            </a:r>
            <a:r>
              <a:rPr lang="en-US" sz="3100" dirty="0">
                <a:solidFill>
                  <a:schemeClr val="tx1"/>
                </a:solidFill>
              </a:rPr>
              <a:t>AGABA Gilbert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pic>
        <p:nvPicPr>
          <p:cNvPr id="4097" name="Picture 1" descr="page1image45354240">
            <a:extLst>
              <a:ext uri="{FF2B5EF4-FFF2-40B4-BE49-F238E27FC236}">
                <a16:creationId xmlns:a16="http://schemas.microsoft.com/office/drawing/2014/main" id="{02B0FA6A-4704-7A45-A9D5-A19A570DE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337" y="2621042"/>
            <a:ext cx="2622953" cy="30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58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3D0C53-3A90-1D43-B060-0E5900A43935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040400" y="1993726"/>
            <a:ext cx="7006320" cy="726614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Name:Marcel</a:t>
            </a:r>
            <a:r>
              <a:rPr lang="en-US" dirty="0">
                <a:solidFill>
                  <a:schemeClr val="tx1"/>
                </a:solidFill>
              </a:rPr>
              <a:t> Hertel </a:t>
            </a:r>
            <a:br>
              <a:rPr lang="en-US" dirty="0"/>
            </a:br>
            <a:endParaRPr lang="en-US" dirty="0"/>
          </a:p>
        </p:txBody>
      </p:sp>
      <p:pic>
        <p:nvPicPr>
          <p:cNvPr id="5121" name="Picture 1" descr="page1image45461488">
            <a:extLst>
              <a:ext uri="{FF2B5EF4-FFF2-40B4-BE49-F238E27FC236}">
                <a16:creationId xmlns:a16="http://schemas.microsoft.com/office/drawing/2014/main" id="{50A5EB29-C424-0A4B-942C-11B471375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40" y="2862406"/>
            <a:ext cx="2077170" cy="27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tertitel 1">
            <a:extLst>
              <a:ext uri="{FF2B5EF4-FFF2-40B4-BE49-F238E27FC236}">
                <a16:creationId xmlns:a16="http://schemas.microsoft.com/office/drawing/2014/main" id="{5B98A608-F160-9242-815E-CDB037E3B11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281290" y="3133039"/>
            <a:ext cx="3669030" cy="2528499"/>
          </a:xfrm>
        </p:spPr>
        <p:txBody>
          <a:bodyPr/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Organization: </a:t>
            </a:r>
            <a:r>
              <a:rPr lang="en-US" sz="1600" dirty="0">
                <a:solidFill>
                  <a:schemeClr val="tx1"/>
                </a:solidFill>
              </a:rPr>
              <a:t>GIZ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Position</a:t>
            </a:r>
            <a:r>
              <a:rPr lang="de-DE" sz="1600" dirty="0">
                <a:solidFill>
                  <a:schemeClr val="tx1"/>
                </a:solidFill>
              </a:rPr>
              <a:t>:</a:t>
            </a:r>
            <a:r>
              <a:rPr lang="en-US" sz="1600" dirty="0">
                <a:solidFill>
                  <a:schemeClr val="tx1"/>
                </a:solidFill>
              </a:rPr>
              <a:t>Advisor for </a:t>
            </a:r>
            <a:r>
              <a:rPr lang="en-US" sz="1600" dirty="0" err="1">
                <a:solidFill>
                  <a:schemeClr val="tx1"/>
                </a:solidFill>
              </a:rPr>
              <a:t>Labour</a:t>
            </a:r>
            <a:r>
              <a:rPr lang="en-US" sz="1600" dirty="0">
                <a:solidFill>
                  <a:schemeClr val="tx1"/>
                </a:solidFill>
              </a:rPr>
              <a:t> Market Statistics and especially </a:t>
            </a:r>
            <a:r>
              <a:rPr lang="en-US" sz="1600" dirty="0" err="1">
                <a:solidFill>
                  <a:schemeClr val="tx1"/>
                </a:solidFill>
              </a:rPr>
              <a:t>Labour</a:t>
            </a:r>
            <a:r>
              <a:rPr lang="en-US" sz="1600" dirty="0">
                <a:solidFill>
                  <a:schemeClr val="tx1"/>
                </a:solidFill>
              </a:rPr>
              <a:t> Market Information Systems 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Country: Germany- Based in </a:t>
            </a:r>
            <a:r>
              <a:rPr lang="en-US" sz="1600" dirty="0">
                <a:solidFill>
                  <a:schemeClr val="tx1"/>
                </a:solidFill>
              </a:rPr>
              <a:t>Rwanda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239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1A5BDA-D17E-A945-9BA7-D6C35C0F3DA0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040400" y="1520190"/>
            <a:ext cx="7034400" cy="161653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Name :MIKE GEORGE MTUKULO </a:t>
            </a:r>
            <a:br>
              <a:rPr lang="en-US" dirty="0"/>
            </a:br>
            <a:endParaRPr lang="en-US" dirty="0"/>
          </a:p>
        </p:txBody>
      </p:sp>
      <p:pic>
        <p:nvPicPr>
          <p:cNvPr id="6145" name="Picture 1" descr="page1image45535504">
            <a:extLst>
              <a:ext uri="{FF2B5EF4-FFF2-40B4-BE49-F238E27FC236}">
                <a16:creationId xmlns:a16="http://schemas.microsoft.com/office/drawing/2014/main" id="{5C0EE48F-06B5-0B42-B5CA-A472F0C1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77" y="2697480"/>
            <a:ext cx="2436163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tertitel 1">
            <a:extLst>
              <a:ext uri="{FF2B5EF4-FFF2-40B4-BE49-F238E27FC236}">
                <a16:creationId xmlns:a16="http://schemas.microsoft.com/office/drawing/2014/main" id="{E4E0B5B9-B859-784E-AD35-F594A0C2FCA2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281290" y="3133039"/>
            <a:ext cx="3669030" cy="2528499"/>
          </a:xfrm>
        </p:spPr>
        <p:txBody>
          <a:bodyPr/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Organization: </a:t>
            </a:r>
            <a:r>
              <a:rPr lang="en-US" sz="1600" dirty="0">
                <a:solidFill>
                  <a:schemeClr val="tx1"/>
                </a:solidFill>
              </a:rPr>
              <a:t>Ministry of </a:t>
            </a:r>
            <a:r>
              <a:rPr lang="en-US" sz="1600" dirty="0" err="1">
                <a:solidFill>
                  <a:schemeClr val="tx1"/>
                </a:solidFill>
              </a:rPr>
              <a:t>Labour</a:t>
            </a:r>
            <a:r>
              <a:rPr lang="en-US" sz="1600" dirty="0">
                <a:solidFill>
                  <a:schemeClr val="tx1"/>
                </a:solidFill>
              </a:rPr>
              <a:t>, Youth, Sports and Manpower Development 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Position</a:t>
            </a:r>
            <a:r>
              <a:rPr lang="de-DE" sz="1600" dirty="0">
                <a:solidFill>
                  <a:schemeClr val="tx1"/>
                </a:solidFill>
              </a:rPr>
              <a:t>: </a:t>
            </a:r>
            <a:r>
              <a:rPr lang="en-US" sz="1600" dirty="0" err="1">
                <a:solidFill>
                  <a:schemeClr val="tx1"/>
                </a:solidFill>
              </a:rPr>
              <a:t>Labour</a:t>
            </a:r>
            <a:r>
              <a:rPr lang="en-US" sz="1600" dirty="0">
                <a:solidFill>
                  <a:schemeClr val="tx1"/>
                </a:solidFill>
              </a:rPr>
              <a:t> Officer 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Country: </a:t>
            </a:r>
            <a:r>
              <a:rPr lang="en-US" sz="1600" dirty="0">
                <a:solidFill>
                  <a:schemeClr val="tx1"/>
                </a:solidFill>
              </a:rPr>
              <a:t>Malawi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573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C8AF1B-790F-804F-8402-1265BE2E101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040400" y="3239021"/>
            <a:ext cx="7034400" cy="3023233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Facilitator: Introduction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GIZ focal point (presentation)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Discussion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Duration: 30 minutes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B82F8D-D564-BA43-8B31-FB9BEECEB70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About </a:t>
            </a:r>
            <a:r>
              <a:rPr lang="en-US" sz="3200" b="1" dirty="0" err="1">
                <a:solidFill>
                  <a:schemeClr val="tx1"/>
                </a:solidFill>
              </a:rPr>
              <a:t>YouMatch</a:t>
            </a:r>
            <a:r>
              <a:rPr lang="en-US" sz="3200" b="1" dirty="0">
                <a:solidFill>
                  <a:schemeClr val="tx1"/>
                </a:solidFill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23667908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 bwMode="auto">
          <a:xfrm>
            <a:off x="106532" y="1879961"/>
            <a:ext cx="4652419" cy="44967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4" name="Nach unten gekrümmter Pfeil 33"/>
          <p:cNvSpPr/>
          <p:nvPr/>
        </p:nvSpPr>
        <p:spPr bwMode="auto">
          <a:xfrm rot="10800000" flipH="1">
            <a:off x="2704170" y="6285444"/>
            <a:ext cx="4100978" cy="468657"/>
          </a:xfrm>
          <a:prstGeom prst="curvedDownArrow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8" name="Titel 5"/>
          <p:cNvSpPr txBox="1">
            <a:spLocks/>
          </p:cNvSpPr>
          <p:nvPr/>
        </p:nvSpPr>
        <p:spPr>
          <a:xfrm>
            <a:off x="4630679" y="2871075"/>
            <a:ext cx="2029797" cy="50039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4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rPr>
              <a:t>Continental / regional strategies &amp; policies</a:t>
            </a:r>
            <a:endParaRPr lang="en-GB" sz="1400" b="0" kern="0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0" name="Titel 5"/>
          <p:cNvSpPr txBox="1">
            <a:spLocks/>
          </p:cNvSpPr>
          <p:nvPr/>
        </p:nvSpPr>
        <p:spPr>
          <a:xfrm>
            <a:off x="6689877" y="2869512"/>
            <a:ext cx="2001219" cy="4153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4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rPr>
              <a:t>National strategies &amp; policies</a:t>
            </a:r>
          </a:p>
        </p:txBody>
      </p:sp>
      <p:pic>
        <p:nvPicPr>
          <p:cNvPr id="70" name="Grafik 1" descr="image0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7" r="26382" b="27625"/>
          <a:stretch/>
        </p:blipFill>
        <p:spPr bwMode="auto">
          <a:xfrm>
            <a:off x="4907103" y="5263864"/>
            <a:ext cx="1513100" cy="39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Grafik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74" y="4025814"/>
            <a:ext cx="1029450" cy="4230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843" y="4671180"/>
            <a:ext cx="1182181" cy="42988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05" y="2226043"/>
            <a:ext cx="2594945" cy="1859275"/>
          </a:xfrm>
          <a:prstGeom prst="rect">
            <a:avLst/>
          </a:prstGeom>
        </p:spPr>
      </p:pic>
      <p:sp>
        <p:nvSpPr>
          <p:cNvPr id="55" name="Form 54"/>
          <p:cNvSpPr/>
          <p:nvPr/>
        </p:nvSpPr>
        <p:spPr>
          <a:xfrm>
            <a:off x="1553209" y="3418818"/>
            <a:ext cx="2548168" cy="2349057"/>
          </a:xfrm>
          <a:prstGeom prst="funnel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extfeld 21"/>
          <p:cNvSpPr txBox="1"/>
          <p:nvPr/>
        </p:nvSpPr>
        <p:spPr>
          <a:xfrm>
            <a:off x="1701361" y="3815848"/>
            <a:ext cx="1002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National experiences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2731438" y="3638478"/>
            <a:ext cx="1163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International expertise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2587710" y="4101572"/>
            <a:ext cx="1002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Facilitation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71352" y="4423937"/>
            <a:ext cx="2771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kern="0" dirty="0">
                <a:solidFill>
                  <a:srgbClr val="48B167"/>
                </a:solidFill>
                <a:latin typeface="+mn-lt"/>
                <a:ea typeface="+mj-ea"/>
                <a:cs typeface="Calibri" panose="020F0502020204030204" pitchFamily="34" charset="0"/>
              </a:rPr>
              <a:t>Capacity development of members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2001719" y="4593374"/>
            <a:ext cx="1768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/>
              <a:t>webinars, study tours,         </a:t>
            </a:r>
          </a:p>
          <a:p>
            <a:r>
              <a:rPr lang="en-GB" sz="1200" b="0" dirty="0"/>
              <a:t>  conferences,     </a:t>
            </a:r>
          </a:p>
          <a:p>
            <a:r>
              <a:rPr lang="en-GB" sz="1200" b="0" dirty="0"/>
              <a:t>    trainings, share                   </a:t>
            </a:r>
          </a:p>
          <a:p>
            <a:r>
              <a:rPr lang="en-GB" sz="1200" b="0" dirty="0"/>
              <a:t>       home grown  </a:t>
            </a:r>
          </a:p>
          <a:p>
            <a:r>
              <a:rPr lang="en-GB" sz="1200" b="0" dirty="0"/>
              <a:t>       experiences…</a:t>
            </a:r>
          </a:p>
        </p:txBody>
      </p:sp>
      <p:sp>
        <p:nvSpPr>
          <p:cNvPr id="28" name="Pfeil nach oben 27"/>
          <p:cNvSpPr/>
          <p:nvPr/>
        </p:nvSpPr>
        <p:spPr bwMode="auto">
          <a:xfrm>
            <a:off x="5440770" y="3418818"/>
            <a:ext cx="409617" cy="397030"/>
          </a:xfrm>
          <a:prstGeom prst="upArrow">
            <a:avLst/>
          </a:prstGeom>
          <a:solidFill>
            <a:srgbClr val="48B16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6" name="Pfeil nach oben 85"/>
          <p:cNvSpPr/>
          <p:nvPr/>
        </p:nvSpPr>
        <p:spPr bwMode="auto">
          <a:xfrm>
            <a:off x="7485679" y="3418676"/>
            <a:ext cx="409617" cy="397030"/>
          </a:xfrm>
          <a:prstGeom prst="upArrow">
            <a:avLst/>
          </a:prstGeom>
          <a:solidFill>
            <a:srgbClr val="48B16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5146748" y="1750936"/>
            <a:ext cx="3349181" cy="1070205"/>
            <a:chOff x="5146748" y="1535286"/>
            <a:chExt cx="3349181" cy="1070205"/>
          </a:xfrm>
        </p:grpSpPr>
        <p:sp>
          <p:nvSpPr>
            <p:cNvPr id="29" name="Flussdiagramm: Lochstreifen 28"/>
            <p:cNvSpPr/>
            <p:nvPr/>
          </p:nvSpPr>
          <p:spPr bwMode="auto">
            <a:xfrm>
              <a:off x="5146748" y="1535286"/>
              <a:ext cx="3349181" cy="1070205"/>
            </a:xfrm>
            <a:prstGeom prst="flowChartPunchedTape">
              <a:avLst/>
            </a:prstGeom>
            <a:solidFill>
              <a:srgbClr val="48B16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Improvement of</a:t>
              </a:r>
              <a:r>
                <a:rPr kumimoji="0" lang="en-GB" sz="16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employment services    youth employment</a:t>
              </a:r>
              <a:endParaRPr kumimoji="0" lang="en-GB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Eingekerbter Pfeil nach rechts 29"/>
            <p:cNvSpPr/>
            <p:nvPr/>
          </p:nvSpPr>
          <p:spPr bwMode="auto">
            <a:xfrm>
              <a:off x="6090081" y="2069632"/>
              <a:ext cx="159799" cy="256318"/>
            </a:xfrm>
            <a:prstGeom prst="notched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0" name="Titel 6"/>
          <p:cNvSpPr txBox="1">
            <a:spLocks/>
          </p:cNvSpPr>
          <p:nvPr/>
        </p:nvSpPr>
        <p:spPr bwMode="auto">
          <a:xfrm>
            <a:off x="684000" y="974244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0" kern="0" dirty="0">
                <a:cs typeface="Calibri" panose="020F0502020204030204" pitchFamily="34" charset="0"/>
              </a:rPr>
              <a:t>A Network on Employment Services for Youth</a:t>
            </a:r>
          </a:p>
        </p:txBody>
      </p:sp>
      <p:sp>
        <p:nvSpPr>
          <p:cNvPr id="27" name="Nach unten gekrümmter Pfeil 26"/>
          <p:cNvSpPr/>
          <p:nvPr/>
        </p:nvSpPr>
        <p:spPr bwMode="auto">
          <a:xfrm rot="10606626">
            <a:off x="3238620" y="6232340"/>
            <a:ext cx="2859939" cy="441716"/>
          </a:xfrm>
          <a:prstGeom prst="curvedDownArrow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 b="0" dirty="0">
              <a:solidFill>
                <a:schemeClr val="tx2"/>
              </a:solidFill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1483942" y="5574431"/>
            <a:ext cx="2781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kern="0" dirty="0">
                <a:solidFill>
                  <a:srgbClr val="48B167"/>
                </a:solidFill>
                <a:latin typeface="+mn-lt"/>
                <a:ea typeface="+mj-ea"/>
                <a:cs typeface="Calibri" panose="020F0502020204030204" pitchFamily="34" charset="0"/>
              </a:rPr>
              <a:t>Transfer of approaches</a:t>
            </a:r>
          </a:p>
          <a:p>
            <a:pPr algn="ctr"/>
            <a:r>
              <a:rPr lang="en-GB" sz="1400" kern="0" dirty="0">
                <a:solidFill>
                  <a:srgbClr val="48B167"/>
                </a:solidFill>
                <a:cs typeface="Calibri" panose="020F0502020204030204" pitchFamily="34" charset="0"/>
              </a:rPr>
              <a:t>Policy recommendations</a:t>
            </a:r>
          </a:p>
          <a:p>
            <a:pPr algn="ctr"/>
            <a:r>
              <a:rPr lang="en-GB" sz="1400" kern="0" dirty="0">
                <a:solidFill>
                  <a:srgbClr val="48B167"/>
                </a:solidFill>
                <a:latin typeface="+mn-lt"/>
                <a:ea typeface="+mj-ea"/>
                <a:cs typeface="Calibri" panose="020F0502020204030204" pitchFamily="34" charset="0"/>
              </a:rPr>
              <a:t>Technical expertise</a:t>
            </a:r>
          </a:p>
        </p:txBody>
      </p:sp>
      <p:sp>
        <p:nvSpPr>
          <p:cNvPr id="4" name="Geschweifte Klammer links 3"/>
          <p:cNvSpPr/>
          <p:nvPr/>
        </p:nvSpPr>
        <p:spPr bwMode="auto">
          <a:xfrm>
            <a:off x="1634639" y="5515812"/>
            <a:ext cx="114376" cy="860941"/>
          </a:xfrm>
          <a:prstGeom prst="leftBrace">
            <a:avLst/>
          </a:prstGeom>
          <a:noFill/>
          <a:ln w="25400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48B167"/>
              </a:solidFill>
              <a:effectLst/>
              <a:latin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19595" y="5703028"/>
            <a:ext cx="152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kern="0" dirty="0">
                <a:solidFill>
                  <a:srgbClr val="48B167"/>
                </a:solidFill>
                <a:latin typeface="+mn-lt"/>
                <a:ea typeface="+mj-ea"/>
                <a:cs typeface="Calibri" panose="020F0502020204030204" pitchFamily="34" charset="0"/>
              </a:rPr>
              <a:t>Services / products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514439" y="5885116"/>
            <a:ext cx="152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kern="0" dirty="0">
                <a:solidFill>
                  <a:srgbClr val="48B167"/>
                </a:solidFill>
                <a:latin typeface="+mn-lt"/>
                <a:ea typeface="+mj-ea"/>
                <a:cs typeface="Calibri" panose="020F0502020204030204" pitchFamily="34" charset="0"/>
              </a:rPr>
              <a:t>Quality assurance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-19250" y="1823271"/>
            <a:ext cx="49007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Thematic Communities of Practice</a:t>
            </a:r>
          </a:p>
          <a:p>
            <a:pPr algn="ctr"/>
            <a:r>
              <a:rPr lang="en-GB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(e.g. “Career Guidance &amp; Life Skills at schools”)</a:t>
            </a:r>
          </a:p>
          <a:p>
            <a:pPr algn="ctr"/>
            <a:endParaRPr lang="en-GB" sz="2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Pfeil nach unten 34"/>
          <p:cNvSpPr/>
          <p:nvPr/>
        </p:nvSpPr>
        <p:spPr bwMode="auto">
          <a:xfrm rot="18569227">
            <a:off x="405840" y="2831418"/>
            <a:ext cx="1585408" cy="1337157"/>
          </a:xfrm>
          <a:prstGeom prst="downArrow">
            <a:avLst>
              <a:gd name="adj1" fmla="val 100000"/>
              <a:gd name="adj2" fmla="val 56879"/>
            </a:avLst>
          </a:prstGeom>
          <a:solidFill>
            <a:srgbClr val="48B16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GB" sz="1200" b="0" dirty="0">
                <a:solidFill>
                  <a:schemeClr val="bg1"/>
                </a:solidFill>
              </a:rPr>
              <a:t>Members: </a:t>
            </a:r>
          </a:p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GB" sz="1200" b="0" dirty="0">
                <a:solidFill>
                  <a:schemeClr val="bg1"/>
                </a:solidFill>
              </a:rPr>
              <a:t>public institutions, CSOs, private sector from Africa / MENA</a:t>
            </a:r>
            <a:endParaRPr lang="en-GB" sz="1200" b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6928" y="3857282"/>
            <a:ext cx="1579001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11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/>
      <p:bldP spid="40" grpId="0"/>
      <p:bldP spid="9" grpId="0"/>
      <p:bldP spid="67" grpId="0"/>
      <p:bldP spid="28" grpId="0" animBg="1"/>
      <p:bldP spid="86" grpId="0" animBg="1"/>
      <p:bldP spid="27" grpId="0" animBg="1"/>
      <p:bldP spid="121" grpId="0"/>
      <p:bldP spid="4" grpId="0" animBg="1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41AC114-162D-0D4D-B683-683AE7F900C9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800100" y="3557676"/>
            <a:ext cx="7274700" cy="218018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Jordan 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Ethiopia 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Italy 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Palestine 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Namibia 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Malawi 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Rwanda 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Uganda 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Germany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CF573D-9180-584E-A287-2D7BFF0CBD60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18405572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388188" y="4563037"/>
          <a:ext cx="6683042" cy="22003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2019">
                  <a:extLst>
                    <a:ext uri="{9D8B030D-6E8A-4147-A177-3AD203B41FA5}">
                      <a16:colId xmlns:a16="http://schemas.microsoft.com/office/drawing/2014/main" val="169097002"/>
                    </a:ext>
                  </a:extLst>
                </a:gridCol>
                <a:gridCol w="1680341">
                  <a:extLst>
                    <a:ext uri="{9D8B030D-6E8A-4147-A177-3AD203B41FA5}">
                      <a16:colId xmlns:a16="http://schemas.microsoft.com/office/drawing/2014/main" val="1692031157"/>
                    </a:ext>
                  </a:extLst>
                </a:gridCol>
                <a:gridCol w="1680341">
                  <a:extLst>
                    <a:ext uri="{9D8B030D-6E8A-4147-A177-3AD203B41FA5}">
                      <a16:colId xmlns:a16="http://schemas.microsoft.com/office/drawing/2014/main" val="4253031834"/>
                    </a:ext>
                  </a:extLst>
                </a:gridCol>
                <a:gridCol w="1680341">
                  <a:extLst>
                    <a:ext uri="{9D8B030D-6E8A-4147-A177-3AD203B41FA5}">
                      <a16:colId xmlns:a16="http://schemas.microsoft.com/office/drawing/2014/main" val="1402482784"/>
                    </a:ext>
                  </a:extLst>
                </a:gridCol>
              </a:tblGrid>
              <a:tr h="286211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Benin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Ghana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Mauritania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Senegal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234918"/>
                  </a:ext>
                </a:extLst>
              </a:tr>
              <a:tr h="286211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Botswana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Guinea</a:t>
                      </a:r>
                      <a:r>
                        <a:rPr lang="fr-FR" sz="1400" b="0" kern="1200" baseline="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Conakry</a:t>
                      </a:r>
                      <a:endParaRPr lang="fr-FR" sz="1400" b="0" kern="1200" noProof="1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Namibia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South Africa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704352"/>
                  </a:ext>
                </a:extLst>
              </a:tr>
              <a:tr h="286211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Burkina Faso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Jordania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Nigeria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Tanzania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710369"/>
                  </a:ext>
                </a:extLst>
              </a:tr>
              <a:tr h="286211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Cameroon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Kenya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Uganda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Togo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338614"/>
                  </a:ext>
                </a:extLst>
              </a:tr>
              <a:tr h="286211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Cote d’Ivoire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Malawi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Palestine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Tunisia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148333"/>
                  </a:ext>
                </a:extLst>
              </a:tr>
              <a:tr h="286211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Egypt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Morocco</a:t>
                      </a:r>
                      <a:endParaRPr lang="de-DE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Rwanda</a:t>
                      </a:r>
                      <a:endParaRPr lang="de-DE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Zambia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52863"/>
                  </a:ext>
                </a:extLst>
              </a:tr>
              <a:tr h="3715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Ethiopia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0" kern="1200" noProof="1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0" kern="1200" noProof="1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79413"/>
                  </a:ext>
                </a:extLst>
              </a:tr>
            </a:tbl>
          </a:graphicData>
        </a:graphic>
      </p:graphicFrame>
      <p:sp>
        <p:nvSpPr>
          <p:cNvPr id="20" name="Titel 6"/>
          <p:cNvSpPr txBox="1">
            <a:spLocks/>
          </p:cNvSpPr>
          <p:nvPr/>
        </p:nvSpPr>
        <p:spPr bwMode="auto">
          <a:xfrm>
            <a:off x="359095" y="1180491"/>
            <a:ext cx="7974415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kern="0" dirty="0">
                <a:cs typeface="Calibri" panose="020F0502020204030204" pitchFamily="34" charset="0"/>
              </a:rPr>
              <a:t>A network of 90 experts / practitioners from public employment services, the private sector, civil society organisations and academia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50189"/>
              </p:ext>
            </p:extLst>
          </p:nvPr>
        </p:nvGraphicFramePr>
        <p:xfrm>
          <a:off x="2094808" y="3328247"/>
          <a:ext cx="6475615" cy="1127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67180">
                  <a:extLst>
                    <a:ext uri="{9D8B030D-6E8A-4147-A177-3AD203B41FA5}">
                      <a16:colId xmlns:a16="http://schemas.microsoft.com/office/drawing/2014/main" val="169097002"/>
                    </a:ext>
                  </a:extLst>
                </a:gridCol>
                <a:gridCol w="3108435">
                  <a:extLst>
                    <a:ext uri="{9D8B030D-6E8A-4147-A177-3AD203B41FA5}">
                      <a16:colId xmlns:a16="http://schemas.microsoft.com/office/drawing/2014/main" val="2280157219"/>
                    </a:ext>
                  </a:extLst>
                </a:gridCol>
              </a:tblGrid>
              <a:tr h="257883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European</a:t>
                      </a:r>
                      <a:r>
                        <a:rPr lang="fr-FR" sz="1400" b="0" kern="1200" baseline="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Training Foundation (ETF)</a:t>
                      </a:r>
                      <a:endParaRPr lang="fr-FR" sz="1400" b="0" kern="1200" noProof="1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European</a:t>
                      </a:r>
                      <a:r>
                        <a:rPr lang="fr-FR" sz="1400" b="0" kern="1200" baseline="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Commission </a:t>
                      </a:r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(DG Emploi)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234918"/>
                  </a:ext>
                </a:extLst>
              </a:tr>
              <a:tr h="318843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Bilateral programmes</a:t>
                      </a:r>
                      <a:r>
                        <a:rPr lang="fr-FR" sz="1400" b="0" kern="1200" baseline="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of German Cooperation</a:t>
                      </a:r>
                      <a:endParaRPr lang="fr-FR" sz="1400" b="0" kern="1200" noProof="1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Private organisations (e.g. INGEUS)</a:t>
                      </a:r>
                      <a:endParaRPr lang="fr-FR" sz="1400" b="0" kern="1200" noProof="1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704352"/>
                  </a:ext>
                </a:extLst>
              </a:tr>
              <a:tr h="241069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International</a:t>
                      </a:r>
                      <a:r>
                        <a:rPr lang="fr-FR" sz="1400" b="0" kern="1200" baseline="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Labour Organisation (ILO</a:t>
                      </a:r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r-FR" sz="1400" b="0" kern="1200" baseline="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German Federal Labour Office</a:t>
                      </a:r>
                      <a:endParaRPr lang="fr-FR" sz="1400" b="0" kern="1200" noProof="1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710369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55063"/>
              </p:ext>
            </p:extLst>
          </p:nvPr>
        </p:nvGraphicFramePr>
        <p:xfrm>
          <a:off x="388189" y="1982315"/>
          <a:ext cx="6613246" cy="12629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13246">
                  <a:extLst>
                    <a:ext uri="{9D8B030D-6E8A-4147-A177-3AD203B41FA5}">
                      <a16:colId xmlns:a16="http://schemas.microsoft.com/office/drawing/2014/main" val="169097002"/>
                    </a:ext>
                  </a:extLst>
                </a:gridCol>
              </a:tblGrid>
              <a:tr h="2994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African Union Commission</a:t>
                      </a:r>
                      <a:r>
                        <a:rPr lang="fr-FR" sz="1400" b="0" kern="1200" baseline="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(AUC)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234918"/>
                  </a:ext>
                </a:extLst>
              </a:tr>
              <a:tr h="318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African Union Development Agency</a:t>
                      </a:r>
                      <a:r>
                        <a:rPr lang="fr-FR" sz="1400" b="0" kern="1200" baseline="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(AUDA-NEPAD)</a:t>
                      </a:r>
                      <a:endParaRPr lang="fr-FR" sz="1400" b="0" kern="1200" noProof="1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704352"/>
                  </a:ext>
                </a:extLst>
              </a:tr>
              <a:tr h="3344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Union for the Mediterranean</a:t>
                      </a:r>
                      <a:r>
                        <a:rPr lang="fr-FR" sz="1400" b="0" kern="1200" baseline="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UfM)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354052"/>
                  </a:ext>
                </a:extLst>
              </a:tr>
              <a:tr h="241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World Association of Public Employment Services</a:t>
                      </a:r>
                      <a:r>
                        <a:rPr lang="fr-FR" sz="1400" b="0" kern="1200" baseline="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400" b="0" kern="1200" noProof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WAPES)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710369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279050" y="5257831"/>
            <a:ext cx="1291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network of national practitioners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88189" y="3408602"/>
            <a:ext cx="1473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partner network sharing their expertise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187804" y="2163907"/>
            <a:ext cx="1525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An interregional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794638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DDA6371-F8BB-AC4A-8C16-A976B598987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040400" y="3239021"/>
            <a:ext cx="7034400" cy="2787705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Questionnaire on knowledge map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Next online meeting- best time of the day, time zone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Reminder to register on ILO online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Questions and Comments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0ED324-6F13-1F4F-9144-AEA4586301D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9947232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0F273D8-B825-D246-98E5-6661F2AFBB9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040400" y="3239021"/>
            <a:ext cx="7034400" cy="2884687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Following documents via mail after meeting;</a:t>
            </a:r>
          </a:p>
          <a:p>
            <a:pPr marL="1177200" lvl="1" indent="-457200">
              <a:buFont typeface="Wingdings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</a:rPr>
              <a:t>YouMatch</a:t>
            </a:r>
            <a:r>
              <a:rPr lang="en-US" sz="2400" dirty="0">
                <a:solidFill>
                  <a:schemeClr val="tx1"/>
                </a:solidFill>
              </a:rPr>
              <a:t> ppt</a:t>
            </a:r>
          </a:p>
          <a:p>
            <a:pPr marL="1177200" lvl="1" indent="-457200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Profiles of all CoP members in one PDF file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B0CD73-1CF7-E342-B413-15ED514202C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Next Steps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32688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C9BF355-772E-EF4F-AE2E-A99BDF1FC39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motivated me today for my future participation ( e.g. regarding the group, the information shared…)?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F4FF7C-8CF9-4547-8940-2805A0B55085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Check </a:t>
            </a:r>
            <a:r>
              <a:rPr lang="en-US" sz="3200" b="1" dirty="0">
                <a:solidFill>
                  <a:schemeClr val="tx1"/>
                </a:solidFill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793440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151236" y="3129799"/>
            <a:ext cx="7034400" cy="1143000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7839620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EA6B838-7875-FA42-9467-F7C50294F2E9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040400" y="2396837"/>
            <a:ext cx="7034400" cy="3768436"/>
          </a:xfrm>
        </p:spPr>
        <p:txBody>
          <a:bodyPr/>
          <a:lstStyle/>
          <a:p>
            <a:pPr marL="800100" lvl="1" indent="-342900"/>
            <a:r>
              <a:rPr lang="en-GB" sz="14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Recording</a:t>
            </a:r>
          </a:p>
          <a:p>
            <a:pPr marL="800100" lvl="1" indent="-342900"/>
            <a:r>
              <a:rPr lang="en-GB" sz="14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Using of camera and screen share </a:t>
            </a:r>
          </a:p>
          <a:p>
            <a:pPr marL="800100" lvl="1" indent="-342900"/>
            <a:r>
              <a:rPr lang="en-GB" sz="14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Using slides during the Meeting</a:t>
            </a:r>
          </a:p>
          <a:p>
            <a:pPr marL="800100" lvl="1" indent="-342900"/>
            <a:r>
              <a:rPr lang="en-GB" sz="14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Presentations </a:t>
            </a:r>
          </a:p>
          <a:p>
            <a:pPr marL="800100" lvl="1" indent="-342900"/>
            <a:r>
              <a:rPr lang="en-GB" sz="14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Managing participants’ interventions </a:t>
            </a:r>
          </a:p>
          <a:p>
            <a:pPr lvl="2" indent="-342900">
              <a:buFont typeface="Wingdings" pitchFamily="2" charset="2"/>
              <a:buChar char="v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Mute and unmute yourself</a:t>
            </a:r>
          </a:p>
          <a:p>
            <a:pPr lvl="2" indent="-342900">
              <a:buFont typeface="Wingdings" pitchFamily="2" charset="2"/>
              <a:buChar char="v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Put your video on and off</a:t>
            </a:r>
          </a:p>
          <a:p>
            <a:pPr lvl="2" indent="-342900">
              <a:buFont typeface="Wingdings" pitchFamily="2" charset="2"/>
              <a:buChar char="v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Write chat message to a specific person/ to all </a:t>
            </a:r>
            <a:endParaRPr lang="en-GB" sz="14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/>
            <a:r>
              <a:rPr lang="en-GB" sz="14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Support for the session: the Tandem and the GIZ focal point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BC14C1-18C5-3548-93A3-D8D6AAF2FD91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040400" y="1384126"/>
            <a:ext cx="70344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Navigation Hints</a:t>
            </a:r>
          </a:p>
        </p:txBody>
      </p:sp>
    </p:spTree>
    <p:extLst>
      <p:ext uri="{BB962C8B-B14F-4D97-AF65-F5344CB8AC3E}">
        <p14:creationId xmlns:p14="http://schemas.microsoft.com/office/powerpoint/2010/main" val="39931266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A9FBE68-F53B-8F4B-B5B3-A9783667C90C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040400" y="1953491"/>
            <a:ext cx="7034400" cy="4197927"/>
          </a:xfrm>
        </p:spPr>
        <p:txBody>
          <a:bodyPr/>
          <a:lstStyle/>
          <a:p>
            <a:pPr algn="l"/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Welcome and navigation hints (5 mins)</a:t>
            </a:r>
          </a:p>
          <a:p>
            <a:pPr marL="800100" lvl="1" indent="-342900"/>
            <a:r>
              <a:rPr lang="en-GB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Agenda for today </a:t>
            </a:r>
          </a:p>
          <a:p>
            <a:pPr marL="800100" lvl="1" indent="-342900"/>
            <a:r>
              <a:rPr lang="en-GB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Meeting objectives and expected results 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Personal presentation (25 mins)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Getting to know the program (30 mins)</a:t>
            </a:r>
          </a:p>
          <a:p>
            <a:pPr marL="800100" lvl="1" indent="-342900"/>
            <a:r>
              <a:rPr lang="en-GB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Presentation of the </a:t>
            </a:r>
            <a:r>
              <a:rPr lang="en-GB" sz="1600" dirty="0" err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YouMatch</a:t>
            </a:r>
            <a:r>
              <a:rPr lang="en-GB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program</a:t>
            </a:r>
          </a:p>
          <a:p>
            <a:pPr marL="800100" lvl="1" indent="-342900"/>
            <a:r>
              <a:rPr lang="en-GB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Discussion &amp; clarification of the objectives of the </a:t>
            </a:r>
            <a:r>
              <a:rPr lang="en-GB" sz="1600" dirty="0" err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CoP</a:t>
            </a:r>
            <a:endParaRPr lang="en-GB" sz="16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Next Steps (20 mins)</a:t>
            </a:r>
            <a:br>
              <a:rPr lang="en-GB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16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Closing &amp; check-out (10mins)</a:t>
            </a:r>
          </a:p>
          <a:p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88CA5-6E6B-7D47-900D-70DE5AA14678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137382" y="1356417"/>
            <a:ext cx="7034400" cy="791038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766612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E610E10-9F73-1846-BCE2-C7DBEF63D3C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040400" y="3239021"/>
            <a:ext cx="7034400" cy="2953961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CoP members get to know each other and the program </a:t>
            </a:r>
            <a:r>
              <a:rPr lang="en-US" sz="2400" dirty="0" err="1">
                <a:solidFill>
                  <a:schemeClr val="tx1"/>
                </a:solidFill>
              </a:rPr>
              <a:t>YouMatch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Clarification of meeting planning (preferred hours </a:t>
            </a:r>
            <a:r>
              <a:rPr lang="en-US" sz="2400" dirty="0" err="1">
                <a:solidFill>
                  <a:schemeClr val="tx1"/>
                </a:solidFill>
              </a:rPr>
              <a:t>etc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Next steps for the second meeting (preparation for Turin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A108BB-3D05-3147-BEEB-65E2A94F20F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Meeting Objectives and Expected Results</a:t>
            </a:r>
          </a:p>
        </p:txBody>
      </p:sp>
    </p:spTree>
    <p:extLst>
      <p:ext uri="{BB962C8B-B14F-4D97-AF65-F5344CB8AC3E}">
        <p14:creationId xmlns:p14="http://schemas.microsoft.com/office/powerpoint/2010/main" val="42106769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41EBB11-CF45-AB41-850E-8254A78E071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040400" y="3239021"/>
            <a:ext cx="7034400" cy="3037087"/>
          </a:xfrm>
        </p:spPr>
        <p:txBody>
          <a:bodyPr numCol="2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1 Facilitator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1 Tandem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1 </a:t>
            </a:r>
            <a:r>
              <a:rPr lang="en-US" dirty="0" err="1">
                <a:solidFill>
                  <a:schemeClr val="tx1"/>
                </a:solidFill>
              </a:rPr>
              <a:t>YouMatch</a:t>
            </a:r>
            <a:r>
              <a:rPr lang="en-US" dirty="0">
                <a:solidFill>
                  <a:schemeClr val="tx1"/>
                </a:solidFill>
              </a:rPr>
              <a:t> Focal Point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10 Members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6 public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3 private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2 GIZ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22740F-E24B-4749-9B7D-F372F59410BF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Community of </a:t>
            </a:r>
            <a:r>
              <a:rPr lang="en-US" sz="3200" b="1" dirty="0">
                <a:solidFill>
                  <a:schemeClr val="tx1"/>
                </a:solidFill>
              </a:rPr>
              <a:t>Practice</a:t>
            </a:r>
            <a:r>
              <a:rPr lang="en-US" b="1" dirty="0">
                <a:solidFill>
                  <a:schemeClr val="tx1"/>
                </a:solidFill>
              </a:rPr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9848472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55C1C6-932B-884F-B2E9-1D58A786723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Personal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9552338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571501" y="2752160"/>
            <a:ext cx="3543300" cy="2185599"/>
          </a:xfrm>
        </p:spPr>
        <p:txBody>
          <a:bodyPr/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Organization</a:t>
            </a:r>
            <a:r>
              <a:rPr lang="de-DE" sz="1600" dirty="0">
                <a:solidFill>
                  <a:schemeClr val="tx1"/>
                </a:solidFill>
              </a:rPr>
              <a:t>: GIZ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Position: </a:t>
            </a:r>
            <a:r>
              <a:rPr lang="fr-FR" sz="1600" dirty="0">
                <a:solidFill>
                  <a:schemeClr val="tx1"/>
                </a:solidFill>
              </a:rPr>
              <a:t>Project Advisor – YouMatch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Focal Point for CoP (1)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Country: </a:t>
            </a:r>
            <a:r>
              <a:rPr lang="en-US" sz="1600" dirty="0">
                <a:solidFill>
                  <a:schemeClr val="tx1"/>
                </a:solidFill>
              </a:rPr>
              <a:t>South Africa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839755" y="1763792"/>
            <a:ext cx="7333862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Name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Honore </a:t>
            </a:r>
            <a:r>
              <a:rPr lang="en-US" sz="2800" b="1" dirty="0" err="1">
                <a:solidFill>
                  <a:schemeClr val="tx1"/>
                </a:solidFill>
              </a:rPr>
              <a:t>Tshitenge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DCEAD-AE74-47C6-B3D4-3E103A93C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50" y="2956505"/>
            <a:ext cx="3358149" cy="33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8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504553" y="2706441"/>
            <a:ext cx="3507377" cy="194067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Organization: YouMatch,GIZ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Position: </a:t>
            </a:r>
            <a:r>
              <a:rPr lang="en-US" sz="1600" dirty="0">
                <a:solidFill>
                  <a:schemeClr val="tx1"/>
                </a:solidFill>
              </a:rPr>
              <a:t>Facilitator for CoP (1) </a:t>
            </a:r>
            <a:r>
              <a:rPr lang="fr-FR" sz="1600" dirty="0">
                <a:solidFill>
                  <a:schemeClr val="tx1"/>
                </a:solidFill>
              </a:rPr>
              <a:t>,YouMatch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Tandem for CoP (3)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Country: Yemen- Based in Jordan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839755" y="1763792"/>
            <a:ext cx="7333862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Name: </a:t>
            </a:r>
            <a:r>
              <a:rPr lang="en-US" dirty="0" err="1">
                <a:solidFill>
                  <a:schemeClr val="tx1"/>
                </a:solidFill>
              </a:rPr>
              <a:t>Yasameen</a:t>
            </a:r>
            <a:r>
              <a:rPr lang="en-US" dirty="0">
                <a:solidFill>
                  <a:schemeClr val="tx1"/>
                </a:solidFill>
              </a:rPr>
              <a:t> Al-</a:t>
            </a:r>
            <a:r>
              <a:rPr lang="en-US" dirty="0" err="1">
                <a:solidFill>
                  <a:schemeClr val="tx1"/>
                </a:solidFill>
              </a:rPr>
              <a:t>Nadheri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F3E361B-F05C-A243-A2C9-04B6A741C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16" y="2621042"/>
            <a:ext cx="2669301" cy="37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49734"/>
      </p:ext>
    </p:extLst>
  </p:cSld>
  <p:clrMapOvr>
    <a:masterClrMapping/>
  </p:clrMapOvr>
</p:sld>
</file>

<file path=ppt/theme/theme1.xml><?xml version="1.0" encoding="utf-8"?>
<a:theme xmlns:a="http://schemas.openxmlformats.org/drawingml/2006/main" name="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ver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giz-powerpoint-leerfolie-de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b="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3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giz-powerpoint-20141103-v3.potx</Template>
  <TotalTime>0</TotalTime>
  <Words>694</Words>
  <Application>Microsoft Office PowerPoint</Application>
  <PresentationFormat>On-screen Show (4:3)</PresentationFormat>
  <Paragraphs>171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 Narrow</vt:lpstr>
      <vt:lpstr>Calibri</vt:lpstr>
      <vt:lpstr>Courier New</vt:lpstr>
      <vt:lpstr>Open Sans</vt:lpstr>
      <vt:lpstr>Wingdings</vt:lpstr>
      <vt:lpstr>giz-powerpoint-20141103-v3</vt:lpstr>
      <vt:lpstr>Cover</vt:lpstr>
      <vt:lpstr>1_giz-powerpoint-20141103-v3</vt:lpstr>
      <vt:lpstr>giz-powerpoint-leerfolie-de</vt:lpstr>
      <vt:lpstr>2_giz-powerpoint-20141103-v3</vt:lpstr>
      <vt:lpstr>3_giz-powerpoint-20141103-v3</vt:lpstr>
      <vt:lpstr>PowerPoint Presentation</vt:lpstr>
      <vt:lpstr>WELCOME</vt:lpstr>
      <vt:lpstr>Navigation Hints</vt:lpstr>
      <vt:lpstr>AGENDA</vt:lpstr>
      <vt:lpstr>Meeting Objectives and Expected Results</vt:lpstr>
      <vt:lpstr>Community of Practice (1)</vt:lpstr>
      <vt:lpstr>Personal Presentations</vt:lpstr>
      <vt:lpstr>Name: Honore Tshitenge </vt:lpstr>
      <vt:lpstr>Name: Yasameen Al-Nadheri</vt:lpstr>
      <vt:lpstr>Name: zubeidy Al zubeidy </vt:lpstr>
      <vt:lpstr>Name: Indongo Indongo  </vt:lpstr>
      <vt:lpstr>Name: Pachalo Mwanza  </vt:lpstr>
      <vt:lpstr>Name: Eduarda Castel-Branco </vt:lpstr>
      <vt:lpstr>Name: Ephrem Gidey Berhe  </vt:lpstr>
      <vt:lpstr> Name: AGABA Gilbert  </vt:lpstr>
      <vt:lpstr>Name:Marcel Hertel  </vt:lpstr>
      <vt:lpstr>Name :MIKE GEORGE MTUKULO  </vt:lpstr>
      <vt:lpstr>About YouMatch II</vt:lpstr>
      <vt:lpstr>PowerPoint Presentation</vt:lpstr>
      <vt:lpstr>PowerPoint Presentation</vt:lpstr>
      <vt:lpstr>Next Steps</vt:lpstr>
      <vt:lpstr>Next Steps</vt:lpstr>
      <vt:lpstr>Check Out</vt:lpstr>
      <vt:lpstr>THANK YOU!!</vt:lpstr>
    </vt:vector>
  </TitlesOfParts>
  <Company>Crossmedia Beratung und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Ira Olaleye</dc:creator>
  <cp:keywords>GIZ-Leerfolie</cp:keywords>
  <cp:lastModifiedBy>Honore Tshitenge</cp:lastModifiedBy>
  <cp:revision>1610</cp:revision>
  <cp:lastPrinted>2019-06-13T07:26:42Z</cp:lastPrinted>
  <dcterms:created xsi:type="dcterms:W3CDTF">2013-03-28T07:18:44Z</dcterms:created>
  <dcterms:modified xsi:type="dcterms:W3CDTF">2019-07-03T07:19:27Z</dcterms:modified>
</cp:coreProperties>
</file>