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712" r:id="rId2"/>
    <p:sldMasterId id="2147483718" r:id="rId3"/>
    <p:sldMasterId id="2147483727" r:id="rId4"/>
    <p:sldMasterId id="2147483735" r:id="rId5"/>
    <p:sldMasterId id="2147483745" r:id="rId6"/>
  </p:sldMasterIdLst>
  <p:notesMasterIdLst>
    <p:notesMasterId r:id="rId22"/>
  </p:notesMasterIdLst>
  <p:handoutMasterIdLst>
    <p:handoutMasterId r:id="rId23"/>
  </p:handoutMasterIdLst>
  <p:sldIdLst>
    <p:sldId id="552" r:id="rId7"/>
    <p:sldId id="595" r:id="rId8"/>
    <p:sldId id="603" r:id="rId9"/>
    <p:sldId id="604" r:id="rId10"/>
    <p:sldId id="596" r:id="rId11"/>
    <p:sldId id="614" r:id="rId12"/>
    <p:sldId id="615" r:id="rId13"/>
    <p:sldId id="616" r:id="rId14"/>
    <p:sldId id="617" r:id="rId15"/>
    <p:sldId id="618" r:id="rId16"/>
    <p:sldId id="598" r:id="rId17"/>
    <p:sldId id="619" r:id="rId18"/>
    <p:sldId id="621" r:id="rId19"/>
    <p:sldId id="620" r:id="rId20"/>
    <p:sldId id="594" r:id="rId21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1">
          <p15:clr>
            <a:srgbClr val="A4A3A4"/>
          </p15:clr>
        </p15:guide>
        <p15:guide id="2" orient="horz" pos="2738">
          <p15:clr>
            <a:srgbClr val="A4A3A4"/>
          </p15:clr>
        </p15:guide>
        <p15:guide id="3" orient="horz" pos="4001">
          <p15:clr>
            <a:srgbClr val="A4A3A4"/>
          </p15:clr>
        </p15:guide>
        <p15:guide id="4" pos="409">
          <p15:clr>
            <a:srgbClr val="A4A3A4"/>
          </p15:clr>
        </p15:guide>
        <p15:guide id="5" pos="5502">
          <p15:clr>
            <a:srgbClr val="A4A3A4"/>
          </p15:clr>
        </p15:guide>
        <p15:guide id="6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ike Hoess" initials="HH" lastIdx="6" clrIdx="0"/>
  <p:cmAuthor id="1" name="Katja Janischewski" initials="KJ" lastIdx="2" clrIdx="1">
    <p:extLst>
      <p:ext uri="{19B8F6BF-5375-455C-9EA6-DF929625EA0E}">
        <p15:presenceInfo xmlns:p15="http://schemas.microsoft.com/office/powerpoint/2012/main" userId="Katja Janischew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B167"/>
    <a:srgbClr val="8FDD91"/>
    <a:srgbClr val="B8E08C"/>
    <a:srgbClr val="D2ECB6"/>
    <a:srgbClr val="C9E7A7"/>
    <a:srgbClr val="FFDA53"/>
    <a:srgbClr val="F7FCF2"/>
    <a:srgbClr val="000000"/>
    <a:srgbClr val="FFD228"/>
    <a:srgbClr val="86D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8" autoAdjust="0"/>
    <p:restoredTop sz="96163" autoAdjust="0"/>
  </p:normalViewPr>
  <p:slideViewPr>
    <p:cSldViewPr snapToGrid="0">
      <p:cViewPr varScale="1">
        <p:scale>
          <a:sx n="86" d="100"/>
          <a:sy n="86" d="100"/>
        </p:scale>
        <p:origin x="84" y="330"/>
      </p:cViewPr>
      <p:guideLst>
        <p:guide orient="horz" pos="1131"/>
        <p:guide orient="horz" pos="2738"/>
        <p:guide orient="horz" pos="4001"/>
        <p:guide pos="409"/>
        <p:guide pos="5502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3372" y="-108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2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4" tIns="45498" rIns="90994" bIns="4549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10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672359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auf Platzhalter ziehen oder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71769444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6379756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165368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8561190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ss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19103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/>
              <a:t>Untertitel durch Klicken hinzufügen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0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79380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/>
              <a:t>Untertitel durch Klicken hinzufügen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2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4891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noProof="0"/>
              <a:t>Unternehmenspräsentation 2012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642B68A-DFFB-4B41-9642-BCBBF81CCE64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dirty="0"/>
              <a:t>Text durch klicken hinzufügen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55550401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noProof="0"/>
              <a:t>Unternehmenspräsentation 2012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41422C9-DCB8-4990-93AB-69FCFA46B6C8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1138639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noProof="0"/>
              <a:t>Unternehmenspräsentation 2012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4875CE-FD07-4A3C-808A-303E5A159DE7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0"/>
            <a:ext cx="2358000" cy="3816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8693363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noProof="0"/>
              <a:t>Unternehmenspräsentation 2012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81F80F-BA6B-434B-9627-5470F3DE4CE0}" type="datetime1">
              <a:rPr lang="de-DE" noProof="0" smtClean="0"/>
              <a:t>07.02.2020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0423090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noProof="0"/>
              <a:t>Unternehmenspräsentation 2012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17330E6-1105-4B7D-A46C-0F11355EAF9F}" type="datetime1">
              <a:rPr lang="de-DE" noProof="0" smtClean="0"/>
              <a:t>07.02.2020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1072496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62820873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99764129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auf Platzhalter ziehen oder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50811653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8354235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43067062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43248503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ss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6858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auf Platzhalter ziehen oder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9710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52457482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414619087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auf Platzhalter ziehen oder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67966065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8326334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86934029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44079190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ss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98274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r>
              <a:rPr lang="de-DE" dirty="0"/>
              <a:t>GIZ on behalf </a:t>
            </a:r>
            <a:r>
              <a:rPr lang="de-DE" dirty="0" err="1"/>
              <a:t>of</a:t>
            </a:r>
            <a:r>
              <a:rPr lang="de-DE" dirty="0"/>
              <a:t> BMZ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D62F8D2-11F3-4C6D-BC92-5E701D7192F7}" type="datetime1">
              <a:rPr lang="de-DE" smtClean="0"/>
              <a:pPr/>
              <a:t>07.02.2020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dirty="0"/>
              <a:t>Text durch klicken hinzufügen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9802116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noProof="0" smtClean="0"/>
              <a:t>07.02.2020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ss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noProof="0" smtClean="0"/>
              <a:t>07.02.2020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008446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9317A057-C766-48FB-B1EC-CC1898F04EF1}" type="datetime1">
              <a:rPr lang="de-DE" smtClean="0"/>
              <a:t>07.02.2020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64289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9033483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2.gi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 durch Klicken hinzufügen</a:t>
            </a:r>
          </a:p>
        </p:txBody>
      </p:sp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pic>
        <p:nvPicPr>
          <p:cNvPr id="17" name="Grafik 7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 10" descr="weltkugel-5-Europa-Orient.jpg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81"/>
          <a:stretch/>
        </p:blipFill>
        <p:spPr>
          <a:xfrm>
            <a:off x="0" y="0"/>
            <a:ext cx="6475451" cy="11710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6" r:id="rId7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89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 11" descr="weltkugel-5-Europa-Orient-cooperation.jp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2" r="1546" b="1"/>
          <a:stretch/>
        </p:blipFill>
        <p:spPr>
          <a:xfrm>
            <a:off x="2451601" y="0"/>
            <a:ext cx="6692400" cy="1202400"/>
          </a:xfrm>
          <a:prstGeom prst="rect">
            <a:avLst/>
          </a:prstGeom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 durch Klicken hinzufügen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pic>
        <p:nvPicPr>
          <p:cNvPr id="12" name="Grafik 7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42069" y="407349"/>
            <a:ext cx="1927306" cy="80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6" b="-13216"/>
          <a:stretch/>
        </p:blipFill>
        <p:spPr>
          <a:xfrm>
            <a:off x="421573" y="314101"/>
            <a:ext cx="1626919" cy="1183783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7122559" y="314102"/>
            <a:ext cx="1066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Implemented by</a:t>
            </a:r>
          </a:p>
        </p:txBody>
      </p:sp>
    </p:spTree>
    <p:extLst>
      <p:ext uri="{BB962C8B-B14F-4D97-AF65-F5344CB8AC3E}">
        <p14:creationId xmlns:p14="http://schemas.microsoft.com/office/powerpoint/2010/main" val="277813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 durch Klicken hinzufügen</a:t>
            </a:r>
          </a:p>
        </p:txBody>
      </p:sp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Grafik 7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/>
              <a:t>Erste Ebene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/>
              <a:t>Zweite Ebene</a:t>
            </a:r>
          </a:p>
          <a:p>
            <a:pPr marL="720000" lvl="2"/>
            <a:r>
              <a:rPr lang="de-DE" noProof="0" dirty="0"/>
              <a:t>Dritte Ebene</a:t>
            </a:r>
          </a:p>
          <a:p>
            <a:pPr marL="1080000" lvl="3"/>
            <a:r>
              <a:rPr lang="de-DE" noProof="0" dirty="0"/>
              <a:t>Vierte Ebene</a:t>
            </a: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5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de-DE"/>
              <a:t>Unternehmenspräsentation 2012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5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4C8D9388-4335-489D-BC9A-BDF87AE01888}" type="datetime1">
              <a:rPr lang="de-DE" smtClean="0"/>
              <a:pPr/>
              <a:t>07.02.2020</a:t>
            </a:fld>
            <a:endParaRPr lang="de-DE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532900" y="6581005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ES_tradnl" sz="1000" b="0" noProof="0" dirty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 noProof="0" smtClean="0">
                <a:solidFill>
                  <a:schemeClr val="tx2"/>
                </a:solidFill>
                <a:latin typeface="Arial Narrow" pitchFamily="34" charset="0"/>
              </a:rPr>
              <a:pPr algn="r"/>
              <a:t>‹#›</a:t>
            </a:fld>
            <a:endParaRPr lang="de-DE" sz="1000" b="0" noProof="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0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chemeClr val="accent1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 11" descr="weltkugel-5-Europa-Orient-cooperation.jp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2" r="1546" b="1"/>
          <a:stretch/>
        </p:blipFill>
        <p:spPr>
          <a:xfrm>
            <a:off x="2451601" y="0"/>
            <a:ext cx="6692400" cy="1202400"/>
          </a:xfrm>
          <a:prstGeom prst="rect">
            <a:avLst/>
          </a:prstGeom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 durch Klicken hinzufügen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C0D25C45-5448-482C-B7F7-8FE6CB6A92A8}" type="slidenum">
              <a:rPr lang="de-DE" sz="1000" b="0" smtClean="0">
                <a:solidFill>
                  <a:srgbClr val="6E6452"/>
                </a:solidFill>
                <a:latin typeface="Arial Narrow" pitchFamily="34" charset="0"/>
              </a:rPr>
              <a:t>‹#›</a:t>
            </a:fld>
            <a:endParaRPr lang="de-DE" sz="1000" b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pic>
        <p:nvPicPr>
          <p:cNvPr id="12" name="Grafik 7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42069" y="407349"/>
            <a:ext cx="1927306" cy="80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6" b="-13216"/>
          <a:stretch/>
        </p:blipFill>
        <p:spPr>
          <a:xfrm>
            <a:off x="421573" y="314101"/>
            <a:ext cx="1626919" cy="1183783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7122559" y="314102"/>
            <a:ext cx="1066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Implemented by</a:t>
            </a:r>
          </a:p>
        </p:txBody>
      </p:sp>
    </p:spTree>
    <p:extLst>
      <p:ext uri="{BB962C8B-B14F-4D97-AF65-F5344CB8AC3E}">
        <p14:creationId xmlns:p14="http://schemas.microsoft.com/office/powerpoint/2010/main" val="77597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4" r:id="rId8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 11" descr="weltkugel-5-Europa-Orient-cooperation.jp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2" r="1546" b="1"/>
          <a:stretch/>
        </p:blipFill>
        <p:spPr>
          <a:xfrm>
            <a:off x="2451601" y="0"/>
            <a:ext cx="6692400" cy="1202400"/>
          </a:xfrm>
          <a:prstGeom prst="rect">
            <a:avLst/>
          </a:prstGeom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 durch Klicken hinzufügen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C0D25C45-5448-482C-B7F7-8FE6CB6A92A8}" type="slidenum">
              <a:rPr lang="de-DE" sz="1000" b="0" smtClean="0">
                <a:solidFill>
                  <a:srgbClr val="6E6452"/>
                </a:solidFill>
                <a:latin typeface="Arial Narrow" pitchFamily="34" charset="0"/>
              </a:rPr>
              <a:t>‹#›</a:t>
            </a:fld>
            <a:endParaRPr lang="de-DE" sz="1000" b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err="1"/>
              <a:t>YouMatch</a:t>
            </a:r>
            <a:r>
              <a:rPr lang="de-DE" dirty="0"/>
              <a:t> – </a:t>
            </a:r>
            <a:r>
              <a:rPr lang="de-DE" dirty="0" err="1"/>
              <a:t>Presentation</a:t>
            </a:r>
            <a:r>
              <a:rPr lang="de-DE" dirty="0"/>
              <a:t> at </a:t>
            </a:r>
            <a:r>
              <a:rPr lang="de-DE" dirty="0" err="1"/>
              <a:t>UfM</a:t>
            </a:r>
            <a:r>
              <a:rPr lang="de-DE" dirty="0"/>
              <a:t> </a:t>
            </a:r>
            <a:r>
              <a:rPr lang="de-DE" dirty="0" err="1"/>
              <a:t>Secretariat</a:t>
            </a:r>
            <a:r>
              <a:rPr lang="de-DE" dirty="0"/>
              <a:t> 4 </a:t>
            </a:r>
            <a:r>
              <a:rPr lang="de-DE" dirty="0" err="1"/>
              <a:t>Dec</a:t>
            </a:r>
            <a:r>
              <a:rPr lang="de-DE" dirty="0"/>
              <a:t> 2015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9317A057-C766-48FB-B1EC-CC1898F04EF1}" type="datetime1">
              <a:rPr lang="de-DE" smtClean="0"/>
              <a:pPr/>
              <a:t>07.02.2020</a:t>
            </a:fld>
            <a:endParaRPr lang="de-DE"/>
          </a:p>
        </p:txBody>
      </p:sp>
      <p:pic>
        <p:nvPicPr>
          <p:cNvPr id="12" name="Grafik 7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42069" y="407349"/>
            <a:ext cx="1927306" cy="80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6" b="-13216"/>
          <a:stretch/>
        </p:blipFill>
        <p:spPr>
          <a:xfrm>
            <a:off x="421573" y="314101"/>
            <a:ext cx="1626919" cy="1183783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7122559" y="314102"/>
            <a:ext cx="1066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Implemented by</a:t>
            </a:r>
          </a:p>
        </p:txBody>
      </p:sp>
    </p:spTree>
    <p:extLst>
      <p:ext uri="{BB962C8B-B14F-4D97-AF65-F5344CB8AC3E}">
        <p14:creationId xmlns:p14="http://schemas.microsoft.com/office/powerpoint/2010/main" val="31049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4" r:id="rId8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2"/>
          <p:cNvSpPr txBox="1">
            <a:spLocks/>
          </p:cNvSpPr>
          <p:nvPr/>
        </p:nvSpPr>
        <p:spPr bwMode="auto">
          <a:xfrm>
            <a:off x="141254" y="984463"/>
            <a:ext cx="8861491" cy="488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GB" sz="3200" b="0" kern="0" dirty="0">
              <a:latin typeface="+mn-lt"/>
              <a:cs typeface="Calibri" panose="020F0502020204030204" pitchFamily="34" charset="0"/>
            </a:endParaRPr>
          </a:p>
          <a:p>
            <a:pPr algn="ctr"/>
            <a:endParaRPr lang="en-GB" b="0" kern="0" dirty="0">
              <a:latin typeface="+mn-lt"/>
              <a:cs typeface="Calibri" panose="020F0502020204030204" pitchFamily="34" charset="0"/>
            </a:endParaRPr>
          </a:p>
          <a:p>
            <a:pPr algn="ctr"/>
            <a:endParaRPr lang="en-GB" sz="2800" b="0" kern="0" dirty="0">
              <a:latin typeface="+mn-lt"/>
              <a:cs typeface="Calibri" panose="020F0502020204030204" pitchFamily="34" charset="0"/>
            </a:endParaRPr>
          </a:p>
          <a:p>
            <a:pPr algn="ctr"/>
            <a:endParaRPr lang="en-GB" b="0" kern="0" dirty="0">
              <a:latin typeface="+mn-lt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n-GB" sz="1600" b="0" kern="0" dirty="0">
              <a:latin typeface="+mn-lt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800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6</a:t>
            </a:r>
            <a:r>
              <a:rPr lang="en-GB" sz="2800" kern="0" baseline="30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th</a:t>
            </a:r>
            <a:r>
              <a:rPr lang="en-GB" sz="2800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online Meeting </a:t>
            </a:r>
            <a:r>
              <a:rPr lang="en-GB" sz="2800" kern="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CoP</a:t>
            </a:r>
            <a:r>
              <a:rPr lang="en-GB" sz="2800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1 ENG</a:t>
            </a:r>
          </a:p>
          <a:p>
            <a:pPr algn="ctr">
              <a:lnSpc>
                <a:spcPct val="150000"/>
              </a:lnSpc>
            </a:pPr>
            <a:r>
              <a:rPr lang="en-GB" sz="1600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February 5</a:t>
            </a:r>
            <a:r>
              <a:rPr lang="en-GB" sz="1600" kern="0" baseline="30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th</a:t>
            </a:r>
            <a:r>
              <a:rPr lang="en-GB" sz="1600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 2020</a:t>
            </a:r>
          </a:p>
          <a:p>
            <a:pPr algn="ctr">
              <a:lnSpc>
                <a:spcPct val="150000"/>
              </a:lnSpc>
            </a:pPr>
            <a:endParaRPr lang="en-GB" sz="1600" kern="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1600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Community of Practice:</a:t>
            </a:r>
          </a:p>
          <a:p>
            <a:pPr algn="ctr">
              <a:lnSpc>
                <a:spcPct val="150000"/>
              </a:lnSpc>
            </a:pPr>
            <a:r>
              <a:rPr lang="en-US" sz="1600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“</a:t>
            </a:r>
            <a:r>
              <a:rPr lang="en-US" sz="1600" b="0" i="1" kern="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Labour</a:t>
            </a:r>
            <a:r>
              <a:rPr lang="en-US" sz="1600" b="0" i="1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Market Information Systems as an Essential basis for effective Employment Services for Youth</a:t>
            </a:r>
            <a:r>
              <a:rPr lang="en-US" sz="1600" kern="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"</a:t>
            </a:r>
            <a:endParaRPr lang="en-GB" sz="1600" kern="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344119" y="984463"/>
            <a:ext cx="4455759" cy="170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1241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feil: Fünfeck 22">
            <a:extLst>
              <a:ext uri="{FF2B5EF4-FFF2-40B4-BE49-F238E27FC236}">
                <a16:creationId xmlns:a16="http://schemas.microsoft.com/office/drawing/2014/main" id="{34CF19D2-026A-496F-9C73-CEE4AE78902F}"/>
              </a:ext>
            </a:extLst>
          </p:cNvPr>
          <p:cNvSpPr/>
          <p:nvPr/>
        </p:nvSpPr>
        <p:spPr bwMode="auto">
          <a:xfrm>
            <a:off x="3079266" y="2492897"/>
            <a:ext cx="3220926" cy="2774969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Series of online meetings to exchange experiences amongst interested members on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information collection tools and methods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 (e.g. enterprise panel surveys, methods to collect information on informal sector),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decision support instruments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and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target-group adapted dissemination methods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" name="Pfeil: Fünfeck 23">
            <a:extLst>
              <a:ext uri="{FF2B5EF4-FFF2-40B4-BE49-F238E27FC236}">
                <a16:creationId xmlns:a16="http://schemas.microsoft.com/office/drawing/2014/main" id="{D23B6E92-A033-4A26-B25C-771B3AD513DE}"/>
              </a:ext>
            </a:extLst>
          </p:cNvPr>
          <p:cNvSpPr/>
          <p:nvPr/>
        </p:nvSpPr>
        <p:spPr bwMode="auto">
          <a:xfrm>
            <a:off x="6327507" y="2492896"/>
            <a:ext cx="1916901" cy="2774969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Opportunity to exchange via webinars with ILO experts e.g. on skills anticipation tools if required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" name="Pfeil: Fünfeck 10">
            <a:extLst>
              <a:ext uri="{FF2B5EF4-FFF2-40B4-BE49-F238E27FC236}">
                <a16:creationId xmlns:a16="http://schemas.microsoft.com/office/drawing/2014/main" id="{05C16C66-49A2-417D-B768-0DAB450A2B42}"/>
              </a:ext>
            </a:extLst>
          </p:cNvPr>
          <p:cNvSpPr/>
          <p:nvPr/>
        </p:nvSpPr>
        <p:spPr bwMode="auto">
          <a:xfrm>
            <a:off x="1070923" y="2492896"/>
            <a:ext cx="1916901" cy="2774969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Agreement within the CoP /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CdP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 on a list of national experiences to be shared / presented within the CoP /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CdP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3" name="Siebeneck 11">
            <a:extLst>
              <a:ext uri="{FF2B5EF4-FFF2-40B4-BE49-F238E27FC236}">
                <a16:creationId xmlns:a16="http://schemas.microsoft.com/office/drawing/2014/main" id="{3C18853F-EAD5-481A-B9BE-8DADC82DAA79}"/>
              </a:ext>
            </a:extLst>
          </p:cNvPr>
          <p:cNvSpPr/>
          <p:nvPr/>
        </p:nvSpPr>
        <p:spPr bwMode="auto">
          <a:xfrm>
            <a:off x="1475656" y="2708920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1</a:t>
            </a:r>
          </a:p>
        </p:txBody>
      </p:sp>
      <p:sp>
        <p:nvSpPr>
          <p:cNvPr id="14" name="Siebeneck 12">
            <a:extLst>
              <a:ext uri="{FF2B5EF4-FFF2-40B4-BE49-F238E27FC236}">
                <a16:creationId xmlns:a16="http://schemas.microsoft.com/office/drawing/2014/main" id="{D5309B23-131E-4B5F-AB3A-B76C25980E75}"/>
              </a:ext>
            </a:extLst>
          </p:cNvPr>
          <p:cNvSpPr/>
          <p:nvPr/>
        </p:nvSpPr>
        <p:spPr bwMode="auto">
          <a:xfrm>
            <a:off x="3923928" y="2708920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2</a:t>
            </a:r>
          </a:p>
        </p:txBody>
      </p:sp>
      <p:sp>
        <p:nvSpPr>
          <p:cNvPr id="15" name="Siebeneck 13">
            <a:extLst>
              <a:ext uri="{FF2B5EF4-FFF2-40B4-BE49-F238E27FC236}">
                <a16:creationId xmlns:a16="http://schemas.microsoft.com/office/drawing/2014/main" id="{C19C92DE-81A4-4926-833D-B953BD71A2DB}"/>
              </a:ext>
            </a:extLst>
          </p:cNvPr>
          <p:cNvSpPr/>
          <p:nvPr/>
        </p:nvSpPr>
        <p:spPr bwMode="auto">
          <a:xfrm>
            <a:off x="6732240" y="2708920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3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F6636C9D-51F5-48D6-AEB2-98C68CB426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9725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F111808C-4464-487B-B924-AE54A31CDACE}"/>
              </a:ext>
            </a:extLst>
          </p:cNvPr>
          <p:cNvGrpSpPr/>
          <p:nvPr/>
        </p:nvGrpSpPr>
        <p:grpSpPr>
          <a:xfrm>
            <a:off x="954685" y="5605463"/>
            <a:ext cx="6960696" cy="566738"/>
            <a:chOff x="954685" y="5605463"/>
            <a:chExt cx="6960696" cy="566738"/>
          </a:xfrm>
        </p:grpSpPr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488D6F9F-57BE-47C7-80FE-710CF73AE861}"/>
                </a:ext>
              </a:extLst>
            </p:cNvPr>
            <p:cNvSpPr/>
            <p:nvPr/>
          </p:nvSpPr>
          <p:spPr bwMode="auto">
            <a:xfrm>
              <a:off x="954685" y="5781671"/>
              <a:ext cx="6960696" cy="387059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200" b="1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7554463-2DBC-4AA7-8613-46B85AC6104D}"/>
                </a:ext>
              </a:extLst>
            </p:cNvPr>
            <p:cNvGrpSpPr/>
            <p:nvPr/>
          </p:nvGrpSpPr>
          <p:grpSpPr>
            <a:xfrm>
              <a:off x="2033020" y="5605463"/>
              <a:ext cx="5077956" cy="566738"/>
              <a:chOff x="2033020" y="5605463"/>
              <a:chExt cx="5077956" cy="566738"/>
            </a:xfrm>
          </p:grpSpPr>
          <p:sp>
            <p:nvSpPr>
              <p:cNvPr id="16" name="Flowchart: Process 15">
                <a:extLst>
                  <a:ext uri="{FF2B5EF4-FFF2-40B4-BE49-F238E27FC236}">
                    <a16:creationId xmlns:a16="http://schemas.microsoft.com/office/drawing/2014/main" id="{219C17D9-B0D5-4BDE-A4E1-FE4CDD200D13}"/>
                  </a:ext>
                </a:extLst>
              </p:cNvPr>
              <p:cNvSpPr/>
              <p:nvPr/>
            </p:nvSpPr>
            <p:spPr bwMode="auto">
              <a:xfrm rot="5400000">
                <a:off x="4288629" y="3349854"/>
                <a:ext cx="566738" cy="5077955"/>
              </a:xfrm>
              <a:prstGeom prst="flowChartProcess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200" b="1" i="0" u="none" strike="noStrike" cap="none" normalizeH="0" baseline="0">
                  <a:ln>
                    <a:noFill/>
                  </a:ln>
                  <a:solidFill>
                    <a:srgbClr val="999999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945DCD7-10E5-4943-8220-4A0E5482FF3A}"/>
                  </a:ext>
                </a:extLst>
              </p:cNvPr>
              <p:cNvSpPr/>
              <p:nvPr/>
            </p:nvSpPr>
            <p:spPr>
              <a:xfrm>
                <a:off x="2538976" y="5670878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800" dirty="0">
                    <a:solidFill>
                      <a:schemeClr val="bg1"/>
                    </a:solidFill>
                    <a:latin typeface="Open Sans Light" panose="020B0306030504020204" pitchFamily="34" charset="0"/>
                  </a:rPr>
                  <a:t>Exchange of best practices on LMI</a:t>
                </a:r>
                <a:endParaRPr lang="de-DE" sz="18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05ED9CC-F540-4A52-8736-D1979379B0CE}"/>
              </a:ext>
            </a:extLst>
          </p:cNvPr>
          <p:cNvGrpSpPr/>
          <p:nvPr/>
        </p:nvGrpSpPr>
        <p:grpSpPr>
          <a:xfrm>
            <a:off x="954685" y="2127545"/>
            <a:ext cx="6960696" cy="566738"/>
            <a:chOff x="954685" y="2127545"/>
            <a:chExt cx="6960696" cy="566738"/>
          </a:xfrm>
        </p:grpSpPr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1E0079D7-165D-4876-AAF8-0BF13CBD7BD9}"/>
                </a:ext>
              </a:extLst>
            </p:cNvPr>
            <p:cNvSpPr/>
            <p:nvPr/>
          </p:nvSpPr>
          <p:spPr bwMode="auto">
            <a:xfrm>
              <a:off x="954685" y="2215604"/>
              <a:ext cx="6960696" cy="387059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200" b="1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charset="0"/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6304413-FA0C-4ADC-93A5-8F4FE5F23E2B}"/>
                </a:ext>
              </a:extLst>
            </p:cNvPr>
            <p:cNvGrpSpPr/>
            <p:nvPr/>
          </p:nvGrpSpPr>
          <p:grpSpPr>
            <a:xfrm>
              <a:off x="2033020" y="2127545"/>
              <a:ext cx="5077956" cy="566738"/>
              <a:chOff x="2033020" y="2127545"/>
              <a:chExt cx="5077956" cy="566738"/>
            </a:xfrm>
          </p:grpSpPr>
          <p:sp>
            <p:nvSpPr>
              <p:cNvPr id="17" name="Flowchart: Process 16">
                <a:extLst>
                  <a:ext uri="{FF2B5EF4-FFF2-40B4-BE49-F238E27FC236}">
                    <a16:creationId xmlns:a16="http://schemas.microsoft.com/office/drawing/2014/main" id="{195ED9A7-FC4A-4D02-8D96-744B84342AD9}"/>
                  </a:ext>
                </a:extLst>
              </p:cNvPr>
              <p:cNvSpPr/>
              <p:nvPr/>
            </p:nvSpPr>
            <p:spPr bwMode="auto">
              <a:xfrm rot="5400000">
                <a:off x="4288629" y="-128064"/>
                <a:ext cx="566738" cy="5077955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200" b="1" i="0" u="none" strike="noStrike" cap="none" normalizeH="0" baseline="0">
                  <a:ln>
                    <a:noFill/>
                  </a:ln>
                  <a:solidFill>
                    <a:srgbClr val="999999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08F8346-C62E-4110-9E33-55E0FCA0DD17}"/>
                  </a:ext>
                </a:extLst>
              </p:cNvPr>
              <p:cNvSpPr/>
              <p:nvPr/>
            </p:nvSpPr>
            <p:spPr>
              <a:xfrm>
                <a:off x="2538976" y="2214158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800" dirty="0">
                    <a:solidFill>
                      <a:schemeClr val="bg1"/>
                    </a:solidFill>
                    <a:latin typeface="Open Sans Light" panose="020B0306030504020204" pitchFamily="34" charset="0"/>
                  </a:rPr>
                  <a:t>Exchange of best practices on LMI</a:t>
                </a:r>
                <a:endParaRPr lang="de-DE" sz="18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C3D14079-CFC0-4DC3-A5DD-E5B097C343A1}"/>
              </a:ext>
            </a:extLst>
          </p:cNvPr>
          <p:cNvSpPr/>
          <p:nvPr/>
        </p:nvSpPr>
        <p:spPr bwMode="auto">
          <a:xfrm rot="383960">
            <a:off x="527720" y="3589589"/>
            <a:ext cx="2958993" cy="420725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DAD1CBDB-005F-48E4-A8DA-312DE9B0C839}"/>
              </a:ext>
            </a:extLst>
          </p:cNvPr>
          <p:cNvSpPr/>
          <p:nvPr/>
        </p:nvSpPr>
        <p:spPr bwMode="auto">
          <a:xfrm rot="20552667">
            <a:off x="617945" y="4490631"/>
            <a:ext cx="2958993" cy="420725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1427E3A-3142-4289-87DB-DD5DAC57CB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430F826-B9ED-451C-B9C5-0EF7BDB0BE03}"/>
              </a:ext>
            </a:extLst>
          </p:cNvPr>
          <p:cNvSpPr/>
          <p:nvPr/>
        </p:nvSpPr>
        <p:spPr>
          <a:xfrm>
            <a:off x="1128711" y="1375202"/>
            <a:ext cx="6886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prstClr val="black">
                  <a:lumMod val="65000"/>
                  <a:lumOff val="35000"/>
                </a:prstClr>
              </a:buClr>
            </a:pPr>
            <a:r>
              <a:rPr lang="en-US" sz="2400" dirty="0">
                <a:solidFill>
                  <a:schemeClr val="tx1"/>
                </a:solidFill>
                <a:latin typeface="Open Sans Light" panose="020B0306030504020204" pitchFamily="34" charset="0"/>
              </a:rPr>
              <a:t>WORKING GROUP on LMI GUIDELINES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8FCCCFB-622D-4E2D-87E5-D8ECF94B35CA}"/>
              </a:ext>
            </a:extLst>
          </p:cNvPr>
          <p:cNvGrpSpPr/>
          <p:nvPr/>
        </p:nvGrpSpPr>
        <p:grpSpPr>
          <a:xfrm>
            <a:off x="419099" y="2209800"/>
            <a:ext cx="709611" cy="1981200"/>
            <a:chOff x="419099" y="2209800"/>
            <a:chExt cx="709611" cy="19812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D32682C-3EC7-4609-93A4-05A9E4F72AE8}"/>
                </a:ext>
              </a:extLst>
            </p:cNvPr>
            <p:cNvSpPr/>
            <p:nvPr/>
          </p:nvSpPr>
          <p:spPr bwMode="auto">
            <a:xfrm>
              <a:off x="419099" y="2209800"/>
              <a:ext cx="709611" cy="1981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200" b="1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8CBF418-4A16-4E57-A4EA-C6CEF48D41B8}"/>
                </a:ext>
              </a:extLst>
            </p:cNvPr>
            <p:cNvSpPr txBox="1"/>
            <p:nvPr/>
          </p:nvSpPr>
          <p:spPr>
            <a:xfrm>
              <a:off x="493218" y="2984957"/>
              <a:ext cx="56137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FR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45472FB-7F68-40DF-9C07-F2C4D51A843C}"/>
              </a:ext>
            </a:extLst>
          </p:cNvPr>
          <p:cNvGrpSpPr/>
          <p:nvPr/>
        </p:nvGrpSpPr>
        <p:grpSpPr>
          <a:xfrm>
            <a:off x="376198" y="4191000"/>
            <a:ext cx="795411" cy="1981200"/>
            <a:chOff x="376198" y="4191000"/>
            <a:chExt cx="795411" cy="19812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4F00991-CBB8-432C-ABAA-31EE0057F15B}"/>
                </a:ext>
              </a:extLst>
            </p:cNvPr>
            <p:cNvSpPr/>
            <p:nvPr/>
          </p:nvSpPr>
          <p:spPr bwMode="auto">
            <a:xfrm>
              <a:off x="419099" y="4191000"/>
              <a:ext cx="709611" cy="1981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200" b="1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A6D8939-BE91-4866-9D18-B0244E38BA11}"/>
                </a:ext>
              </a:extLst>
            </p:cNvPr>
            <p:cNvSpPr txBox="1"/>
            <p:nvPr/>
          </p:nvSpPr>
          <p:spPr>
            <a:xfrm>
              <a:off x="376198" y="4966156"/>
              <a:ext cx="79541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ENG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F1636EB-22AA-4A53-A43B-09F1496DB7A5}"/>
              </a:ext>
            </a:extLst>
          </p:cNvPr>
          <p:cNvGrpSpPr/>
          <p:nvPr/>
        </p:nvGrpSpPr>
        <p:grpSpPr>
          <a:xfrm>
            <a:off x="3470516" y="2975792"/>
            <a:ext cx="709612" cy="2271958"/>
            <a:chOff x="3495110" y="2984957"/>
            <a:chExt cx="709612" cy="2271958"/>
          </a:xfrm>
        </p:grpSpPr>
        <p:sp>
          <p:nvSpPr>
            <p:cNvPr id="15" name="Flowchart: Process 14">
              <a:extLst>
                <a:ext uri="{FF2B5EF4-FFF2-40B4-BE49-F238E27FC236}">
                  <a16:creationId xmlns:a16="http://schemas.microsoft.com/office/drawing/2014/main" id="{B40A8415-1196-4F16-AD6F-9FA84D0C4A9E}"/>
                </a:ext>
              </a:extLst>
            </p:cNvPr>
            <p:cNvSpPr/>
            <p:nvPr/>
          </p:nvSpPr>
          <p:spPr bwMode="auto">
            <a:xfrm>
              <a:off x="3495111" y="2984957"/>
              <a:ext cx="709611" cy="1202573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200" b="1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58F5AED5-11D4-4757-8A03-C8A292AB4BAD}"/>
                </a:ext>
              </a:extLst>
            </p:cNvPr>
            <p:cNvSpPr/>
            <p:nvPr/>
          </p:nvSpPr>
          <p:spPr bwMode="auto">
            <a:xfrm>
              <a:off x="3495110" y="4187530"/>
              <a:ext cx="709611" cy="1069385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200" b="1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32264E7C-5C7E-40F9-AC37-5A3314127546}"/>
              </a:ext>
            </a:extLst>
          </p:cNvPr>
          <p:cNvSpPr/>
          <p:nvPr/>
        </p:nvSpPr>
        <p:spPr bwMode="auto">
          <a:xfrm>
            <a:off x="4572000" y="3771900"/>
            <a:ext cx="709611" cy="591838"/>
          </a:xfrm>
          <a:prstGeom prst="chevron">
            <a:avLst/>
          </a:prstGeom>
          <a:solidFill>
            <a:srgbClr val="B8E08C"/>
          </a:solidFill>
          <a:ln w="9525" cap="flat" cmpd="sng" algn="ctr">
            <a:solidFill>
              <a:srgbClr val="B8E0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B006F2AC-6B94-471A-B6DC-61FD8AD41BDD}"/>
              </a:ext>
            </a:extLst>
          </p:cNvPr>
          <p:cNvSpPr/>
          <p:nvPr/>
        </p:nvSpPr>
        <p:spPr bwMode="auto">
          <a:xfrm>
            <a:off x="5114832" y="3783607"/>
            <a:ext cx="709611" cy="591838"/>
          </a:xfrm>
          <a:prstGeom prst="chevron">
            <a:avLst/>
          </a:prstGeom>
          <a:solidFill>
            <a:srgbClr val="92D050"/>
          </a:solidFill>
          <a:ln w="9525" cap="flat" cmpd="sng" algn="ctr">
            <a:solidFill>
              <a:srgbClr val="8FDD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C6C755E6-104A-4C61-BBE1-583734EE1F52}"/>
              </a:ext>
            </a:extLst>
          </p:cNvPr>
          <p:cNvSpPr/>
          <p:nvPr/>
        </p:nvSpPr>
        <p:spPr bwMode="auto">
          <a:xfrm>
            <a:off x="5648889" y="3780136"/>
            <a:ext cx="709611" cy="591838"/>
          </a:xfrm>
          <a:prstGeom prst="chevron">
            <a:avLst/>
          </a:prstGeom>
          <a:solidFill>
            <a:srgbClr val="48B167"/>
          </a:solidFill>
          <a:ln w="9525" cap="flat" cmpd="sng" algn="ctr">
            <a:solidFill>
              <a:srgbClr val="48B16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4809B16-D010-46F7-A02E-0C5B01638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121" y="3334721"/>
            <a:ext cx="1887837" cy="120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47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368E1A6-88CD-4AD8-970D-DA0BF255E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D619A1-4790-44FB-9526-61DDF42108CA}"/>
              </a:ext>
            </a:extLst>
          </p:cNvPr>
          <p:cNvSpPr/>
          <p:nvPr/>
        </p:nvSpPr>
        <p:spPr>
          <a:xfrm>
            <a:off x="1035842" y="2767280"/>
            <a:ext cx="7072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prstClr val="black">
                  <a:lumMod val="65000"/>
                  <a:lumOff val="35000"/>
                </a:prstClr>
              </a:buClr>
            </a:pPr>
            <a:r>
              <a:rPr lang="en-US" sz="4000" dirty="0">
                <a:solidFill>
                  <a:schemeClr val="tx1"/>
                </a:solidFill>
                <a:latin typeface="Open Sans Light" panose="020B0306030504020204" pitchFamily="34" charset="0"/>
              </a:rPr>
              <a:t>Updates from the YouMatch Network</a:t>
            </a:r>
          </a:p>
        </p:txBody>
      </p:sp>
    </p:spTree>
    <p:extLst>
      <p:ext uri="{BB962C8B-B14F-4D97-AF65-F5344CB8AC3E}">
        <p14:creationId xmlns:p14="http://schemas.microsoft.com/office/powerpoint/2010/main" val="34700689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368E1A6-88CD-4AD8-970D-DA0BF255E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3188667" y="31693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E357D3E-143B-4ECC-8EDA-1A053967B573}"/>
              </a:ext>
            </a:extLst>
          </p:cNvPr>
          <p:cNvSpPr txBox="1">
            <a:spLocks/>
          </p:cNvSpPr>
          <p:nvPr/>
        </p:nvSpPr>
        <p:spPr bwMode="auto">
          <a:xfrm>
            <a:off x="383252" y="969593"/>
            <a:ext cx="837749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altLang="de-DE"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0"/>
                <a:cs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0"/>
                <a:cs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0"/>
                <a:cs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0"/>
                <a:cs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Open Sans Light" panose="020B0306030504020204" pitchFamily="34" charset="0"/>
              </a:rPr>
              <a:t>Orientation on future activities in the YouMatch network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D16F19C5-6EAB-476C-B721-256C7C26A22C}"/>
              </a:ext>
            </a:extLst>
          </p:cNvPr>
          <p:cNvSpPr txBox="1">
            <a:spLocks/>
          </p:cNvSpPr>
          <p:nvPr/>
        </p:nvSpPr>
        <p:spPr bwMode="auto">
          <a:xfrm>
            <a:off x="441960" y="1661743"/>
            <a:ext cx="8208267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lang="en-GB" sz="20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/>
              <a:buChar char="•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anose="020B0604020202020204" pitchFamily="34" charset="0"/>
              <a:buChar char="•"/>
              <a:defRPr lang="en-GB"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pitchFamily="34" charset="0"/>
              <a:buChar char="•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Char char="-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Tx/>
              <a:buFont typeface="Arial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Key results of the YouMatch Steering Committee Meeting (Bonn, November 2019):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Pct val="750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The focus of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CoP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 activities shall be primarily directed towards the transfer of solutions / work results to the national level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Pct val="750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“Policy recommendations”: we will seize opportunities where there is a clear link with the strategies / agenda of regional / continental bodies (AU,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UfM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Pct val="75000"/>
              <a:buFont typeface="Arial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" panose="020B0606030504020204" pitchFamily="34" charset="0"/>
            </a:endParaRPr>
          </a:p>
          <a:p>
            <a:pPr marL="361950" marR="0" lvl="1" indent="-361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Pct val="75000"/>
              <a:buFont typeface="Arial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« Strategic change process » on national level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Pct val="750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Objective: consolidate the links with the partner countries in order to promote the implementation of approaches that have been developed / exchanged within the YouMatch network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Pct val="750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English-speaking "pilot countries":  Jordan, Palestine, Rwanda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Pct val="750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Selection criteria: several YouMatch partners in the country; close cooperation with a bilateral GIZ project in the employment sector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ysClr val="windowText" lastClr="000000">
                  <a:lumMod val="65000"/>
                  <a:lumOff val="35000"/>
                </a:sysClr>
              </a:buClr>
              <a:buSzPct val="750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Training on “Strategic Advocacy and Change”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organised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</a:rPr>
              <a:t> by Denkmodell (Berlin, March 2020)</a:t>
            </a:r>
          </a:p>
        </p:txBody>
      </p:sp>
    </p:spTree>
    <p:extLst>
      <p:ext uri="{BB962C8B-B14F-4D97-AF65-F5344CB8AC3E}">
        <p14:creationId xmlns:p14="http://schemas.microsoft.com/office/powerpoint/2010/main" val="416266464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368E1A6-88CD-4AD8-970D-DA0BF255E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D619A1-4790-44FB-9526-61DDF42108CA}"/>
              </a:ext>
            </a:extLst>
          </p:cNvPr>
          <p:cNvSpPr/>
          <p:nvPr/>
        </p:nvSpPr>
        <p:spPr>
          <a:xfrm>
            <a:off x="1340643" y="3075057"/>
            <a:ext cx="70723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prstClr val="black">
                  <a:lumMod val="65000"/>
                  <a:lumOff val="35000"/>
                </a:prstClr>
              </a:buClr>
            </a:pPr>
            <a:r>
              <a:rPr lang="en-US" sz="4000" dirty="0">
                <a:solidFill>
                  <a:schemeClr val="tx1"/>
                </a:solidFill>
                <a:latin typeface="Open Sans Light" panose="020B0306030504020204" pitchFamily="34" charset="0"/>
              </a:rPr>
              <a:t>NEXT STEPS…..</a:t>
            </a:r>
          </a:p>
        </p:txBody>
      </p:sp>
    </p:spTree>
    <p:extLst>
      <p:ext uri="{BB962C8B-B14F-4D97-AF65-F5344CB8AC3E}">
        <p14:creationId xmlns:p14="http://schemas.microsoft.com/office/powerpoint/2010/main" val="68950981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1054800" y="2857500"/>
            <a:ext cx="7034400" cy="1143000"/>
          </a:xfrm>
        </p:spPr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THANK YOU!!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AC19F00-D936-471B-8886-988EBE3B9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9620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41AC114-162D-0D4D-B683-683AE7F900C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934650" y="5259691"/>
            <a:ext cx="7274700" cy="54476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COMPLIMENTS TO  THE NEW YEAR 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CF573D-9180-584E-A287-2D7BFF0CBD60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875642" y="1598309"/>
            <a:ext cx="7034400" cy="1143000"/>
          </a:xfrm>
        </p:spPr>
        <p:txBody>
          <a:bodyPr/>
          <a:lstStyle/>
          <a:p>
            <a:r>
              <a:rPr lang="en-US" sz="3200" b="1" i="1" dirty="0">
                <a:solidFill>
                  <a:schemeClr val="tx1"/>
                </a:solidFill>
              </a:rPr>
              <a:t>WELCOME BACK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790A1B-E162-4686-8B13-850E3A0ED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884" y="3036343"/>
            <a:ext cx="2313916" cy="1520335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96C10B9-EF27-4DA3-AAA6-32A31921A3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0557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792492CD-0146-4877-B64C-3D9BA21E2AC8}"/>
              </a:ext>
            </a:extLst>
          </p:cNvPr>
          <p:cNvSpPr txBox="1">
            <a:spLocks/>
          </p:cNvSpPr>
          <p:nvPr/>
        </p:nvSpPr>
        <p:spPr>
          <a:xfrm>
            <a:off x="0" y="1053806"/>
            <a:ext cx="9144000" cy="870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dirty="0">
                <a:latin typeface="Open Sans"/>
              </a:rPr>
              <a:t>Online Meeting Etiquette and Rules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B9D600-D685-4ED1-A30D-F2A7CF1E0D6F}"/>
              </a:ext>
            </a:extLst>
          </p:cNvPr>
          <p:cNvSpPr txBox="1"/>
          <p:nvPr/>
        </p:nvSpPr>
        <p:spPr>
          <a:xfrm>
            <a:off x="195263" y="1924050"/>
            <a:ext cx="87534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  <a:latin typeface="Calibri"/>
              </a:rPr>
              <a:t>General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  <a:latin typeface="Calibri"/>
              </a:rPr>
              <a:t>Meeting will be recorded for documentation purposes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  <a:latin typeface="Calibri"/>
              </a:rPr>
              <a:t>Check your Microphone and Camera is functioning 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  <a:latin typeface="Calibri"/>
              </a:rPr>
              <a:t>M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ute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Microphone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if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you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do not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have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the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floor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to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reduce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background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noise</a:t>
            </a:r>
            <a:endParaRPr lang="de-DE" sz="18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  <a:latin typeface="Calibri"/>
              </a:rPr>
              <a:t>D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isable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video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if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internet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connection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is</a:t>
            </a:r>
            <a:r>
              <a:rPr lang="de-DE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800" b="0" dirty="0" err="1">
                <a:solidFill>
                  <a:prstClr val="black"/>
                </a:solidFill>
                <a:latin typeface="Calibri"/>
              </a:rPr>
              <a:t>weak</a:t>
            </a:r>
            <a:endParaRPr lang="de-DE" sz="1800" b="0" dirty="0">
              <a:solidFill>
                <a:prstClr val="black"/>
              </a:solidFill>
              <a:latin typeface="Calibri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  <a:latin typeface="Calibri"/>
              </a:rPr>
              <a:t>Chat Function within </a:t>
            </a:r>
            <a:r>
              <a:rPr lang="en-US" sz="1800" i="1" dirty="0">
                <a:solidFill>
                  <a:srgbClr val="0070C0"/>
                </a:solidFill>
                <a:latin typeface="Calibri"/>
              </a:rPr>
              <a:t>GO-TO Meeting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  <a:latin typeface="Calibri"/>
              </a:rPr>
              <a:t>Send a message in the chat if there is point you wish to raise while members have the floor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  <a:latin typeface="Calibri"/>
              </a:rPr>
              <a:t>GIZ Focal Point and Facilitator Tandem will respond to any questions raised in chat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  <a:latin typeface="Calibri"/>
              </a:rPr>
              <a:t>GIZ Focal Point will assist with any Technical issues you may have (Message in chat or on </a:t>
            </a:r>
            <a:r>
              <a:rPr lang="en-US" sz="1800" b="0" dirty="0" err="1">
                <a:solidFill>
                  <a:prstClr val="black"/>
                </a:solidFill>
                <a:latin typeface="Calibri"/>
              </a:rPr>
              <a:t>Whatsapp</a:t>
            </a:r>
            <a:r>
              <a:rPr lang="en-US" sz="1800" b="0" dirty="0">
                <a:solidFill>
                  <a:prstClr val="black"/>
                </a:solidFill>
                <a:latin typeface="Calibri"/>
              </a:rPr>
              <a:t> for help)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2C5FF0A3-095C-4213-AC05-ECB0193CDC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1266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E610E10-9F73-1846-BCE2-C7DBEF63D3C0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054800" y="2996164"/>
            <a:ext cx="7034400" cy="2042562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Obtain Feedback from Study Tour Report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Present and agree on New Revised Action Plan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Agree on Working Group Structure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Agree on Regular </a:t>
            </a:r>
            <a:r>
              <a:rPr lang="en-US" sz="2000" dirty="0" err="1">
                <a:solidFill>
                  <a:schemeClr val="tx1"/>
                </a:solidFill>
              </a:rPr>
              <a:t>CoP</a:t>
            </a:r>
            <a:r>
              <a:rPr lang="en-US" sz="2000" dirty="0">
                <a:solidFill>
                  <a:schemeClr val="tx1"/>
                </a:solidFill>
              </a:rPr>
              <a:t> Exchanges of Tools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108BB-3D05-3147-BEEB-65E2A94F20FC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040400" y="1117426"/>
            <a:ext cx="70344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Meeting Objectives and Expected Results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A373F06-ECF1-4812-B00C-7AEA09E63D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6769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A9FBE68-F53B-8F4B-B5B3-A9783667C90C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040400" y="1953491"/>
            <a:ext cx="7034400" cy="4197927"/>
          </a:xfrm>
        </p:spPr>
        <p:txBody>
          <a:bodyPr/>
          <a:lstStyle/>
          <a:p>
            <a:pPr algn="l"/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Welcome and navigation hints (</a:t>
            </a:r>
            <a:r>
              <a:rPr lang="en-GB" sz="1600" b="1" i="1" dirty="0">
                <a:solidFill>
                  <a:srgbClr val="0070C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5 mins</a:t>
            </a: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Feedback on Study Tour Report (</a:t>
            </a:r>
            <a:r>
              <a:rPr lang="en-GB" sz="1600" b="1" i="1" dirty="0">
                <a:solidFill>
                  <a:srgbClr val="0070C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10 mins</a:t>
            </a: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Presentation of Revised Action Plan (</a:t>
            </a:r>
            <a:r>
              <a:rPr lang="en-GB" sz="1600" b="1" i="1" dirty="0">
                <a:solidFill>
                  <a:srgbClr val="0070C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15 mins</a:t>
            </a: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Preparation of Working Group (</a:t>
            </a:r>
            <a:r>
              <a:rPr lang="en-GB" sz="1600" b="1" i="1" dirty="0">
                <a:solidFill>
                  <a:srgbClr val="0070C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20 mins</a:t>
            </a: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Way Forward for </a:t>
            </a:r>
            <a:r>
              <a:rPr lang="en-GB" sz="1600" dirty="0" err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CoP</a:t>
            </a: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1600" b="1" i="1" dirty="0">
                <a:solidFill>
                  <a:srgbClr val="0070C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30 mins</a:t>
            </a: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Next Steps</a:t>
            </a: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88CA5-6E6B-7D47-900D-70DE5AA1467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054800" y="1299267"/>
            <a:ext cx="7034400" cy="791038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AGENDA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1CA9909-25DA-4204-8BEF-A6E005645E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6612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>
            <a:extLst>
              <a:ext uri="{FF2B5EF4-FFF2-40B4-BE49-F238E27FC236}">
                <a16:creationId xmlns:a16="http://schemas.microsoft.com/office/drawing/2014/main" id="{DAB5D580-223F-4A77-877D-2D3314B4F861}"/>
              </a:ext>
            </a:extLst>
          </p:cNvPr>
          <p:cNvSpPr txBox="1">
            <a:spLocks/>
          </p:cNvSpPr>
          <p:nvPr/>
        </p:nvSpPr>
        <p:spPr>
          <a:xfrm>
            <a:off x="971599" y="2528900"/>
            <a:ext cx="7200800" cy="18002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200" b="1" kern="0" dirty="0">
                <a:solidFill>
                  <a:schemeClr val="tx1"/>
                </a:solidFill>
              </a:rPr>
              <a:t>Action 1: LMIS governance</a:t>
            </a:r>
          </a:p>
          <a:p>
            <a:pPr algn="ctr"/>
            <a:endParaRPr lang="en-US" sz="2000" b="1" kern="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000" b="1" kern="0" dirty="0">
                <a:solidFill>
                  <a:schemeClr val="tx1"/>
                </a:solidFill>
              </a:rPr>
              <a:t>Objective</a:t>
            </a:r>
            <a:r>
              <a:rPr lang="en-US" sz="2000" b="0" kern="0" dirty="0">
                <a:solidFill>
                  <a:schemeClr val="tx1"/>
                </a:solidFill>
              </a:rPr>
              <a:t>:</a:t>
            </a:r>
            <a:r>
              <a:rPr lang="en-US" sz="2000" b="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b="0" kern="0" dirty="0">
                <a:solidFill>
                  <a:srgbClr val="0070C0"/>
                </a:solidFill>
              </a:rPr>
              <a:t>to elaborate and promote an LMIS governance model for Africa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41F4218-1C36-4796-BD31-D85F7C594F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9315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feil: Fünfeck 2">
            <a:extLst>
              <a:ext uri="{FF2B5EF4-FFF2-40B4-BE49-F238E27FC236}">
                <a16:creationId xmlns:a16="http://schemas.microsoft.com/office/drawing/2014/main" id="{1F401761-E7EE-4DDD-86D8-4FF0CDAA9270}"/>
              </a:ext>
            </a:extLst>
          </p:cNvPr>
          <p:cNvSpPr/>
          <p:nvPr/>
        </p:nvSpPr>
        <p:spPr bwMode="auto">
          <a:xfrm>
            <a:off x="360487" y="2382222"/>
            <a:ext cx="1368152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To set up a Working Group (comprising voluntary members from CdP1/CoP1) that will draft a model / guidelines on LMIS governance (in part based on the holistic Rwandan example)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" name="Pfeil: Fünfeck 18">
            <a:extLst>
              <a:ext uri="{FF2B5EF4-FFF2-40B4-BE49-F238E27FC236}">
                <a16:creationId xmlns:a16="http://schemas.microsoft.com/office/drawing/2014/main" id="{353B86B5-5A6D-4585-A6C4-BC9CF03C0EB1}"/>
              </a:ext>
            </a:extLst>
          </p:cNvPr>
          <p:cNvSpPr/>
          <p:nvPr/>
        </p:nvSpPr>
        <p:spPr bwMode="auto">
          <a:xfrm>
            <a:off x="1773216" y="2382222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To ensure coordination between the WG and the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CdP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 / CoP through regular exchanges on Go To Meeting and comment rounds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3" name="Pfeil: Fünfeck 19">
            <a:extLst>
              <a:ext uri="{FF2B5EF4-FFF2-40B4-BE49-F238E27FC236}">
                <a16:creationId xmlns:a16="http://schemas.microsoft.com/office/drawing/2014/main" id="{83CD9E6A-D8DF-4E61-BC61-E0CC124F4B1D}"/>
              </a:ext>
            </a:extLst>
          </p:cNvPr>
          <p:cNvSpPr/>
          <p:nvPr/>
        </p:nvSpPr>
        <p:spPr bwMode="auto">
          <a:xfrm>
            <a:off x="3024783" y="2382221"/>
            <a:ext cx="2160240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Opportunity for CoP /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CdP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 members to present their own national model via Go To Meeting (so that WG could pick best practices and integrate in model / guidelines: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e.g. stakeholder mappings, value chains, </a:t>
            </a:r>
            <a:r>
              <a:rPr kumimoji="0" lang="en-US" sz="11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MoUs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, terms of reference, standardization of LMI reports/indicators, legal framework to impose LMI sharing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)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4" name="Pfeil: Fünfeck 22">
            <a:extLst>
              <a:ext uri="{FF2B5EF4-FFF2-40B4-BE49-F238E27FC236}">
                <a16:creationId xmlns:a16="http://schemas.microsoft.com/office/drawing/2014/main" id="{9A5AE637-F03A-433F-8069-82295E661DDD}"/>
              </a:ext>
            </a:extLst>
          </p:cNvPr>
          <p:cNvSpPr/>
          <p:nvPr/>
        </p:nvSpPr>
        <p:spPr bwMode="auto">
          <a:xfrm>
            <a:off x="5212454" y="2382220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To secure coordination of the WG  with AUC during the elaboration of the model / guidelines 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5" name="Pfeil: Fünfeck 23">
            <a:extLst>
              <a:ext uri="{FF2B5EF4-FFF2-40B4-BE49-F238E27FC236}">
                <a16:creationId xmlns:a16="http://schemas.microsoft.com/office/drawing/2014/main" id="{4B2F1D0F-4531-4010-B519-E9E28E861B72}"/>
              </a:ext>
            </a:extLst>
          </p:cNvPr>
          <p:cNvSpPr/>
          <p:nvPr/>
        </p:nvSpPr>
        <p:spPr bwMode="auto">
          <a:xfrm>
            <a:off x="6489165" y="2382219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Opportunity to exchange via webinars with ETF experts if required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6" name="Pfeil: Fünfeck 24">
            <a:extLst>
              <a:ext uri="{FF2B5EF4-FFF2-40B4-BE49-F238E27FC236}">
                <a16:creationId xmlns:a16="http://schemas.microsoft.com/office/drawing/2014/main" id="{3E8A208F-F8C1-47F1-8ECF-0331505A98AA}"/>
              </a:ext>
            </a:extLst>
          </p:cNvPr>
          <p:cNvSpPr/>
          <p:nvPr/>
        </p:nvSpPr>
        <p:spPr bwMode="auto">
          <a:xfrm>
            <a:off x="7752615" y="2382219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Finalization and validation of the model / guidelines by the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CdP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 / CoP members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7" name="Textfeld 8">
            <a:extLst>
              <a:ext uri="{FF2B5EF4-FFF2-40B4-BE49-F238E27FC236}">
                <a16:creationId xmlns:a16="http://schemas.microsoft.com/office/drawing/2014/main" id="{AEDBC078-BC6B-4BA4-8892-44CCAD27CEE7}"/>
              </a:ext>
            </a:extLst>
          </p:cNvPr>
          <p:cNvSpPr txBox="1"/>
          <p:nvPr/>
        </p:nvSpPr>
        <p:spPr>
          <a:xfrm>
            <a:off x="1338218" y="1676231"/>
            <a:ext cx="6467561" cy="30610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1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Drafting of a governance model / guidelines on LMIS for Africa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iebeneck 25">
            <a:extLst>
              <a:ext uri="{FF2B5EF4-FFF2-40B4-BE49-F238E27FC236}">
                <a16:creationId xmlns:a16="http://schemas.microsoft.com/office/drawing/2014/main" id="{02846BD9-B0F6-46FA-A9A2-E9160E697E6E}"/>
              </a:ext>
            </a:extLst>
          </p:cNvPr>
          <p:cNvSpPr/>
          <p:nvPr/>
        </p:nvSpPr>
        <p:spPr bwMode="auto">
          <a:xfrm>
            <a:off x="595946" y="2564901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1</a:t>
            </a:r>
          </a:p>
        </p:txBody>
      </p:sp>
      <p:sp>
        <p:nvSpPr>
          <p:cNvPr id="19" name="Siebeneck 27">
            <a:extLst>
              <a:ext uri="{FF2B5EF4-FFF2-40B4-BE49-F238E27FC236}">
                <a16:creationId xmlns:a16="http://schemas.microsoft.com/office/drawing/2014/main" id="{796649A6-B2C4-4450-8895-565BB245C6B9}"/>
              </a:ext>
            </a:extLst>
          </p:cNvPr>
          <p:cNvSpPr/>
          <p:nvPr/>
        </p:nvSpPr>
        <p:spPr bwMode="auto">
          <a:xfrm>
            <a:off x="2008100" y="2559469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2</a:t>
            </a:r>
          </a:p>
        </p:txBody>
      </p:sp>
      <p:sp>
        <p:nvSpPr>
          <p:cNvPr id="20" name="Siebeneck 28">
            <a:extLst>
              <a:ext uri="{FF2B5EF4-FFF2-40B4-BE49-F238E27FC236}">
                <a16:creationId xmlns:a16="http://schemas.microsoft.com/office/drawing/2014/main" id="{2756077D-B432-4B52-A694-C0CD9E2DA5AE}"/>
              </a:ext>
            </a:extLst>
          </p:cNvPr>
          <p:cNvSpPr/>
          <p:nvPr/>
        </p:nvSpPr>
        <p:spPr bwMode="auto">
          <a:xfrm>
            <a:off x="3520268" y="2558209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3</a:t>
            </a:r>
          </a:p>
        </p:txBody>
      </p:sp>
      <p:sp>
        <p:nvSpPr>
          <p:cNvPr id="21" name="Siebeneck 29">
            <a:extLst>
              <a:ext uri="{FF2B5EF4-FFF2-40B4-BE49-F238E27FC236}">
                <a16:creationId xmlns:a16="http://schemas.microsoft.com/office/drawing/2014/main" id="{A92DFC31-D4C4-4CEF-85AB-EB970245A2BB}"/>
              </a:ext>
            </a:extLst>
          </p:cNvPr>
          <p:cNvSpPr/>
          <p:nvPr/>
        </p:nvSpPr>
        <p:spPr bwMode="auto">
          <a:xfrm>
            <a:off x="5426306" y="2558209"/>
            <a:ext cx="254201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4</a:t>
            </a:r>
          </a:p>
        </p:txBody>
      </p:sp>
      <p:sp>
        <p:nvSpPr>
          <p:cNvPr id="22" name="Siebeneck 31">
            <a:extLst>
              <a:ext uri="{FF2B5EF4-FFF2-40B4-BE49-F238E27FC236}">
                <a16:creationId xmlns:a16="http://schemas.microsoft.com/office/drawing/2014/main" id="{52636E5F-9E72-46C7-82A3-33BD1B9AFCCC}"/>
              </a:ext>
            </a:extLst>
          </p:cNvPr>
          <p:cNvSpPr/>
          <p:nvPr/>
        </p:nvSpPr>
        <p:spPr bwMode="auto">
          <a:xfrm>
            <a:off x="6782453" y="2558209"/>
            <a:ext cx="202196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5</a:t>
            </a:r>
          </a:p>
        </p:txBody>
      </p:sp>
      <p:sp>
        <p:nvSpPr>
          <p:cNvPr id="23" name="Siebeneck 32">
            <a:extLst>
              <a:ext uri="{FF2B5EF4-FFF2-40B4-BE49-F238E27FC236}">
                <a16:creationId xmlns:a16="http://schemas.microsoft.com/office/drawing/2014/main" id="{98A405BE-2B0E-42C5-9198-A81B83B9C456}"/>
              </a:ext>
            </a:extLst>
          </p:cNvPr>
          <p:cNvSpPr/>
          <p:nvPr/>
        </p:nvSpPr>
        <p:spPr bwMode="auto">
          <a:xfrm>
            <a:off x="8032323" y="2553992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6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7F7DFA64-DD3E-440B-9D15-B8D8B7165E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09418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feil: Fünfeck 22">
            <a:extLst>
              <a:ext uri="{FF2B5EF4-FFF2-40B4-BE49-F238E27FC236}">
                <a16:creationId xmlns:a16="http://schemas.microsoft.com/office/drawing/2014/main" id="{843B33D4-E6B5-481E-984A-3D5022FF2B01}"/>
              </a:ext>
            </a:extLst>
          </p:cNvPr>
          <p:cNvSpPr/>
          <p:nvPr/>
        </p:nvSpPr>
        <p:spPr bwMode="auto">
          <a:xfrm>
            <a:off x="2683219" y="2572723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To set up a Working Group (comprising voluntary members from CdP1/CoP1) that will elaborate an action plan to promote the model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" name="Pfeil: Fünfeck 23">
            <a:extLst>
              <a:ext uri="{FF2B5EF4-FFF2-40B4-BE49-F238E27FC236}">
                <a16:creationId xmlns:a16="http://schemas.microsoft.com/office/drawing/2014/main" id="{FA64DB5F-82F1-4FD2-968E-A540B1E0286C}"/>
              </a:ext>
            </a:extLst>
          </p:cNvPr>
          <p:cNvSpPr/>
          <p:nvPr/>
        </p:nvSpPr>
        <p:spPr bwMode="auto">
          <a:xfrm>
            <a:off x="3959930" y="2572722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WG / AUC to identify opportunities to promote the model in collaboration with AUC (e.g. AU STC meetings, PAP Sessions, Africa Creates Jobs conference)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6" name="Pfeil: Fünfeck 24">
            <a:extLst>
              <a:ext uri="{FF2B5EF4-FFF2-40B4-BE49-F238E27FC236}">
                <a16:creationId xmlns:a16="http://schemas.microsoft.com/office/drawing/2014/main" id="{A878CB97-3970-4F76-8F91-0576958EA646}"/>
              </a:ext>
            </a:extLst>
          </p:cNvPr>
          <p:cNvSpPr/>
          <p:nvPr/>
        </p:nvSpPr>
        <p:spPr bwMode="auto">
          <a:xfrm>
            <a:off x="5223379" y="2572722"/>
            <a:ext cx="1348271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WG to prepare and run side events / workshops at targeted conferences in collaboration with AUC (incl.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1022D"/>
                </a:highlight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AU STC meetings, PAP Sessions,,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Africa Creates Jobs mid-2020)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feld 8">
            <a:extLst>
              <a:ext uri="{FF2B5EF4-FFF2-40B4-BE49-F238E27FC236}">
                <a16:creationId xmlns:a16="http://schemas.microsoft.com/office/drawing/2014/main" id="{E0DB3869-750A-45D5-8502-8DCFF7D57023}"/>
              </a:ext>
            </a:extLst>
          </p:cNvPr>
          <p:cNvSpPr txBox="1"/>
          <p:nvPr/>
        </p:nvSpPr>
        <p:spPr>
          <a:xfrm>
            <a:off x="1338218" y="1676231"/>
            <a:ext cx="6467561" cy="30610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: promotion of the model /guidelines on LMIS for Africa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" name="Siebeneck 11">
            <a:extLst>
              <a:ext uri="{FF2B5EF4-FFF2-40B4-BE49-F238E27FC236}">
                <a16:creationId xmlns:a16="http://schemas.microsoft.com/office/drawing/2014/main" id="{5AE399FF-2C6D-415C-ACFB-40096279C101}"/>
              </a:ext>
            </a:extLst>
          </p:cNvPr>
          <p:cNvSpPr/>
          <p:nvPr/>
        </p:nvSpPr>
        <p:spPr bwMode="auto">
          <a:xfrm>
            <a:off x="2899243" y="2755404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1</a:t>
            </a:r>
          </a:p>
        </p:txBody>
      </p:sp>
      <p:sp>
        <p:nvSpPr>
          <p:cNvPr id="9" name="Siebeneck 12">
            <a:extLst>
              <a:ext uri="{FF2B5EF4-FFF2-40B4-BE49-F238E27FC236}">
                <a16:creationId xmlns:a16="http://schemas.microsoft.com/office/drawing/2014/main" id="{99DFAB9B-088E-4EE8-94D4-A3ADD6ED4CC6}"/>
              </a:ext>
            </a:extLst>
          </p:cNvPr>
          <p:cNvSpPr/>
          <p:nvPr/>
        </p:nvSpPr>
        <p:spPr bwMode="auto">
          <a:xfrm>
            <a:off x="4195387" y="2755404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2</a:t>
            </a:r>
          </a:p>
        </p:txBody>
      </p:sp>
      <p:sp>
        <p:nvSpPr>
          <p:cNvPr id="10" name="Siebeneck 13">
            <a:extLst>
              <a:ext uri="{FF2B5EF4-FFF2-40B4-BE49-F238E27FC236}">
                <a16:creationId xmlns:a16="http://schemas.microsoft.com/office/drawing/2014/main" id="{10699E54-5EBF-4636-8415-6C46B0433C74}"/>
              </a:ext>
            </a:extLst>
          </p:cNvPr>
          <p:cNvSpPr/>
          <p:nvPr/>
        </p:nvSpPr>
        <p:spPr bwMode="auto">
          <a:xfrm>
            <a:off x="5419523" y="2755404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3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F6294A26-5FE3-4F63-A778-C321260A40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99964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>
            <a:extLst>
              <a:ext uri="{FF2B5EF4-FFF2-40B4-BE49-F238E27FC236}">
                <a16:creationId xmlns:a16="http://schemas.microsoft.com/office/drawing/2014/main" id="{DAB5D580-223F-4A77-877D-2D3314B4F861}"/>
              </a:ext>
            </a:extLst>
          </p:cNvPr>
          <p:cNvSpPr txBox="1">
            <a:spLocks/>
          </p:cNvSpPr>
          <p:nvPr/>
        </p:nvSpPr>
        <p:spPr>
          <a:xfrm>
            <a:off x="295275" y="2498315"/>
            <a:ext cx="8553450" cy="1861369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0" lvl="0" indent="0" algn="ctr">
              <a:spcBef>
                <a:spcPct val="20000"/>
              </a:spcBef>
              <a:spcAft>
                <a:spcPct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tabLst/>
            </a:pPr>
            <a:r>
              <a:rPr lang="en-US" sz="3200" dirty="0">
                <a:solidFill>
                  <a:schemeClr val="tx1"/>
                </a:solidFill>
                <a:latin typeface="Open Sans Light" panose="020B0306030504020204" pitchFamily="34" charset="0"/>
              </a:rPr>
              <a:t>Action 2: Exchange of best practices on LMI</a:t>
            </a:r>
          </a:p>
          <a:p>
            <a:pPr marL="0" lvl="0" indent="0" algn="ctr">
              <a:spcBef>
                <a:spcPct val="20000"/>
              </a:spcBef>
              <a:spcAft>
                <a:spcPct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tabLst/>
            </a:pPr>
            <a:endParaRPr lang="de-DE" sz="3200" dirty="0">
              <a:solidFill>
                <a:prstClr val="black">
                  <a:lumMod val="50000"/>
                  <a:lumOff val="50000"/>
                </a:prstClr>
              </a:solidFill>
              <a:latin typeface="Open Sans Light" panose="020B0306030504020204" pitchFamily="34" charset="0"/>
            </a:endParaRPr>
          </a:p>
          <a:p>
            <a:pPr marL="0" lvl="0" indent="0" algn="ctr">
              <a:spcBef>
                <a:spcPct val="20000"/>
              </a:spcBef>
              <a:spcAft>
                <a:spcPct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Open Sans Light" panose="020B0306030504020204" pitchFamily="34" charset="0"/>
              </a:rPr>
              <a:t>Objective</a:t>
            </a:r>
            <a:r>
              <a:rPr lang="en-US" sz="2000" b="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 Light" panose="020B0306030504020204" pitchFamily="34" charset="0"/>
              </a:rPr>
              <a:t>: </a:t>
            </a:r>
            <a:r>
              <a:rPr lang="en-US" sz="2000" b="0" dirty="0">
                <a:solidFill>
                  <a:srgbClr val="0070C0"/>
                </a:solidFill>
                <a:latin typeface="Open Sans Light" panose="020B0306030504020204" pitchFamily="34" charset="0"/>
              </a:rPr>
              <a:t>to exchange best practice/expertise on surveys and anticipation tools amongst </a:t>
            </a:r>
            <a:r>
              <a:rPr lang="en-US" sz="2000" b="0" dirty="0" err="1">
                <a:solidFill>
                  <a:srgbClr val="0070C0"/>
                </a:solidFill>
                <a:latin typeface="Open Sans Light" panose="020B0306030504020204" pitchFamily="34" charset="0"/>
              </a:rPr>
              <a:t>CoP</a:t>
            </a:r>
            <a:r>
              <a:rPr lang="en-US" sz="2000" b="0" dirty="0">
                <a:solidFill>
                  <a:srgbClr val="0070C0"/>
                </a:solidFill>
                <a:latin typeface="Open Sans Light" panose="020B0306030504020204" pitchFamily="34" charset="0"/>
              </a:rPr>
              <a:t> members</a:t>
            </a:r>
            <a:endParaRPr lang="de-DE" sz="2000" b="0" dirty="0">
              <a:solidFill>
                <a:srgbClr val="0070C0"/>
              </a:solidFill>
              <a:latin typeface="Open Sans Light" panose="020B03060305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4AB1F2A-3775-40B2-892C-B05B5D781F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909887" y="92018"/>
            <a:ext cx="3324225" cy="11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4484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iz-powerpoint-20141103-v3">
  <a:themeElements>
    <a:clrScheme name="GIZ Farbtabelle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D0CBC1"/>
      </a:accent2>
      <a:accent3>
        <a:srgbClr val="7C7563"/>
      </a:accent3>
      <a:accent4>
        <a:srgbClr val="660000"/>
      </a:accent4>
      <a:accent5>
        <a:srgbClr val="CC0000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Cover">
  <a:themeElements>
    <a:clrScheme name="GTZ-DE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4B859F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1_giz-powerpoint-20141103-v3">
  <a:themeElements>
    <a:clrScheme name="GIZ Farbtabelle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D0CBC1"/>
      </a:accent2>
      <a:accent3>
        <a:srgbClr val="7C7563"/>
      </a:accent3>
      <a:accent4>
        <a:srgbClr val="660000"/>
      </a:accent4>
      <a:accent5>
        <a:srgbClr val="CC0000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giz-powerpoint-leerfolie-de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b="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2_giz-powerpoint-20141103-v3">
  <a:themeElements>
    <a:clrScheme name="GIZ Farbtabelle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D0CBC1"/>
      </a:accent2>
      <a:accent3>
        <a:srgbClr val="7C7563"/>
      </a:accent3>
      <a:accent4>
        <a:srgbClr val="660000"/>
      </a:accent4>
      <a:accent5>
        <a:srgbClr val="CC0000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6.xml><?xml version="1.0" encoding="utf-8"?>
<a:theme xmlns:a="http://schemas.openxmlformats.org/drawingml/2006/main" name="3_giz-powerpoint-20141103-v3">
  <a:themeElements>
    <a:clrScheme name="GIZ Farbtabelle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D0CBC1"/>
      </a:accent2>
      <a:accent3>
        <a:srgbClr val="7C7563"/>
      </a:accent3>
      <a:accent4>
        <a:srgbClr val="660000"/>
      </a:accent4>
      <a:accent5>
        <a:srgbClr val="CC0000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giz-powerpoint-20141103-v3.potx</Template>
  <TotalTime>0</TotalTime>
  <Words>726</Words>
  <Application>Microsoft Office PowerPoint</Application>
  <PresentationFormat>On-screen Show (4:3)</PresentationFormat>
  <Paragraphs>90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ＭＳ Ｐゴシック</vt:lpstr>
      <vt:lpstr>Arial</vt:lpstr>
      <vt:lpstr>Arial Narrow</vt:lpstr>
      <vt:lpstr>Calibri</vt:lpstr>
      <vt:lpstr>Open Sans</vt:lpstr>
      <vt:lpstr>Open Sans Light</vt:lpstr>
      <vt:lpstr>Wingdings</vt:lpstr>
      <vt:lpstr>giz-powerpoint-20141103-v3</vt:lpstr>
      <vt:lpstr>Cover</vt:lpstr>
      <vt:lpstr>1_giz-powerpoint-20141103-v3</vt:lpstr>
      <vt:lpstr>giz-powerpoint-leerfolie-de</vt:lpstr>
      <vt:lpstr>2_giz-powerpoint-20141103-v3</vt:lpstr>
      <vt:lpstr>3_giz-powerpoint-20141103-v3</vt:lpstr>
      <vt:lpstr>PowerPoint Presentation</vt:lpstr>
      <vt:lpstr>WELCOME BACK</vt:lpstr>
      <vt:lpstr>PowerPoint Presentation</vt:lpstr>
      <vt:lpstr>Meeting Objectives and Expected Results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YOU!!</vt:lpstr>
    </vt:vector>
  </TitlesOfParts>
  <Company>Crossmedia Beratung und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Ira Olaleye</dc:creator>
  <cp:keywords>GIZ-Leerfolie</cp:keywords>
  <cp:lastModifiedBy>Honore Tshitenge</cp:lastModifiedBy>
  <cp:revision>1618</cp:revision>
  <cp:lastPrinted>2019-06-13T07:26:42Z</cp:lastPrinted>
  <dcterms:created xsi:type="dcterms:W3CDTF">2013-03-28T07:18:44Z</dcterms:created>
  <dcterms:modified xsi:type="dcterms:W3CDTF">2020-02-07T08:29:00Z</dcterms:modified>
</cp:coreProperties>
</file>