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0" r:id="rId2"/>
    <p:sldId id="262" r:id="rId3"/>
    <p:sldId id="275" r:id="rId4"/>
    <p:sldId id="276" r:id="rId5"/>
    <p:sldId id="277" r:id="rId6"/>
    <p:sldId id="278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3" r:id="rId15"/>
    <p:sldId id="280" r:id="rId16"/>
    <p:sldId id="281" r:id="rId17"/>
    <p:sldId id="264" r:id="rId18"/>
    <p:sldId id="265" r:id="rId19"/>
    <p:sldId id="279" r:id="rId20"/>
  </p:sldIdLst>
  <p:sldSz cx="9144000" cy="6858000" type="screen4x3"/>
  <p:notesSz cx="9926638" cy="6797675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A1"/>
    <a:srgbClr val="61A3D3"/>
    <a:srgbClr val="C1022D"/>
    <a:srgbClr val="9D1229"/>
    <a:srgbClr val="D892BC"/>
    <a:srgbClr val="8000FF"/>
    <a:srgbClr val="A41D23"/>
    <a:srgbClr val="1F497D"/>
    <a:srgbClr val="0033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89" autoAdjust="0"/>
  </p:normalViewPr>
  <p:slideViewPr>
    <p:cSldViewPr>
      <p:cViewPr varScale="1">
        <p:scale>
          <a:sx n="77" d="100"/>
          <a:sy n="77" d="100"/>
        </p:scale>
        <p:origin x="2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-1428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t" anchorCtr="0" compatLnSpc="1">
            <a:prstTxWarp prst="textNoShape">
              <a:avLst/>
            </a:prstTxWarp>
          </a:bodyPr>
          <a:lstStyle>
            <a:lvl1pPr algn="l" defTabSz="955526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 sz="11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t" anchorCtr="0" compatLnSpc="1">
            <a:prstTxWarp prst="textNoShape">
              <a:avLst/>
            </a:prstTxWarp>
          </a:bodyPr>
          <a:lstStyle>
            <a:lvl1pPr algn="r" defTabSz="955526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 sz="110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5130" y="6351165"/>
            <a:ext cx="773733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>
                <a:latin typeface="Times New Roman" pitchFamily="18" charset="0"/>
              </a:defRPr>
            </a:lvl1pPr>
          </a:lstStyle>
          <a:p>
            <a:pPr algn="l">
              <a:defRPr/>
            </a:pPr>
            <a:fld id="{59786184-F328-430D-9532-77E6BB4C43D3}" type="slidenum">
              <a:rPr lang="de-DE" altLang="de-DE" sz="11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l">
                <a:defRPr/>
              </a:pPr>
              <a:t>‹#›</a:t>
            </a:fld>
            <a:endParaRPr lang="de-DE" altLang="de-DE" sz="110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19" descr="Denkmodell_Logo_final_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703" y="6309567"/>
            <a:ext cx="129698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006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t" anchorCtr="0" compatLnSpc="1">
            <a:prstTxWarp prst="textNoShape">
              <a:avLst/>
            </a:prstTxWarp>
          </a:bodyPr>
          <a:lstStyle>
            <a:lvl1pPr algn="l" defTabSz="955526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t" anchorCtr="0" compatLnSpc="1">
            <a:prstTxWarp prst="textNoShape">
              <a:avLst/>
            </a:prstTxWarp>
          </a:bodyPr>
          <a:lstStyle>
            <a:lvl1pPr algn="r" defTabSz="955526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11175"/>
            <a:ext cx="3398838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dirty="0"/>
              <a:t>Textmasterformate durch Klicken bearbeiten</a:t>
            </a:r>
          </a:p>
          <a:p>
            <a:pPr lvl="1"/>
            <a:r>
              <a:rPr lang="de-DE" altLang="de-DE" noProof="0" dirty="0"/>
              <a:t>Zweite Ebene</a:t>
            </a:r>
          </a:p>
          <a:p>
            <a:pPr lvl="2"/>
            <a:r>
              <a:rPr lang="de-DE" altLang="de-DE" noProof="0" dirty="0"/>
              <a:t>Dritte Ebene</a:t>
            </a:r>
          </a:p>
          <a:p>
            <a:pPr lvl="3"/>
            <a:r>
              <a:rPr lang="de-DE" altLang="de-DE" noProof="0" dirty="0"/>
              <a:t>Vierte Ebene</a:t>
            </a:r>
          </a:p>
          <a:p>
            <a:pPr lvl="4"/>
            <a:r>
              <a:rPr lang="de-DE" altLang="de-DE" noProof="0" dirty="0"/>
              <a:t>Fünfte Ebene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6442600"/>
            <a:ext cx="930871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41" tIns="47770" rIns="95541" bIns="47770" numCol="1" anchor="b" anchorCtr="0" compatLnSpc="1">
            <a:prstTxWarp prst="textNoShape">
              <a:avLst/>
            </a:prstTxWarp>
          </a:bodyPr>
          <a:lstStyle>
            <a:lvl1pPr algn="l" defTabSz="954088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86ACE1CB-451C-4B96-A90E-86389FCF579C}" type="slidenum">
              <a:rPr lang="de-DE" altLang="de-DE" smtClean="0"/>
              <a:pPr>
                <a:defRPr/>
              </a:pPr>
              <a:t>‹#›</a:t>
            </a:fld>
            <a:endParaRPr lang="de-DE" altLang="de-DE"/>
          </a:p>
        </p:txBody>
      </p:sp>
      <p:pic>
        <p:nvPicPr>
          <p:cNvPr id="8" name="Picture 19" descr="Denkmodell_Logo_final_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703" y="6351165"/>
            <a:ext cx="129698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577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44327" y="4005064"/>
            <a:ext cx="5688013" cy="432048"/>
          </a:xfrm>
          <a:ln>
            <a:noFill/>
          </a:ln>
        </p:spPr>
        <p:txBody>
          <a:bodyPr/>
          <a:lstStyle>
            <a:lvl1pPr marL="0" indent="0" algn="l">
              <a:buFont typeface="Wingdings" pitchFamily="2" charset="2"/>
              <a:buNone/>
              <a:defRPr sz="2000" b="0" i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altLang="de-DE" noProof="0" dirty="0"/>
              <a:t>… </a:t>
            </a:r>
            <a:r>
              <a:rPr lang="de-DE" altLang="de-DE" noProof="0" dirty="0" err="1"/>
              <a:t>facilitators</a:t>
            </a:r>
            <a:r>
              <a:rPr lang="de-DE" altLang="de-DE" noProof="0" dirty="0"/>
              <a:t> …</a:t>
            </a:r>
            <a:endParaRPr lang="en-GB" altLang="de-DE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43608" y="4509120"/>
            <a:ext cx="5688013" cy="503238"/>
          </a:xfrm>
          <a:noFill/>
          <a:ln>
            <a:noFill/>
          </a:ln>
          <a:effectLst/>
          <a:extLst/>
        </p:spPr>
        <p:txBody>
          <a:bodyPr/>
          <a:lstStyle>
            <a:lvl1pPr marL="0" indent="0" algn="l">
              <a:buNone/>
              <a:defRPr lang="de-DE" sz="1600" b="0" i="0" kern="1200" baseline="0" smtClean="0">
                <a:solidFill>
                  <a:srgbClr val="59595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/>
              <a:t>… </a:t>
            </a:r>
            <a:r>
              <a:rPr lang="de-DE" dirty="0" err="1"/>
              <a:t>date</a:t>
            </a:r>
            <a:r>
              <a:rPr lang="de-DE" dirty="0"/>
              <a:t>, </a:t>
            </a:r>
            <a:r>
              <a:rPr lang="de-DE" dirty="0" err="1"/>
              <a:t>location</a:t>
            </a:r>
            <a:r>
              <a:rPr lang="de-DE" dirty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43608" y="3212976"/>
            <a:ext cx="7056784" cy="720080"/>
          </a:xfrm>
          <a:noFill/>
          <a:ln>
            <a:noFill/>
          </a:ln>
          <a:effectLst/>
          <a:extLst/>
        </p:spPr>
        <p:txBody>
          <a:bodyPr anchor="ctr"/>
          <a:lstStyle>
            <a:lvl1pPr marL="0" indent="0" algn="l">
              <a:buNone/>
              <a:defRPr lang="de-DE" sz="3200" b="0" i="0" kern="1200" cap="none" spc="0" baseline="0" smtClean="0">
                <a:ln>
                  <a:noFill/>
                </a:ln>
                <a:solidFill>
                  <a:srgbClr val="0062A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/>
              <a:t>Headline / 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044872" y="2780730"/>
            <a:ext cx="4967288" cy="576262"/>
          </a:xfrm>
          <a:noFill/>
          <a:ln>
            <a:solidFill>
              <a:srgbClr val="FFFFFF"/>
            </a:solidFill>
          </a:ln>
          <a:effectLst/>
          <a:extLst/>
        </p:spPr>
        <p:txBody>
          <a:bodyPr anchor="ctr"/>
          <a:lstStyle>
            <a:lvl1pPr marL="0" indent="0">
              <a:buNone/>
              <a:defRPr lang="en-US" altLang="de-DE" sz="1100" b="0" i="0" cap="none" spc="0" baseline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127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_Photo Docum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44327" y="4005064"/>
            <a:ext cx="5688013" cy="432048"/>
          </a:xfrm>
          <a:ln>
            <a:noFill/>
          </a:ln>
        </p:spPr>
        <p:txBody>
          <a:bodyPr/>
          <a:lstStyle>
            <a:lvl1pPr marL="0" indent="0" algn="l">
              <a:buFont typeface="Wingdings" pitchFamily="2" charset="2"/>
              <a:buNone/>
              <a:defRPr sz="2000" b="0" i="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altLang="de-DE" noProof="0" dirty="0"/>
              <a:t>… </a:t>
            </a:r>
            <a:r>
              <a:rPr lang="de-DE" altLang="de-DE" noProof="0" dirty="0" err="1"/>
              <a:t>facilitators</a:t>
            </a:r>
            <a:r>
              <a:rPr lang="de-DE" altLang="de-DE" noProof="0" dirty="0"/>
              <a:t> …</a:t>
            </a:r>
            <a:endParaRPr lang="en-GB" altLang="de-DE" noProof="0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43608" y="4509120"/>
            <a:ext cx="5688013" cy="503238"/>
          </a:xfrm>
          <a:noFill/>
          <a:ln>
            <a:noFill/>
          </a:ln>
          <a:effectLst/>
          <a:extLst/>
        </p:spPr>
        <p:txBody>
          <a:bodyPr/>
          <a:lstStyle>
            <a:lvl1pPr marL="0" indent="0" algn="l">
              <a:buNone/>
              <a:defRPr lang="de-DE" sz="1600" b="0" i="0" kern="1200" baseline="0" smtClean="0">
                <a:solidFill>
                  <a:srgbClr val="59595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/>
              <a:t>… </a:t>
            </a:r>
            <a:r>
              <a:rPr lang="de-DE" dirty="0" err="1"/>
              <a:t>date</a:t>
            </a:r>
            <a:r>
              <a:rPr lang="de-DE" dirty="0"/>
              <a:t>, </a:t>
            </a:r>
            <a:r>
              <a:rPr lang="de-DE" dirty="0" err="1"/>
              <a:t>location</a:t>
            </a:r>
            <a:r>
              <a:rPr lang="de-DE" dirty="0"/>
              <a:t>.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43608" y="2852936"/>
            <a:ext cx="7056784" cy="1080120"/>
          </a:xfrm>
          <a:noFill/>
          <a:ln>
            <a:noFill/>
          </a:ln>
          <a:effectLst/>
          <a:extLst/>
        </p:spPr>
        <p:txBody>
          <a:bodyPr anchor="ctr"/>
          <a:lstStyle>
            <a:lvl1pPr marL="0" indent="0" algn="l">
              <a:buNone/>
              <a:defRPr lang="de-DE" sz="3200" b="0" i="0" kern="1200" cap="none" spc="0" smtClean="0">
                <a:ln>
                  <a:noFill/>
                </a:ln>
                <a:solidFill>
                  <a:schemeClr val="accent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 err="1"/>
              <a:t>Photo</a:t>
            </a:r>
            <a:r>
              <a:rPr lang="de-DE" dirty="0"/>
              <a:t> </a:t>
            </a:r>
            <a:r>
              <a:rPr lang="de-DE" dirty="0" err="1"/>
              <a:t>Documentation</a:t>
            </a:r>
            <a:endParaRPr lang="de-DE" dirty="0"/>
          </a:p>
          <a:p>
            <a:pPr lvl="0"/>
            <a:r>
              <a:rPr lang="de-DE" dirty="0"/>
              <a:t>Event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081708" y="2348682"/>
            <a:ext cx="4967288" cy="576262"/>
          </a:xfrm>
          <a:noFill/>
          <a:ln>
            <a:solidFill>
              <a:srgbClr val="FFFFFF"/>
            </a:solidFill>
          </a:ln>
          <a:effectLst/>
          <a:extLst/>
        </p:spPr>
        <p:txBody>
          <a:bodyPr anchor="ctr"/>
          <a:lstStyle>
            <a:lvl1pPr marL="0" indent="0">
              <a:buNone/>
              <a:defRPr lang="en-US" altLang="de-DE" sz="1100" b="0" i="0" cap="none" spc="0" baseline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client</a:t>
            </a:r>
            <a:r>
              <a:rPr lang="de-DE" dirty="0"/>
              <a:t> /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number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757305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43608" y="3212976"/>
            <a:ext cx="7056784" cy="720080"/>
          </a:xfrm>
          <a:noFill/>
          <a:ln>
            <a:noFill/>
          </a:ln>
          <a:effectLst/>
          <a:extLst/>
        </p:spPr>
        <p:txBody>
          <a:bodyPr anchor="ctr"/>
          <a:lstStyle>
            <a:lvl1pPr marL="0" indent="0" algn="ctr">
              <a:buNone/>
              <a:defRPr lang="de-DE" sz="3200" b="0" i="0" kern="1200" cap="none" spc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6933" y="6381750"/>
            <a:ext cx="50462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‹#›</a:t>
            </a:fld>
            <a:endParaRPr lang="en-US" altLang="de-DE" dirty="0"/>
          </a:p>
        </p:txBody>
      </p:sp>
      <p:pic>
        <p:nvPicPr>
          <p:cNvPr id="6" name="Grafik 5" descr="C:\denkmodell\Pr\GIZ\bonn\YouMatch\18-669-GIZ-YouMatch-CoPs\Icons und Logos\YouMatch_logo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12382"/>
            <a:ext cx="1094978" cy="5201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024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extLst/>
        </p:spPr>
        <p:txBody>
          <a:bodyPr/>
          <a:lstStyle>
            <a:lvl1pPr>
              <a:defRPr lang="de-DE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6933" y="6381750"/>
            <a:ext cx="50462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‹#›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42020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extLst/>
        </p:spPr>
        <p:txBody>
          <a:bodyPr/>
          <a:lstStyle>
            <a:lvl1pPr>
              <a:defRPr lang="de-D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213" y="1341438"/>
            <a:ext cx="8208267" cy="4975225"/>
          </a:xfrm>
        </p:spPr>
        <p:txBody>
          <a:bodyPr/>
          <a:lstStyle>
            <a:lvl1pPr marL="342900" indent="-34290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/>
              <a:buChar char="•"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...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6933" y="6381750"/>
            <a:ext cx="50462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‹#›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35119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_d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4788024" y="1628800"/>
            <a:ext cx="3527425" cy="4537075"/>
          </a:xfrm>
        </p:spPr>
        <p:txBody>
          <a:bodyPr/>
          <a:lstStyle>
            <a:lvl1pPr marL="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de-DE" dirty="0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827584" y="1628800"/>
            <a:ext cx="3527425" cy="4537075"/>
          </a:xfrm>
        </p:spPr>
        <p:txBody>
          <a:bodyPr/>
          <a:lstStyle>
            <a:lvl1pPr marL="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de-DE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6933" y="6381750"/>
            <a:ext cx="50462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‹#›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21113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827584" y="1628800"/>
            <a:ext cx="7488832" cy="4537075"/>
          </a:xfrm>
        </p:spPr>
        <p:txBody>
          <a:bodyPr/>
          <a:lstStyle>
            <a:lvl1pPr marL="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de-DE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6933" y="6381750"/>
            <a:ext cx="50462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‹#›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78275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33375"/>
            <a:ext cx="815498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/>
              <a:t>Click to edit 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341438"/>
            <a:ext cx="8459787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dirty="0"/>
              <a:t>Click </a:t>
            </a:r>
            <a:r>
              <a:rPr lang="de-DE" altLang="de-DE" noProof="0" dirty="0" err="1"/>
              <a:t>to</a:t>
            </a:r>
            <a:r>
              <a:rPr lang="de-DE" altLang="de-DE" noProof="0" dirty="0"/>
              <a:t> </a:t>
            </a:r>
            <a:r>
              <a:rPr lang="de-DE" altLang="de-DE" noProof="0" dirty="0" err="1"/>
              <a:t>add</a:t>
            </a:r>
            <a:r>
              <a:rPr lang="de-DE" altLang="de-DE" noProof="0" dirty="0"/>
              <a:t> </a:t>
            </a:r>
            <a:r>
              <a:rPr lang="de-DE" altLang="de-DE" noProof="0" dirty="0" err="1"/>
              <a:t>text</a:t>
            </a:r>
            <a:r>
              <a:rPr lang="de-DE" altLang="de-DE" noProof="0" dirty="0"/>
              <a:t> …</a:t>
            </a:r>
          </a:p>
          <a:p>
            <a:pPr lvl="1"/>
            <a:r>
              <a:rPr lang="de-DE" altLang="de-DE" noProof="0" dirty="0"/>
              <a:t>… </a:t>
            </a:r>
            <a:r>
              <a:rPr lang="de-DE" altLang="de-DE" noProof="0" dirty="0" err="1"/>
              <a:t>second</a:t>
            </a:r>
            <a:r>
              <a:rPr lang="de-DE" altLang="de-DE" noProof="0" dirty="0"/>
              <a:t> </a:t>
            </a:r>
            <a:r>
              <a:rPr lang="de-DE" altLang="de-DE" noProof="0" dirty="0" err="1"/>
              <a:t>level</a:t>
            </a:r>
            <a:r>
              <a:rPr lang="de-DE" altLang="de-DE" noProof="0" dirty="0"/>
              <a:t> …</a:t>
            </a:r>
          </a:p>
          <a:p>
            <a:pPr lvl="2"/>
            <a:r>
              <a:rPr lang="de-DE" altLang="de-DE" noProof="0" dirty="0"/>
              <a:t>… </a:t>
            </a:r>
            <a:r>
              <a:rPr lang="de-DE" altLang="de-DE" noProof="0" dirty="0" err="1"/>
              <a:t>third</a:t>
            </a:r>
            <a:r>
              <a:rPr lang="de-DE" altLang="de-DE" noProof="0" dirty="0"/>
              <a:t> </a:t>
            </a:r>
            <a:r>
              <a:rPr lang="de-DE" altLang="de-DE" noProof="0" dirty="0" err="1"/>
              <a:t>level</a:t>
            </a:r>
            <a:r>
              <a:rPr lang="de-DE" altLang="de-DE" noProof="0" dirty="0"/>
              <a:t> …</a:t>
            </a:r>
          </a:p>
        </p:txBody>
      </p:sp>
      <p:pic>
        <p:nvPicPr>
          <p:cNvPr id="4" name="Grafik 3" descr="C:\denkmodell\Pr\GIZ\bonn\YouMatch\18-669-GIZ-YouMatch-CoPs\Icons und Logos\YouMatch_logo.png"/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12382"/>
            <a:ext cx="1094978" cy="52019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5" r:id="rId2"/>
    <p:sldLayoutId id="2147483912" r:id="rId3"/>
    <p:sldLayoutId id="2147483913" r:id="rId4"/>
    <p:sldLayoutId id="2147483914" r:id="rId5"/>
    <p:sldLayoutId id="2147483916" r:id="rId6"/>
    <p:sldLayoutId id="2147483917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altLang="de-DE" sz="2400">
          <a:solidFill>
            <a:schemeClr val="tx1">
              <a:lumMod val="75000"/>
              <a:lumOff val="25000"/>
            </a:schemeClr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0404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0404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0404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0404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charset="0"/>
          <a:cs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lang="en-GB" sz="2800" baseline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SzPct val="75000"/>
        <a:buFont typeface="Arial" pitchFamily="34" charset="0"/>
        <a:buChar char="•"/>
        <a:defRPr lang="en-GB" sz="26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SzPct val="75000"/>
        <a:buFont typeface="Arial" panose="020B0604020202020204" pitchFamily="34" charset="0"/>
        <a:buChar char="•"/>
        <a:defRPr lang="en-GB" sz="2400" baseline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Font typeface="Arial" pitchFamily="34" charset="0"/>
        <a:buChar char="•"/>
        <a:defRPr lang="en-GB"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Char char="-"/>
        <a:defRPr lang="en-GB"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-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-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-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1116335" y="3503101"/>
            <a:ext cx="5688013" cy="432048"/>
          </a:xfrm>
        </p:spPr>
        <p:txBody>
          <a:bodyPr/>
          <a:lstStyle/>
          <a:p>
            <a:r>
              <a:rPr lang="en-GB" dirty="0" err="1"/>
              <a:t>Yasameen</a:t>
            </a:r>
            <a:r>
              <a:rPr lang="en-GB" dirty="0"/>
              <a:t> Al-</a:t>
            </a:r>
            <a:r>
              <a:rPr lang="en-GB" dirty="0" err="1"/>
              <a:t>Nadheri</a:t>
            </a:r>
            <a:r>
              <a:rPr lang="en-GB" dirty="0"/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116334" y="4223181"/>
            <a:ext cx="5688013" cy="503238"/>
          </a:xfrm>
        </p:spPr>
        <p:txBody>
          <a:bodyPr/>
          <a:lstStyle/>
          <a:p>
            <a:r>
              <a:rPr lang="en-GB" dirty="0"/>
              <a:t>31.07.2019  / 10:00 am ( GMT+2) </a:t>
            </a:r>
          </a:p>
        </p:txBody>
      </p:sp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419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 descr="C:\denkmodell\Pr\GIZ\bonn\YouMatch\18-669-GIZ-YouMatch-CoPs\Icons und Logos\YouMatch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94" y="1180614"/>
            <a:ext cx="2291715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 descr="GIZ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043608" y="2274779"/>
            <a:ext cx="7056784" cy="720080"/>
          </a:xfrm>
        </p:spPr>
        <p:txBody>
          <a:bodyPr/>
          <a:lstStyle/>
          <a:p>
            <a:r>
              <a:rPr lang="en-US" dirty="0"/>
              <a:t>Second Online Meeting </a:t>
            </a:r>
            <a:r>
              <a:rPr lang="en-US" dirty="0" err="1"/>
              <a:t>CoP</a:t>
            </a:r>
            <a:r>
              <a:rPr lang="en-US" dirty="0"/>
              <a:t> 1 ENG</a:t>
            </a:r>
          </a:p>
          <a:p>
            <a:r>
              <a:rPr lang="en-US" sz="2000" dirty="0"/>
              <a:t>Using </a:t>
            </a:r>
            <a:r>
              <a:rPr lang="en-US" sz="2000" dirty="0" err="1"/>
              <a:t>labour</a:t>
            </a:r>
            <a:r>
              <a:rPr lang="en-US" sz="2000" dirty="0"/>
              <a:t> market information as essential basis for effective ES for youths</a:t>
            </a:r>
          </a:p>
        </p:txBody>
      </p:sp>
    </p:spTree>
    <p:extLst>
      <p:ext uri="{BB962C8B-B14F-4D97-AF65-F5344CB8AC3E}">
        <p14:creationId xmlns:p14="http://schemas.microsoft.com/office/powerpoint/2010/main" val="1610376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74" y="212357"/>
            <a:ext cx="8857356" cy="692150"/>
          </a:xfrm>
        </p:spPr>
        <p:txBody>
          <a:bodyPr/>
          <a:lstStyle/>
          <a:p>
            <a:r>
              <a:rPr lang="en-US" dirty="0"/>
              <a:t>Knowledge Maps as part of a knowledge Management system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10</a:t>
            </a:fld>
            <a:endParaRPr lang="en-US" altLang="de-DE" dirty="0"/>
          </a:p>
        </p:txBody>
      </p:sp>
      <p:pic>
        <p:nvPicPr>
          <p:cNvPr id="5" name="Grafi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393" y="1338873"/>
            <a:ext cx="5128413" cy="46085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6012160" y="886929"/>
            <a:ext cx="721360" cy="33464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9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de-DE" sz="900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feil nach unten 6"/>
          <p:cNvSpPr>
            <a:spLocks noChangeArrowheads="1"/>
          </p:cNvSpPr>
          <p:nvPr/>
        </p:nvSpPr>
        <p:spPr bwMode="auto">
          <a:xfrm rot="2230032">
            <a:off x="5797530" y="1212684"/>
            <a:ext cx="104775" cy="420370"/>
          </a:xfrm>
          <a:prstGeom prst="downArrow">
            <a:avLst>
              <a:gd name="adj1" fmla="val 50000"/>
              <a:gd name="adj2" fmla="val 7486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8" name="Pfeil nach unten 7"/>
          <p:cNvSpPr>
            <a:spLocks noChangeArrowheads="1"/>
          </p:cNvSpPr>
          <p:nvPr/>
        </p:nvSpPr>
        <p:spPr bwMode="auto">
          <a:xfrm rot="8136185">
            <a:off x="6872585" y="1193634"/>
            <a:ext cx="126365" cy="40068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560743" y="1493050"/>
            <a:ext cx="22110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1" name="Textfeld 14354"/>
          <p:cNvSpPr txBox="1">
            <a:spLocks noChangeArrowheads="1"/>
          </p:cNvSpPr>
          <p:nvPr/>
        </p:nvSpPr>
        <p:spPr bwMode="auto">
          <a:xfrm>
            <a:off x="818515" y="9366250"/>
            <a:ext cx="4667250" cy="428815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90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68274" y="974489"/>
            <a:ext cx="3351776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800" b="0" i="0" u="none" strike="noStrike" cap="none" normalizeH="0" baseline="0" dirty="0" bmk="_Toc7418852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The cycle of knowledge management</a:t>
            </a:r>
            <a:r>
              <a:rPr kumimoji="0" lang="en-US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 developed by the researchers Probst, </a:t>
            </a:r>
            <a:r>
              <a:rPr kumimoji="0" lang="en-US" alt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Raub</a:t>
            </a:r>
            <a:r>
              <a:rPr kumimoji="0" lang="en-US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 and </a:t>
            </a:r>
            <a:r>
              <a:rPr kumimoji="0" lang="en-US" alt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Rombard</a:t>
            </a:r>
            <a:r>
              <a:rPr kumimoji="0" lang="en-US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 as a pragmatic model of the process of knowledge management just fits fine this definition.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The model consists of 8 elements forming together a complex system, describing</a:t>
            </a:r>
            <a:r>
              <a:rPr kumimoji="0" lang="en-US" altLang="de-DE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 the sequences related to the  knowledge cycle.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de-DE" sz="1800" baseline="0" dirty="0">
                <a:latin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en-US" altLang="de-DE" sz="1800" dirty="0">
                <a:latin typeface="Open Sans" panose="020B0606030504020204" pitchFamily="34" charset="0"/>
                <a:cs typeface="Open Sans" panose="020B0606030504020204" pitchFamily="34" charset="0"/>
              </a:rPr>
              <a:t> MAPS help especially in the first steps of the knowledge cycle to identify existing knowledge.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4066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sources for the knowledge Map of our </a:t>
            </a:r>
            <a:r>
              <a:rPr lang="en-US" dirty="0" err="1"/>
              <a:t>CoP</a:t>
            </a:r>
            <a:r>
              <a:rPr lang="en-US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5726" y="1484784"/>
            <a:ext cx="3496194" cy="575394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CoP</a:t>
            </a:r>
            <a:r>
              <a:rPr lang="en-US" b="1" dirty="0"/>
              <a:t> members profiles </a:t>
            </a:r>
          </a:p>
          <a:p>
            <a:pPr marL="0" indent="0">
              <a:buNone/>
            </a:pPr>
            <a:r>
              <a:rPr lang="en-US" b="1" dirty="0"/>
              <a:t>(with their described competencies)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11</a:t>
            </a:fld>
            <a:endParaRPr lang="en-US" alt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6444208" y="1484784"/>
            <a:ext cx="3496194" cy="57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lang="en-GB" sz="20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/>
              <a:buChar char="•"/>
              <a:defRPr lang="en-GB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 panose="020B0604020202020204" pitchFamily="34" charset="0"/>
              <a:buChar char="•"/>
              <a:defRPr lang="en-GB"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Font typeface="Arial" pitchFamily="34" charset="0"/>
              <a:buChar char="•"/>
              <a:defRPr lang="en-GB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Char char="-"/>
              <a:defRPr lang="en-GB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-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-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-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-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kern="0" dirty="0"/>
              <a:t>The ILO Survey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940584" y="5293270"/>
            <a:ext cx="3496194" cy="57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lang="en-GB" sz="20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/>
              <a:buChar char="•"/>
              <a:defRPr lang="en-GB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 panose="020B0604020202020204" pitchFamily="34" charset="0"/>
              <a:buChar char="•"/>
              <a:defRPr lang="en-GB"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Font typeface="Arial" pitchFamily="34" charset="0"/>
              <a:buChar char="•"/>
              <a:defRPr lang="en-GB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Char char="-"/>
              <a:defRPr lang="en-GB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-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-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-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-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kern="0" dirty="0"/>
              <a:t>Further questions to </a:t>
            </a:r>
            <a:r>
              <a:rPr lang="en-US" b="1" kern="0" dirty="0" err="1"/>
              <a:t>CoP</a:t>
            </a:r>
            <a:r>
              <a:rPr lang="en-US" b="1" kern="0" dirty="0"/>
              <a:t> members on their specialties</a:t>
            </a:r>
          </a:p>
        </p:txBody>
      </p:sp>
      <p:pic>
        <p:nvPicPr>
          <p:cNvPr id="3074" name="Picture 2" descr="Bildergebnis fÃ¼r knowledg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142" y="2824968"/>
            <a:ext cx="3057525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feil nach unten 6"/>
          <p:cNvSpPr/>
          <p:nvPr/>
        </p:nvSpPr>
        <p:spPr bwMode="auto">
          <a:xfrm rot="19018043">
            <a:off x="3441539" y="1991333"/>
            <a:ext cx="414998" cy="88859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endParaRPr lang="en-US" dirty="0"/>
          </a:p>
        </p:txBody>
      </p:sp>
      <p:sp>
        <p:nvSpPr>
          <p:cNvPr id="9" name="Pfeil nach unten 8"/>
          <p:cNvSpPr/>
          <p:nvPr/>
        </p:nvSpPr>
        <p:spPr bwMode="auto">
          <a:xfrm rot="2530496">
            <a:off x="6236708" y="1952819"/>
            <a:ext cx="414998" cy="88859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endParaRPr lang="en-US" dirty="0"/>
          </a:p>
        </p:txBody>
      </p:sp>
      <p:sp>
        <p:nvSpPr>
          <p:cNvPr id="10" name="Pfeil nach unten 9"/>
          <p:cNvSpPr/>
          <p:nvPr/>
        </p:nvSpPr>
        <p:spPr bwMode="auto">
          <a:xfrm rot="10800000">
            <a:off x="4176906" y="4341267"/>
            <a:ext cx="414998" cy="88859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/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3150316" y="1875290"/>
            <a:ext cx="14032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Information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493632" y="2049509"/>
            <a:ext cx="14032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Information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176905" y="5083888"/>
            <a:ext cx="14032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2809222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9" y="333375"/>
            <a:ext cx="5112940" cy="692150"/>
          </a:xfrm>
        </p:spPr>
        <p:txBody>
          <a:bodyPr/>
          <a:lstStyle/>
          <a:p>
            <a:r>
              <a:rPr lang="en-US" dirty="0"/>
              <a:t>Knowledge Map elaboration steps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7" y="1216025"/>
            <a:ext cx="5256957" cy="49752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facilitator and the GIZ focal points have collected Knowledge Data  from the sources (Members Profiles &amp; ILO survey)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this meeting </a:t>
            </a:r>
            <a:r>
              <a:rPr lang="en-US" dirty="0" err="1"/>
              <a:t>CoP</a:t>
            </a:r>
            <a:r>
              <a:rPr lang="en-US" dirty="0"/>
              <a:t> meeting, further knowledge questions are discussed and information gathered on the existing knowledge in the </a:t>
            </a:r>
            <a:r>
              <a:rPr lang="en-US" dirty="0" err="1"/>
              <a:t>CoP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facilitator of the </a:t>
            </a:r>
            <a:r>
              <a:rPr lang="en-US" dirty="0" err="1"/>
              <a:t>CoP</a:t>
            </a:r>
            <a:r>
              <a:rPr lang="en-US" dirty="0"/>
              <a:t> with the help of the GIZ focal point then develop a draft of the </a:t>
            </a:r>
            <a:r>
              <a:rPr lang="en-US" dirty="0" err="1"/>
              <a:t>CoP</a:t>
            </a:r>
            <a:r>
              <a:rPr lang="en-US" dirty="0"/>
              <a:t>  knowledge Map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During the </a:t>
            </a:r>
            <a:r>
              <a:rPr lang="en-US" dirty="0" err="1"/>
              <a:t>CoP</a:t>
            </a:r>
            <a:r>
              <a:rPr lang="en-US" dirty="0"/>
              <a:t> Kick-off  in Torino, the knowledge map is finalized and related to the situation analysis and the </a:t>
            </a:r>
            <a:r>
              <a:rPr lang="en-US" dirty="0" err="1"/>
              <a:t>CoP</a:t>
            </a:r>
            <a:r>
              <a:rPr lang="en-US" dirty="0"/>
              <a:t> planning. Finally, also the knowledge gap will be addressed (what do we do not know?)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12</a:t>
            </a:fld>
            <a:endParaRPr lang="en-US" alt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444208" y="1628800"/>
            <a:ext cx="22499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do we already know within our </a:t>
            </a:r>
            <a:r>
              <a:rPr lang="en-US" sz="2000" dirty="0" err="1"/>
              <a:t>CoP</a:t>
            </a:r>
            <a:r>
              <a:rPr lang="en-US" sz="2000" dirty="0"/>
              <a:t> ?</a:t>
            </a:r>
          </a:p>
          <a:p>
            <a:r>
              <a:rPr lang="en-US" sz="2000" dirty="0"/>
              <a:t>Which knowledge can we share? </a:t>
            </a:r>
          </a:p>
        </p:txBody>
      </p:sp>
      <p:sp>
        <p:nvSpPr>
          <p:cNvPr id="7" name="Legende mit Linie 1 (Akzentuierungsbalken) 6"/>
          <p:cNvSpPr/>
          <p:nvPr/>
        </p:nvSpPr>
        <p:spPr bwMode="auto">
          <a:xfrm rot="10800000" flipV="1">
            <a:off x="5374940" y="1340768"/>
            <a:ext cx="637219" cy="2376264"/>
          </a:xfrm>
          <a:prstGeom prst="accentCallout1">
            <a:avLst>
              <a:gd name="adj1" fmla="val 18750"/>
              <a:gd name="adj2" fmla="val -8333"/>
              <a:gd name="adj3" fmla="val 28766"/>
              <a:gd name="adj4" fmla="val -91090"/>
            </a:avLst>
          </a:prstGeom>
          <a:noFill/>
          <a:ln w="9525" algn="ctr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rtlCol="0" anchor="ctr"/>
          <a:lstStyle/>
          <a:p>
            <a:pPr algn="ctr"/>
            <a:endParaRPr lang="en-US" dirty="0"/>
          </a:p>
        </p:txBody>
      </p:sp>
      <p:sp>
        <p:nvSpPr>
          <p:cNvPr id="9" name="Legende mit Linie 1 (Akzentuierungsbalken) 8"/>
          <p:cNvSpPr/>
          <p:nvPr/>
        </p:nvSpPr>
        <p:spPr bwMode="auto">
          <a:xfrm rot="10800000" flipV="1">
            <a:off x="5405519" y="4725144"/>
            <a:ext cx="637219" cy="1304528"/>
          </a:xfrm>
          <a:prstGeom prst="accentCallout1">
            <a:avLst>
              <a:gd name="adj1" fmla="val 18750"/>
              <a:gd name="adj2" fmla="val -8333"/>
              <a:gd name="adj3" fmla="val 28766"/>
              <a:gd name="adj4" fmla="val -91090"/>
            </a:avLst>
          </a:prstGeom>
          <a:noFill/>
          <a:ln w="9525" algn="ctr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rtlCol="0" anchor="ctr"/>
          <a:lstStyle/>
          <a:p>
            <a:pPr algn="ctr"/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6516215" y="4437112"/>
            <a:ext cx="22499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is the knowledge gap within our </a:t>
            </a:r>
            <a:r>
              <a:rPr lang="en-US" sz="2000" dirty="0" err="1"/>
              <a:t>CoP</a:t>
            </a:r>
            <a:r>
              <a:rPr lang="en-US" sz="2000" dirty="0"/>
              <a:t> ? What knowledge  is missing? </a:t>
            </a:r>
          </a:p>
        </p:txBody>
      </p:sp>
    </p:spTree>
    <p:extLst>
      <p:ext uri="{BB962C8B-B14F-4D97-AF65-F5344CB8AC3E}">
        <p14:creationId xmlns:p14="http://schemas.microsoft.com/office/powerpoint/2010/main" val="3005663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Knowledge Questions for our data collection now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341438"/>
            <a:ext cx="7632203" cy="49752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Which experience / knowledge do you have in terms of setting up a </a:t>
            </a:r>
            <a:r>
              <a:rPr lang="en-US" dirty="0" err="1"/>
              <a:t>Labour</a:t>
            </a:r>
            <a:r>
              <a:rPr lang="en-US" dirty="0"/>
              <a:t> Market Information System?  What role did you play?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the two main competencies that need to be strengthened/developed in your country in order to set up an effective </a:t>
            </a:r>
            <a:r>
              <a:rPr lang="en-US" dirty="0" err="1"/>
              <a:t>labour</a:t>
            </a:r>
            <a:r>
              <a:rPr lang="en-US" dirty="0"/>
              <a:t> market information system?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Who has been already involved in the policy development process? If yes, what was your role and in what context (local, national etc.)?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13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4003432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topic for today – the Turin agenda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1st-2nd day of Turin event – 8.30am to 5.30pm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Opening session: </a:t>
            </a:r>
            <a:r>
              <a:rPr lang="en-GB" dirty="0"/>
              <a:t>PES and labour market policies: Overview and international instruments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 4 groups / 6 (*90-minutes) sessions per group: </a:t>
            </a:r>
          </a:p>
          <a:p>
            <a:pPr marL="857250" lvl="2">
              <a:buFont typeface="Wingdings" panose="05000000000000000000" pitchFamily="2" charset="2"/>
              <a:buChar char="ü"/>
            </a:pPr>
            <a:r>
              <a:rPr lang="en-GB" sz="2000" dirty="0"/>
              <a:t>1 - LM information systems : </a:t>
            </a:r>
            <a:r>
              <a:rPr lang="en-GB" sz="2000" dirty="0" err="1"/>
              <a:t>CoP</a:t>
            </a:r>
            <a:r>
              <a:rPr lang="en-GB" sz="2000" dirty="0"/>
              <a:t> 1 EN/</a:t>
            </a:r>
            <a:r>
              <a:rPr lang="en-GB" sz="2000" dirty="0" err="1"/>
              <a:t>CdP</a:t>
            </a:r>
            <a:r>
              <a:rPr lang="en-GB" sz="2000" dirty="0"/>
              <a:t> 1 FR</a:t>
            </a:r>
          </a:p>
          <a:p>
            <a:pPr marL="857250" lvl="2">
              <a:buFont typeface="Wingdings" panose="05000000000000000000" pitchFamily="2" charset="2"/>
              <a:buChar char="ü"/>
            </a:pPr>
            <a:r>
              <a:rPr lang="en-GB" sz="2000" dirty="0"/>
              <a:t>2 – Managing effective Job Centres and tailoring employment services: </a:t>
            </a:r>
            <a:r>
              <a:rPr lang="en-GB" sz="2000" dirty="0" err="1"/>
              <a:t>CoP</a:t>
            </a:r>
            <a:r>
              <a:rPr lang="en-GB" sz="2000" dirty="0"/>
              <a:t> 3 EN/</a:t>
            </a:r>
            <a:r>
              <a:rPr lang="en-GB" sz="2000" dirty="0" err="1"/>
              <a:t>CdP</a:t>
            </a:r>
            <a:r>
              <a:rPr lang="en-GB" sz="2000" dirty="0"/>
              <a:t> 7 FR</a:t>
            </a:r>
          </a:p>
          <a:p>
            <a:pPr marL="857250" lvl="2">
              <a:buFont typeface="Wingdings" panose="05000000000000000000" pitchFamily="2" charset="2"/>
              <a:buChar char="ü"/>
            </a:pPr>
            <a:r>
              <a:rPr lang="en-GB" sz="2000" dirty="0"/>
              <a:t>3 – Employability and career guidance: </a:t>
            </a:r>
            <a:r>
              <a:rPr lang="en-GB" sz="2000" dirty="0" err="1"/>
              <a:t>CoP</a:t>
            </a:r>
            <a:r>
              <a:rPr lang="en-GB" sz="2000" dirty="0"/>
              <a:t> 2 EN/</a:t>
            </a:r>
            <a:r>
              <a:rPr lang="en-GB" sz="2000" dirty="0" err="1"/>
              <a:t>CdP</a:t>
            </a:r>
            <a:r>
              <a:rPr lang="en-GB" sz="2000" dirty="0"/>
              <a:t> 2 FR/</a:t>
            </a:r>
            <a:r>
              <a:rPr lang="en-GB" sz="2000" dirty="0" err="1"/>
              <a:t>CdP</a:t>
            </a:r>
            <a:r>
              <a:rPr lang="en-GB" sz="2000" dirty="0"/>
              <a:t> 4 FR </a:t>
            </a:r>
          </a:p>
          <a:p>
            <a:pPr marL="857250" lvl="2">
              <a:buFont typeface="Wingdings" panose="05000000000000000000" pitchFamily="2" charset="2"/>
              <a:buChar char="ü"/>
            </a:pPr>
            <a:r>
              <a:rPr lang="en-GB" sz="2000" dirty="0"/>
              <a:t>4 – Building partnerships and dialogue at the local level: </a:t>
            </a:r>
            <a:r>
              <a:rPr lang="en-GB" sz="2000" dirty="0" err="1"/>
              <a:t>CoP</a:t>
            </a:r>
            <a:r>
              <a:rPr lang="en-GB" sz="2000" dirty="0"/>
              <a:t> 5 EN/</a:t>
            </a:r>
            <a:r>
              <a:rPr lang="en-GB" sz="2000" dirty="0" err="1"/>
              <a:t>CoP</a:t>
            </a:r>
            <a:r>
              <a:rPr lang="en-GB" sz="2000" dirty="0"/>
              <a:t> 6 EN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GB" dirty="0"/>
              <a:t>Sharing outcomes / market place </a:t>
            </a:r>
            <a:endParaRPr lang="de-DE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14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767571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day of Turin event – 9am to 5.30pm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Objectives for the </a:t>
            </a:r>
            <a:r>
              <a:rPr lang="en-US" dirty="0" err="1"/>
              <a:t>CoP</a:t>
            </a:r>
            <a:r>
              <a:rPr lang="en-US" dirty="0"/>
              <a:t> Kick-off –meeting: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 err="1"/>
              <a:t>CoP</a:t>
            </a:r>
            <a:r>
              <a:rPr lang="en-GB" dirty="0"/>
              <a:t> members </a:t>
            </a:r>
            <a:endParaRPr lang="de-DE" dirty="0"/>
          </a:p>
          <a:p>
            <a:pPr lvl="0"/>
            <a:r>
              <a:rPr lang="en-GB" dirty="0"/>
              <a:t>get acquainted personally</a:t>
            </a:r>
            <a:endParaRPr lang="de-DE" dirty="0"/>
          </a:p>
          <a:p>
            <a:pPr lvl="0"/>
            <a:r>
              <a:rPr lang="en-GB" dirty="0"/>
              <a:t>define together the purpose definition of their </a:t>
            </a:r>
            <a:r>
              <a:rPr lang="en-GB" dirty="0" err="1"/>
              <a:t>CoP</a:t>
            </a:r>
            <a:endParaRPr lang="de-DE" dirty="0"/>
          </a:p>
          <a:p>
            <a:pPr lvl="0"/>
            <a:r>
              <a:rPr lang="en-GB" dirty="0"/>
              <a:t>elaborate together their </a:t>
            </a:r>
            <a:r>
              <a:rPr lang="en-GB" dirty="0" err="1"/>
              <a:t>CoP</a:t>
            </a:r>
            <a:r>
              <a:rPr lang="en-GB" dirty="0"/>
              <a:t> action plan, based on the brainstorming analysis</a:t>
            </a:r>
            <a:endParaRPr lang="de-DE" dirty="0"/>
          </a:p>
          <a:p>
            <a:pPr lvl="0"/>
            <a:r>
              <a:rPr lang="en-GB" dirty="0"/>
              <a:t>Finalize their knowledge map, identifying also knowledge gaps</a:t>
            </a:r>
            <a:endParaRPr lang="de-DE" dirty="0"/>
          </a:p>
          <a:p>
            <a:r>
              <a:rPr lang="en-GB" dirty="0"/>
              <a:t>Define next online-meeting date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15</a:t>
            </a:fld>
            <a:endParaRPr lang="en-US" altLang="de-DE" dirty="0"/>
          </a:p>
        </p:txBody>
      </p:sp>
      <p:sp>
        <p:nvSpPr>
          <p:cNvPr id="8" name="Titel 5"/>
          <p:cNvSpPr>
            <a:spLocks noGrp="1"/>
          </p:cNvSpPr>
          <p:nvPr>
            <p:ph type="title"/>
          </p:nvPr>
        </p:nvSpPr>
        <p:spPr>
          <a:xfrm>
            <a:off x="611188" y="333375"/>
            <a:ext cx="8154987" cy="692150"/>
          </a:xfrm>
        </p:spPr>
        <p:txBody>
          <a:bodyPr/>
          <a:lstStyle/>
          <a:p>
            <a:r>
              <a:rPr lang="en-US" dirty="0"/>
              <a:t>Last topic for today – the Turin agenda</a:t>
            </a:r>
          </a:p>
        </p:txBody>
      </p:sp>
    </p:spTree>
    <p:extLst>
      <p:ext uri="{BB962C8B-B14F-4D97-AF65-F5344CB8AC3E}">
        <p14:creationId xmlns:p14="http://schemas.microsoft.com/office/powerpoint/2010/main" val="1576894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16</a:t>
            </a:fld>
            <a:endParaRPr lang="en-US" altLang="de-DE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11188" y="1230870"/>
            <a:ext cx="7900442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02900" lvl="1" indent="-342900" ea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48B167"/>
              </a:buClr>
              <a:buFont typeface="Wingdings" panose="05000000000000000000" pitchFamily="2" charset="2"/>
              <a:buChar char="v"/>
              <a:tabLst/>
            </a:pP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Welcome/check-in / Introduction</a:t>
            </a:r>
            <a:r>
              <a:rPr kumimoji="0" lang="en-US" altLang="de-DE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objectives &amp; agenda</a:t>
            </a:r>
            <a:endParaRPr kumimoji="0" lang="en-US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02900" lvl="1" indent="-342900" ea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48B167"/>
              </a:buClr>
              <a:buFont typeface="Wingdings" panose="05000000000000000000" pitchFamily="2" charset="2"/>
              <a:buChar char="v"/>
              <a:tabLst/>
            </a:pP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Presentation of Knowledge Map and adjustment</a:t>
            </a:r>
            <a:endParaRPr kumimoji="0" lang="de-DE" alt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702900" lvl="1" indent="-342900" ea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48B167"/>
              </a:buClr>
              <a:buFont typeface="Wingdings" panose="05000000000000000000" pitchFamily="2" charset="2"/>
              <a:buChar char="v"/>
              <a:tabLst/>
            </a:pP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Recalling (online) brainstorming results (analysis) and defining priorities/intervention areas for the </a:t>
            </a:r>
            <a:r>
              <a:rPr kumimoji="0" lang="en-US" altLang="de-D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CoP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work</a:t>
            </a:r>
            <a:r>
              <a:rPr kumimoji="0" lang="en-US" altLang="de-DE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– based on defined criteria</a:t>
            </a:r>
            <a:endParaRPr lang="en-US" altLang="de-DE" sz="1400" dirty="0">
              <a:solidFill>
                <a:srgbClr val="FF0000"/>
              </a:solidFill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02900" lvl="1" indent="-342900" ea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48B167"/>
              </a:buClr>
              <a:buFont typeface="Wingdings" panose="05000000000000000000" pitchFamily="2" charset="2"/>
              <a:buChar char="v"/>
              <a:tabLst/>
            </a:pP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Purpose-Session (development of the purpose of the </a:t>
            </a:r>
            <a:r>
              <a:rPr kumimoji="0" lang="en-US" altLang="de-D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CoP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kumimoji="0" lang="de-DE" alt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702900" lvl="1" indent="-342900" ea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48B167"/>
              </a:buClr>
              <a:buFont typeface="Wingdings" panose="05000000000000000000" pitchFamily="2" charset="2"/>
              <a:buChar char="v"/>
              <a:tabLst/>
            </a:pP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Action Planning (group work)</a:t>
            </a:r>
            <a:endParaRPr lang="de-DE" altLang="de-DE" sz="1400" dirty="0">
              <a:latin typeface="+mn-lt"/>
            </a:endParaRPr>
          </a:p>
          <a:p>
            <a:pPr marL="702900" lvl="1" indent="-342900" ea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48B167"/>
              </a:buClr>
              <a:buFont typeface="Wingdings" panose="05000000000000000000" pitchFamily="2" charset="2"/>
              <a:buChar char="v"/>
              <a:tabLst/>
            </a:pPr>
            <a:r>
              <a:rPr lang="de-DE" altLang="de-DE" dirty="0"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Update </a:t>
            </a:r>
            <a:r>
              <a:rPr lang="de-DE" altLang="de-DE" dirty="0" err="1"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of</a:t>
            </a:r>
            <a:r>
              <a:rPr lang="de-DE" altLang="de-DE" dirty="0"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the knowledge Map:  Which necessary knowledge do we have to “acquire”? By which means (expert input, training, self study, exchange with others…)</a:t>
            </a:r>
            <a:endParaRPr kumimoji="0" lang="de-DE" alt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702900" lvl="1" indent="-342900" ea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48B167"/>
              </a:buClr>
              <a:buFont typeface="Wingdings" panose="05000000000000000000" pitchFamily="2" charset="2"/>
              <a:buChar char="v"/>
              <a:tabLst/>
            </a:pP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Wrap up / next steps, closing, feedback of the day</a:t>
            </a:r>
            <a:endParaRPr kumimoji="0" lang="en-US" altLang="de-DE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Titel 5"/>
          <p:cNvSpPr>
            <a:spLocks noGrp="1"/>
          </p:cNvSpPr>
          <p:nvPr>
            <p:ph type="title"/>
          </p:nvPr>
        </p:nvSpPr>
        <p:spPr>
          <a:xfrm>
            <a:off x="611188" y="333375"/>
            <a:ext cx="8154987" cy="692150"/>
          </a:xfrm>
        </p:spPr>
        <p:txBody>
          <a:bodyPr/>
          <a:lstStyle/>
          <a:p>
            <a:r>
              <a:rPr lang="en-US" dirty="0"/>
              <a:t>Last topic for today – the Turin agenda</a:t>
            </a:r>
          </a:p>
        </p:txBody>
      </p:sp>
    </p:spTree>
    <p:extLst>
      <p:ext uri="{BB962C8B-B14F-4D97-AF65-F5344CB8AC3E}">
        <p14:creationId xmlns:p14="http://schemas.microsoft.com/office/powerpoint/2010/main" val="1355210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Any other questions?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17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868267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- out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formulate 1 sentence or even a word /person: “When I think of Turin: what is the thing I am looking forward to the most?”  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18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347047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Thank you !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GB" b="1" dirty="0"/>
              <a:t> Bye bye – we see each other in Turin !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19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3084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of technical hints (microphone, mute/unmute, internal chat…)</a:t>
            </a:r>
            <a:br>
              <a:rPr lang="en-US" dirty="0"/>
            </a:br>
            <a:endParaRPr lang="en-US" dirty="0"/>
          </a:p>
          <a:p>
            <a:r>
              <a:rPr lang="en-US" dirty="0"/>
              <a:t>Brainstorming-session on Challenges of our </a:t>
            </a:r>
            <a:r>
              <a:rPr lang="en-US" dirty="0" err="1"/>
              <a:t>CoP</a:t>
            </a:r>
            <a:r>
              <a:rPr lang="en-US" dirty="0"/>
              <a:t> topic with an online-tool – mind mapping</a:t>
            </a:r>
            <a:br>
              <a:rPr lang="en-US" dirty="0"/>
            </a:br>
            <a:r>
              <a:rPr lang="en-US" dirty="0"/>
              <a:t>- this is a basic input for the future planning session in </a:t>
            </a:r>
            <a:br>
              <a:rPr lang="en-US" dirty="0"/>
            </a:br>
            <a:r>
              <a:rPr lang="en-US" dirty="0"/>
              <a:t>  Turin and</a:t>
            </a:r>
            <a:br>
              <a:rPr lang="en-US" dirty="0"/>
            </a:br>
            <a:r>
              <a:rPr lang="en-US" dirty="0"/>
              <a:t>- The context for working on the existing and necessary </a:t>
            </a:r>
            <a:br>
              <a:rPr lang="en-US" dirty="0"/>
            </a:br>
            <a:r>
              <a:rPr lang="en-US" dirty="0"/>
              <a:t>  knowledge in the </a:t>
            </a:r>
            <a:r>
              <a:rPr lang="en-US" dirty="0" err="1"/>
              <a:t>CoP</a:t>
            </a:r>
            <a:r>
              <a:rPr lang="en-US" dirty="0"/>
              <a:t> (next step of today)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Introduction to the knowledge map topic (we collect further data from the </a:t>
            </a:r>
            <a:r>
              <a:rPr lang="en-US" dirty="0" err="1"/>
              <a:t>CoP</a:t>
            </a:r>
            <a:r>
              <a:rPr lang="en-US" dirty="0"/>
              <a:t> members during this session and present the knowledge map in Turin)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Info on the Turin event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2</a:t>
            </a:fld>
            <a:endParaRPr lang="en-US" alt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-1" y="3121164"/>
            <a:ext cx="909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45 min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0" y="4652466"/>
            <a:ext cx="909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30 min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4966" y="5673864"/>
            <a:ext cx="909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20 min</a:t>
            </a:r>
          </a:p>
        </p:txBody>
      </p:sp>
    </p:spTree>
    <p:extLst>
      <p:ext uri="{BB962C8B-B14F-4D97-AF65-F5344CB8AC3E}">
        <p14:creationId xmlns:p14="http://schemas.microsoft.com/office/powerpoint/2010/main" val="167832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3</a:t>
            </a:fld>
            <a:endParaRPr lang="en-US" alt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the brainstorming session</a:t>
            </a:r>
          </a:p>
        </p:txBody>
      </p:sp>
      <p:pic>
        <p:nvPicPr>
          <p:cNvPr id="6" name="Picture 2" descr="Ãhnliches Fot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0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827583" y="1392567"/>
            <a:ext cx="5107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Key challenges for Using </a:t>
            </a:r>
            <a:r>
              <a:rPr lang="en-US" sz="2000" b="1" dirty="0" err="1">
                <a:solidFill>
                  <a:srgbClr val="C00000"/>
                </a:solidFill>
              </a:rPr>
              <a:t>Labour</a:t>
            </a:r>
            <a:r>
              <a:rPr lang="en-US" sz="2000" b="1" dirty="0">
                <a:solidFill>
                  <a:srgbClr val="C00000"/>
                </a:solidFill>
              </a:rPr>
              <a:t> Market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Information as a basis for effective Employment Services</a:t>
            </a:r>
          </a:p>
        </p:txBody>
      </p:sp>
      <p:sp>
        <p:nvSpPr>
          <p:cNvPr id="9" name="Rechteck 8"/>
          <p:cNvSpPr/>
          <p:nvPr/>
        </p:nvSpPr>
        <p:spPr>
          <a:xfrm>
            <a:off x="827583" y="2910888"/>
            <a:ext cx="75230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Some “rules” for our discussion: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/>
              <a:t>Defer judgement. You never know where a good idea is going to come from. For the moment there is no right or wrong…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/>
              <a:t>Build on the ideas of others.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/>
              <a:t>Stay focused on the topic.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/>
              <a:t>One conversation at a time. Be short.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/>
              <a:t>Go for quantity (“quick and dirty”). The filtering process (priority setting) will be made afterwards</a:t>
            </a:r>
          </a:p>
        </p:txBody>
      </p:sp>
    </p:spTree>
    <p:extLst>
      <p:ext uri="{BB962C8B-B14F-4D97-AF65-F5344CB8AC3E}">
        <p14:creationId xmlns:p14="http://schemas.microsoft.com/office/powerpoint/2010/main" val="365168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tool we use: Mind Mapping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use a “Mind mapping tool” which helps us to visualize our analysis </a:t>
            </a:r>
            <a:endParaRPr lang="de-DE" dirty="0"/>
          </a:p>
          <a:p>
            <a:pPr lvl="0"/>
            <a:r>
              <a:rPr lang="en-US" dirty="0"/>
              <a:t>Ideas are allowed to flow freely without judgment.</a:t>
            </a:r>
            <a:endParaRPr lang="de-DE" dirty="0"/>
          </a:p>
          <a:p>
            <a:pPr lvl="0"/>
            <a:r>
              <a:rPr lang="en-US" dirty="0"/>
              <a:t>Key words are used to represent ideas. One key word is written per line.</a:t>
            </a:r>
            <a:endParaRPr lang="de-DE" dirty="0"/>
          </a:p>
          <a:p>
            <a:pPr lvl="0"/>
            <a:r>
              <a:rPr lang="en-US" dirty="0"/>
              <a:t>Key word ideas are connected to the central focus with lines.</a:t>
            </a:r>
            <a:endParaRPr lang="de-D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4</a:t>
            </a:fld>
            <a:endParaRPr lang="en-US" alt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3581973" y="3361207"/>
            <a:ext cx="5597632" cy="3203105"/>
            <a:chOff x="1119164" y="3865857"/>
            <a:chExt cx="5742774" cy="2836793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85" t="41609" r="23775" b="14648"/>
            <a:stretch/>
          </p:blipFill>
          <p:spPr>
            <a:xfrm>
              <a:off x="1119164" y="3865857"/>
              <a:ext cx="5742774" cy="2836793"/>
            </a:xfrm>
            <a:prstGeom prst="rect">
              <a:avLst/>
            </a:prstGeom>
          </p:spPr>
        </p:pic>
        <p:cxnSp>
          <p:nvCxnSpPr>
            <p:cNvPr id="7" name="Gerader Verbinder 6"/>
            <p:cNvCxnSpPr/>
            <p:nvPr/>
          </p:nvCxnSpPr>
          <p:spPr bwMode="auto">
            <a:xfrm>
              <a:off x="5049754" y="3865857"/>
              <a:ext cx="504056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8417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Let’s now use the mind mapping online…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will moderate the discussion and </a:t>
            </a:r>
            <a:r>
              <a:rPr lang="en-US" dirty="0" err="1"/>
              <a:t>Honore</a:t>
            </a:r>
            <a:r>
              <a:rPr lang="en-US" dirty="0"/>
              <a:t> will help us to visualize.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don’t start at zero, but have started the analysis based on the documents we/you shared already…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5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25431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/>
              <a:t>Introduction</a:t>
            </a:r>
            <a:r>
              <a:rPr lang="es-CR" dirty="0"/>
              <a:t> to </a:t>
            </a:r>
            <a:r>
              <a:rPr lang="es-CR" dirty="0" err="1"/>
              <a:t>Knowledge</a:t>
            </a:r>
            <a:r>
              <a:rPr lang="es-CR" dirty="0"/>
              <a:t> </a:t>
            </a:r>
            <a:r>
              <a:rPr lang="es-CR" dirty="0" err="1"/>
              <a:t>Map</a:t>
            </a:r>
            <a:br>
              <a:rPr lang="de-DE" b="1" dirty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After </a:t>
            </a:r>
            <a:r>
              <a:rPr lang="de-DE" dirty="0" err="1"/>
              <a:t>having</a:t>
            </a:r>
            <a:r>
              <a:rPr lang="de-DE" dirty="0"/>
              <a:t> </a:t>
            </a:r>
            <a:r>
              <a:rPr lang="de-DE" dirty="0" err="1"/>
              <a:t>discussed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challenges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CoP</a:t>
            </a:r>
            <a:r>
              <a:rPr lang="de-DE" dirty="0"/>
              <a:t> </a:t>
            </a:r>
            <a:r>
              <a:rPr lang="de-DE" dirty="0" err="1"/>
              <a:t>topic</a:t>
            </a:r>
            <a:r>
              <a:rPr lang="de-DE" dirty="0"/>
              <a:t>, </a:t>
            </a:r>
            <a:r>
              <a:rPr lang="en-US" dirty="0"/>
              <a:t>"</a:t>
            </a:r>
            <a:r>
              <a:rPr lang="en-US" dirty="0" err="1"/>
              <a:t>Labour</a:t>
            </a:r>
            <a:r>
              <a:rPr lang="en-US" dirty="0"/>
              <a:t> Market Information Systems as an Essential basis for effective Employment Services for Youth".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/>
              <a:t>we</a:t>
            </a:r>
            <a:r>
              <a:rPr lang="de-DE" dirty="0"/>
              <a:t> will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maps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CoP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we will also gather still some more information about the existing knowledge of the members in the </a:t>
            </a:r>
            <a:r>
              <a:rPr lang="en-GB" dirty="0" err="1"/>
              <a:t>CoP</a:t>
            </a:r>
            <a:r>
              <a:rPr lang="en-GB" dirty="0"/>
              <a:t>, so we as facilitators can better elaborate the draft for the </a:t>
            </a:r>
            <a:r>
              <a:rPr lang="en-GB" dirty="0" err="1"/>
              <a:t>CoP</a:t>
            </a:r>
            <a:r>
              <a:rPr lang="en-GB" dirty="0"/>
              <a:t> knowledge Map together with the GIZ focal point.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6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281025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/>
              <a:t>What</a:t>
            </a:r>
            <a:r>
              <a:rPr lang="es-CR" dirty="0"/>
              <a:t> </a:t>
            </a:r>
            <a:r>
              <a:rPr lang="es-CR" dirty="0" err="1"/>
              <a:t>is</a:t>
            </a:r>
            <a:r>
              <a:rPr lang="es-CR" dirty="0"/>
              <a:t> a </a:t>
            </a:r>
            <a:r>
              <a:rPr lang="es-CR" dirty="0" err="1"/>
              <a:t>knowledge</a:t>
            </a:r>
            <a:r>
              <a:rPr lang="es-CR" dirty="0"/>
              <a:t> </a:t>
            </a:r>
            <a:r>
              <a:rPr lang="es-CR" dirty="0" err="1"/>
              <a:t>Map</a:t>
            </a:r>
            <a:r>
              <a:rPr lang="es-CR" dirty="0"/>
              <a:t>?</a:t>
            </a:r>
            <a:br>
              <a:rPr lang="de-DE" b="1" dirty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Knowledge Maps </a:t>
            </a:r>
            <a:r>
              <a:rPr lang="en-GB" dirty="0"/>
              <a:t>visualize where a specific knowledge is located. </a:t>
            </a:r>
          </a:p>
          <a:p>
            <a:pPr marL="0" indent="0">
              <a:buNone/>
            </a:pPr>
            <a:r>
              <a:rPr lang="en-US" dirty="0"/>
              <a:t>It also shows us how to find people with the most expertise. We can also call it an </a:t>
            </a:r>
            <a:r>
              <a:rPr lang="en-US" b="1" dirty="0"/>
              <a:t>inventory of knowledge</a:t>
            </a:r>
            <a:r>
              <a:rPr lang="en-US" dirty="0"/>
              <a:t>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different types of knowledge maps. In general, we can distinguish maps which map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existing knowledge of a topic</a:t>
            </a:r>
            <a:endParaRPr lang="de-DE" dirty="0"/>
          </a:p>
          <a:p>
            <a:pPr lvl="0"/>
            <a:r>
              <a:rPr lang="en-GB" dirty="0"/>
              <a:t>identify the people who have the knowledge and how they relate among them</a:t>
            </a:r>
            <a:endParaRPr lang="de-DE" dirty="0"/>
          </a:p>
          <a:p>
            <a:pPr lvl="0"/>
            <a:r>
              <a:rPr lang="en-GB" dirty="0"/>
              <a:t>strategically knowledge needed in the future and help to analyse current knowledge gaps</a:t>
            </a:r>
          </a:p>
          <a:p>
            <a:pPr lvl="0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7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92178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Maps in the </a:t>
            </a:r>
            <a:r>
              <a:rPr lang="en-US" dirty="0" err="1"/>
              <a:t>CoP</a:t>
            </a:r>
            <a:r>
              <a:rPr lang="en-US" dirty="0"/>
              <a:t> 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During networking in the </a:t>
            </a:r>
            <a:r>
              <a:rPr lang="en-GB" dirty="0" err="1"/>
              <a:t>CoPs</a:t>
            </a:r>
            <a:r>
              <a:rPr lang="en-GB" dirty="0"/>
              <a:t>, we will map all three aspects. That is, we will ask:</a:t>
            </a:r>
          </a:p>
          <a:p>
            <a:pPr marL="0" lv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Who in our </a:t>
            </a:r>
            <a:r>
              <a:rPr lang="en-GB" dirty="0" err="1"/>
              <a:t>CoP</a:t>
            </a:r>
            <a:r>
              <a:rPr lang="en-GB" dirty="0"/>
              <a:t> has special knowledge about “LMIS”</a:t>
            </a:r>
          </a:p>
          <a:p>
            <a:pPr marL="0" indent="0">
              <a:buNone/>
            </a:pPr>
            <a:endParaRPr lang="en-GB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What knowledge is needed in the future to find solutions to identified challenges and problems?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GB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Where to find this knowledge? Do we have the necessary knowledge in the </a:t>
            </a:r>
            <a:r>
              <a:rPr lang="en-GB" dirty="0" err="1"/>
              <a:t>CoP</a:t>
            </a:r>
            <a:r>
              <a:rPr lang="en-GB" dirty="0"/>
              <a:t> or do we need to look elsewhere ?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8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63085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Knowledge Management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9</a:t>
            </a:fld>
            <a:endParaRPr lang="en-US" altLang="de-DE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11188" y="1340768"/>
            <a:ext cx="7344171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Knowledge Management is the process of creating, sharing, using and managing the knowledge and information in order to create new value in a strategic way within a defined and structured context (an organization, business, institution, thematic network or within a sector)</a:t>
            </a:r>
            <a:r>
              <a:rPr lang="en-GB" altLang="de-DE" sz="2400" dirty="0">
                <a:ea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370945"/>
      </p:ext>
    </p:extLst>
  </p:cSld>
  <p:clrMapOvr>
    <a:masterClrMapping/>
  </p:clrMapOvr>
</p:sld>
</file>

<file path=ppt/theme/theme1.xml><?xml version="1.0" encoding="utf-8"?>
<a:theme xmlns:a="http://schemas.openxmlformats.org/drawingml/2006/main" name="Neu_blank">
  <a:themeElements>
    <a:clrScheme name="denkmodell_Icons">
      <a:dk1>
        <a:sysClr val="windowText" lastClr="000000"/>
      </a:dk1>
      <a:lt1>
        <a:sysClr val="window" lastClr="FFFFFF"/>
      </a:lt1>
      <a:dk2>
        <a:srgbClr val="0062A1"/>
      </a:dk2>
      <a:lt2>
        <a:srgbClr val="FFFFFF"/>
      </a:lt2>
      <a:accent1>
        <a:srgbClr val="0062A1"/>
      </a:accent1>
      <a:accent2>
        <a:srgbClr val="61A3D3"/>
      </a:accent2>
      <a:accent3>
        <a:srgbClr val="C1022D"/>
      </a:accent3>
      <a:accent4>
        <a:srgbClr val="0085C5"/>
      </a:accent4>
      <a:accent5>
        <a:srgbClr val="9DDDFF"/>
      </a:accent5>
      <a:accent6>
        <a:srgbClr val="F02C59"/>
      </a:accent6>
      <a:hlink>
        <a:srgbClr val="7F7F7F"/>
      </a:hlink>
      <a:folHlink>
        <a:srgbClr val="595959"/>
      </a:folHlink>
    </a:clrScheme>
    <a:fontScheme name="denkmodell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36000" tIns="36000" rIns="36000" bIns="36000" anchor="ctr"/>
      <a:lstStyle>
        <a:defPPr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1050</Words>
  <Application>Microsoft Office PowerPoint</Application>
  <PresentationFormat>On-screen Show (4:3)</PresentationFormat>
  <Paragraphs>164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Open Sans</vt:lpstr>
      <vt:lpstr>Open Sans Light</vt:lpstr>
      <vt:lpstr>Times New Roman</vt:lpstr>
      <vt:lpstr>Wingdings</vt:lpstr>
      <vt:lpstr>Neu_blank</vt:lpstr>
      <vt:lpstr>PowerPoint Presentation</vt:lpstr>
      <vt:lpstr>Agenda for today</vt:lpstr>
      <vt:lpstr>Introduction to the brainstorming session</vt:lpstr>
      <vt:lpstr>The tool we use: Mind Mapping</vt:lpstr>
      <vt:lpstr>PowerPoint Presentation</vt:lpstr>
      <vt:lpstr>Introduction to Knowledge Map </vt:lpstr>
      <vt:lpstr>What is a knowledge Map? </vt:lpstr>
      <vt:lpstr>Knowledge Maps in the CoP Work</vt:lpstr>
      <vt:lpstr>Definition of Knowledge Management</vt:lpstr>
      <vt:lpstr>Knowledge Maps as part of a knowledge Management system</vt:lpstr>
      <vt:lpstr>What are the sources for the knowledge Map of our CoP?</vt:lpstr>
      <vt:lpstr>Knowledge Map elaboration steps</vt:lpstr>
      <vt:lpstr>Further Knowledge Questions for our data collection now</vt:lpstr>
      <vt:lpstr>Last topic for today – the Turin agenda</vt:lpstr>
      <vt:lpstr>Last topic for today – the Turin agenda</vt:lpstr>
      <vt:lpstr>Last topic for today – the Turin agenda</vt:lpstr>
      <vt:lpstr>PowerPoint Presentation</vt:lpstr>
      <vt:lpstr>Check - out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Sybil Dümchen | denkmodell GmbH</dc:creator>
  <cp:lastModifiedBy>Honore Tshitenge</cp:lastModifiedBy>
  <cp:revision>29</cp:revision>
  <cp:lastPrinted>2019-07-17T11:35:12Z</cp:lastPrinted>
  <dcterms:created xsi:type="dcterms:W3CDTF">2019-04-30T15:52:06Z</dcterms:created>
  <dcterms:modified xsi:type="dcterms:W3CDTF">2019-07-31T06:23:58Z</dcterms:modified>
  <cp:version>1</cp:version>
</cp:coreProperties>
</file>