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1">
          <p15:clr>
            <a:srgbClr val="A4A3A4"/>
          </p15:clr>
        </p15:guide>
        <p15:guide id="2" orient="horz" pos="2738">
          <p15:clr>
            <a:srgbClr val="A4A3A4"/>
          </p15:clr>
        </p15:guide>
        <p15:guide id="3" orient="horz" pos="4001">
          <p15:clr>
            <a:srgbClr val="A4A3A4"/>
          </p15:clr>
        </p15:guide>
        <p15:guide id="4" pos="409">
          <p15:clr>
            <a:srgbClr val="A4A3A4"/>
          </p15:clr>
        </p15:guide>
        <p15:guide id="5" pos="5502">
          <p15:clr>
            <a:srgbClr val="A4A3A4"/>
          </p15:clr>
        </p15:guide>
        <p15:guide id="6" pos="2878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81DE144-1087-4094-AEE1-6BDDEBB935F5}">
  <a:tblStyle styleId="{481DE144-1087-4094-AEE1-6BDDEBB935F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6E6"/>
          </a:solidFill>
        </a:fill>
      </a:tcStyle>
    </a:wholeTbl>
    <a:band1H>
      <a:tcTxStyle b="off" i="off"/>
      <a:tcStyle>
        <a:fill>
          <a:solidFill>
            <a:srgbClr val="EB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BCACA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5E6E6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F5E6E6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1" orient="horz"/>
        <p:guide pos="2738" orient="horz"/>
        <p:guide pos="4001" orient="horz"/>
        <p:guide pos="409"/>
        <p:guide pos="5502"/>
        <p:guide pos="287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45659" cy="49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2017" y="0"/>
            <a:ext cx="2945659" cy="49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30702"/>
            <a:ext cx="2945659" cy="495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475" lIns="90975" spcFirstLastPara="1" rIns="90975" wrap="square" tIns="45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2017" y="9430702"/>
            <a:ext cx="2945659" cy="495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475" lIns="90975" spcFirstLastPara="1" rIns="90975" wrap="square" tIns="45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52017" y="9430702"/>
            <a:ext cx="2945659" cy="495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475" lIns="90975" spcFirstLastPara="1" rIns="90975" wrap="square" tIns="45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p27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27:notes"/>
          <p:cNvSpPr txBox="1"/>
          <p:nvPr>
            <p:ph idx="12" type="sldNum"/>
          </p:nvPr>
        </p:nvSpPr>
        <p:spPr>
          <a:xfrm>
            <a:off x="3852017" y="9430702"/>
            <a:ext cx="2945659" cy="495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475" lIns="90975" spcFirstLastPara="1" rIns="90975" wrap="square" tIns="45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3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3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3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906357" y="4715352"/>
            <a:ext cx="4984962" cy="4466591"/>
          </a:xfrm>
          <a:prstGeom prst="rect">
            <a:avLst/>
          </a:prstGeom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>
  <p:cSld name="Titelfoli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040400" y="3239022"/>
            <a:ext cx="70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7721600" y="6604000"/>
            <a:ext cx="1422400" cy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2 Spalten, Bulletpoints">
  <p:cSld name="Headline, 2 Spalten, Bulletpoin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3999" y="2448000"/>
            <a:ext cx="378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4680000" y="2448000"/>
            <a:ext cx="378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, großes Bild ">
  <p:cSld name="Headline, Subhead, Bulletpoints, großes Bild 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/>
          <p:nvPr>
            <p:ph idx="2" type="pic"/>
          </p:nvPr>
        </p:nvSpPr>
        <p:spPr>
          <a:xfrm>
            <a:off x="6786000" y="2448001"/>
            <a:ext cx="23580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Bulletpoints">
  <p:cSld name="Headline, Bulletpoin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84000" y="2448000"/>
            <a:ext cx="7776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">
  <p:cSld name="Headline, Subhead, Bulletpoin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4000" y="2448000"/>
            <a:ext cx="7776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, Bild">
  <p:cSld name="Headline, Subhead, Bulletpoints, Bild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6786000" y="2448001"/>
            <a:ext cx="23580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2 Spalten, Subheadline, Bulletpoints">
  <p:cSld name="Headline, 2 Spalten, Subheadline, Bulletpoin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684000" y="2448000"/>
            <a:ext cx="378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680000" y="2448000"/>
            <a:ext cx="378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sszeile">
  <p:cSld name="fusszei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1" type="ftr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3.gif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ltkugel-5-Europa-Orient-cooperation.jpg" id="10" name="Google Shape;10;p1"/>
          <p:cNvPicPr preferRelativeResize="0"/>
          <p:nvPr/>
        </p:nvPicPr>
        <p:blipFill rotWithShape="1">
          <a:blip r:embed="rId1">
            <a:alphaModFix/>
          </a:blip>
          <a:srcRect b="1" l="0" r="1545" t="5382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4000" y="2447999"/>
            <a:ext cx="7776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42069" y="407349"/>
            <a:ext cx="1927306" cy="80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3">
            <a:alphaModFix/>
          </a:blip>
          <a:srcRect b="-13214" l="0" r="0" t="13215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urveymonkey.com/r/?sm=NQA2KXA_2BrerdsFh3kMXVfQ_3D_3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103125" y="1466000"/>
            <a:ext cx="8952000" cy="5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E64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E64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E64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E64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E64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online CoP Meeting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b="1" baseline="3000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June 2019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of Practice 2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“Career Guidance &amp; Life Skills at Schools, Universities, etc.”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b="20473" l="4604" r="24633" t="31465"/>
          <a:stretch/>
        </p:blipFill>
        <p:spPr>
          <a:xfrm>
            <a:off x="2446229" y="1729242"/>
            <a:ext cx="4455759" cy="170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Sharleen Muthoni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YouMatch &amp; EDUQUATOR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Co-facilitator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Kenya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posing for the camera&#10;&#10;Description automatically generated" id="119" name="Google Shape;119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14" l="0" r="0" t="2714"/>
          <a:stretch/>
        </p:blipFill>
        <p:spPr>
          <a:xfrm>
            <a:off x="6267840" y="2569921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Mr. Jean Claude Ndayambaje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DOT (Digital Opportunity Trust)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Youth Leadership Program Manager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Rwanda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a suit and tie smiling at the camera&#10;&#10;Description automatically generated" id="126" name="Google Shape;126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573" r="4573" t="0"/>
          <a:stretch/>
        </p:blipFill>
        <p:spPr>
          <a:xfrm>
            <a:off x="633896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Vuyelwa Nqojane 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Department of Employment and Labour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Assistant Director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South African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posing for the camera&#10;&#10;Description automatically generated" id="133" name="Google Shape;133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8" r="17878" t="0"/>
          <a:stretch/>
        </p:blipFill>
        <p:spPr>
          <a:xfrm>
            <a:off x="624752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Rabeah Al Haj Hassan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GIZ Jordan_Employment Oriented Vocational Training for Skilled Crafts Sector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Technical Advisor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Jordan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smiling for the camera&#10;&#10;Description automatically generated" id="140" name="Google Shape;140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794" r="14793" t="0"/>
          <a:stretch/>
        </p:blipFill>
        <p:spPr>
          <a:xfrm>
            <a:off x="644400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Dr. Moh'd Suliman Abedlkarim Sha'ar 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Ministry of Education,  Professional Services in the Department of Vocational Education 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Director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Jordan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a suit and tie&#10;&#10;Description automatically generated" id="147" name="Google Shape;147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852" l="0" r="0" t="2851"/>
          <a:stretch/>
        </p:blipFill>
        <p:spPr>
          <a:xfrm>
            <a:off x="6278000" y="2336241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Dina Hammad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Ministry of Labour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Head of Employment &amp; Career Guidance department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Jordan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posing for the camera&#10;&#10;Description automatically generated" id="154" name="Google Shape;15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643" r="21643" t="0"/>
          <a:stretch/>
        </p:blipFill>
        <p:spPr>
          <a:xfrm>
            <a:off x="644400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Mr. Nicolars Tembwe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Valombola Vocational Training Center (EU HUB)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Head of Training Support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Namibia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a suit and tie smiling at the camera&#10;&#10;Description automatically generated" id="161" name="Google Shape;16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432" r="20432" t="0"/>
          <a:stretch/>
        </p:blipFill>
        <p:spPr>
          <a:xfrm>
            <a:off x="618328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Elivi Shinedima 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Ndjuluwa97 Academy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Founder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Namibia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icture containing tree, outdoor, person, grass&#10;&#10;Description automatically generated" id="168" name="Google Shape;168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50" r="20350" t="0"/>
          <a:stretch/>
        </p:blipFill>
        <p:spPr>
          <a:xfrm>
            <a:off x="6315360" y="2326081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Mr. Sebahudin Hussein Siraj 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Addis Ababa TVET Bureau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Expert of industry extension technical skill development for micro and small enterprises and Deliverology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Ethiopia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a suit and tie&#10;&#10;Description automatically generated" id="175" name="Google Shape;17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408" r="17408" t="0"/>
          <a:stretch/>
        </p:blipFill>
        <p:spPr>
          <a:xfrm>
            <a:off x="634912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Prof. Charles Ondieki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TVET CDACC (Curriculum Development Assessment and Certification Council)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Chairman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Kenya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a suit and tie&#10;&#10;Description automatically generated" id="182" name="Google Shape;182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377" r="16376" t="0"/>
          <a:stretch/>
        </p:blipFill>
        <p:spPr>
          <a:xfrm>
            <a:off x="644400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1040400" y="3557677"/>
            <a:ext cx="70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GB">
                <a:solidFill>
                  <a:schemeClr val="dk1"/>
                </a:solidFill>
              </a:rPr>
              <a:t>Namibia / South Africa / Ethiopia / Jordan / Kenya / Rwanda / Uganda / Palestine/ Tanzania / Germany</a:t>
            </a:r>
            <a:endParaRPr/>
          </a:p>
        </p:txBody>
      </p:sp>
      <p:sp>
        <p:nvSpPr>
          <p:cNvPr id="67" name="Google Shape;67;p11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WELCOME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Mr. Ndung’u Kahihu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CAP Youth Empowerment Institute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Executive Director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Kenya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smiling for the camera&#10;&#10;Description automatically generated" id="189" name="Google Shape;189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700" r="4699" t="0"/>
          <a:stretch/>
        </p:blipFill>
        <p:spPr>
          <a:xfrm>
            <a:off x="644400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684000" y="154416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Mr. Emmanuel Mutuma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BrighterMonday.com 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C.E.O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Kenya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a suit and tie smiling at the camera&#10;&#10;Description automatically generated" id="196" name="Google Shape;19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973" r="7973" t="0"/>
          <a:stretch/>
        </p:blipFill>
        <p:spPr>
          <a:xfrm>
            <a:off x="632880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Kissa Vivian Kilindu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TAESA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Director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Tanzania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posing for the camera&#10;&#10;Description automatically generated" id="203" name="Google Shape;203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762" r="15762" t="0"/>
          <a:stretch/>
        </p:blipFill>
        <p:spPr>
          <a:xfrm>
            <a:off x="6444000" y="244800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 Grace Mukwaya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Platform for Labour Action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Executive Director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Uganda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wearing glasses and smiling at the camera&#10;&#10;Description automatically generated" id="210" name="Google Shape;210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685" r="4685" t="0"/>
          <a:stretch/>
        </p:blipFill>
        <p:spPr>
          <a:xfrm>
            <a:off x="6257680" y="2356561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Juliana Zanayed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PYALARA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Program Manager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Palestine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7" name="Google Shape;217;p33"/>
          <p:cNvSpPr/>
          <p:nvPr>
            <p:ph idx="2" type="pic"/>
          </p:nvPr>
        </p:nvSpPr>
        <p:spPr>
          <a:xfrm>
            <a:off x="6786000" y="2448001"/>
            <a:ext cx="23580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Mr. Rafi Daraghmah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Al-Najah University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Director of Employment and Graduate Affairs Unit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Palestine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24" name="Google Shape;224;p34"/>
          <p:cNvSpPr/>
          <p:nvPr>
            <p:ph idx="2" type="pic"/>
          </p:nvPr>
        </p:nvSpPr>
        <p:spPr>
          <a:xfrm>
            <a:off x="6786000" y="2448001"/>
            <a:ext cx="23580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idx="1" type="subTitle"/>
          </p:nvPr>
        </p:nvSpPr>
        <p:spPr>
          <a:xfrm>
            <a:off x="1040400" y="3239021"/>
            <a:ext cx="7034400" cy="3023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>
                <a:solidFill>
                  <a:schemeClr val="dk1"/>
                </a:solidFill>
              </a:rPr>
              <a:t>Facilitator: Introduction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>
                <a:solidFill>
                  <a:schemeClr val="dk1"/>
                </a:solidFill>
              </a:rPr>
              <a:t>GIZ focal point (presentation)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>
                <a:solidFill>
                  <a:schemeClr val="dk1"/>
                </a:solidFill>
              </a:rPr>
              <a:t>Discussion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>
                <a:solidFill>
                  <a:schemeClr val="dk1"/>
                </a:solidFill>
              </a:rPr>
              <a:t>Duration: 30 minutes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35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About YouMatch II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/>
          <p:nvPr/>
        </p:nvSpPr>
        <p:spPr>
          <a:xfrm>
            <a:off x="106532" y="1879961"/>
            <a:ext cx="4652419" cy="4496792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/>
          <p:nvPr/>
        </p:nvSpPr>
        <p:spPr>
          <a:xfrm flipH="1" rot="10800000">
            <a:off x="2704170" y="6285444"/>
            <a:ext cx="4100978" cy="468657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8B1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4630679" y="2871075"/>
            <a:ext cx="2029797" cy="50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Continental / regional strategies &amp; policies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6689877" y="2869512"/>
            <a:ext cx="2001219" cy="41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National strategies &amp;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002" id="240" name="Google Shape;240;p36"/>
          <p:cNvPicPr preferRelativeResize="0"/>
          <p:nvPr/>
        </p:nvPicPr>
        <p:blipFill rotWithShape="1">
          <a:blip r:embed="rId3">
            <a:alphaModFix/>
          </a:blip>
          <a:srcRect b="27625" l="0" r="26381" t="27557"/>
          <a:stretch/>
        </p:blipFill>
        <p:spPr>
          <a:xfrm>
            <a:off x="4907103" y="5263864"/>
            <a:ext cx="1513100" cy="39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1474" y="4025814"/>
            <a:ext cx="1029450" cy="42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4843" y="4671180"/>
            <a:ext cx="1182181" cy="42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4005" y="2226043"/>
            <a:ext cx="2594945" cy="18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/>
          <p:nvPr/>
        </p:nvSpPr>
        <p:spPr>
          <a:xfrm>
            <a:off x="1553209" y="3418818"/>
            <a:ext cx="2548168" cy="2349057"/>
          </a:xfrm>
          <a:custGeom>
            <a:rect b="b" l="l" r="r" t="t"/>
            <a:pathLst>
              <a:path extrusionOk="0" h="120000" w="120000">
                <a:moveTo>
                  <a:pt x="584" y="34175"/>
                </a:moveTo>
                <a:lnTo>
                  <a:pt x="584" y="34175"/>
                </a:lnTo>
                <a:cubicBezTo>
                  <a:pt x="-2679" y="22567"/>
                  <a:pt x="7879" y="11072"/>
                  <a:pt x="27615" y="4745"/>
                </a:cubicBezTo>
                <a:cubicBezTo>
                  <a:pt x="47351" y="-1582"/>
                  <a:pt x="72649" y="-1582"/>
                  <a:pt x="92385" y="4745"/>
                </a:cubicBezTo>
                <a:cubicBezTo>
                  <a:pt x="112121" y="11072"/>
                  <a:pt x="122679" y="22567"/>
                  <a:pt x="119416" y="34175"/>
                </a:cubicBezTo>
                <a:lnTo>
                  <a:pt x="74854" y="113544"/>
                </a:lnTo>
                <a:cubicBezTo>
                  <a:pt x="73813" y="117246"/>
                  <a:pt x="67478" y="120000"/>
                  <a:pt x="60000" y="120000"/>
                </a:cubicBezTo>
                <a:cubicBezTo>
                  <a:pt x="52522" y="120000"/>
                  <a:pt x="46187" y="117246"/>
                  <a:pt x="45146" y="113544"/>
                </a:cubicBezTo>
                <a:close/>
                <a:moveTo>
                  <a:pt x="5531" y="30000"/>
                </a:moveTo>
                <a:lnTo>
                  <a:pt x="5531" y="30000"/>
                </a:lnTo>
                <a:cubicBezTo>
                  <a:pt x="5531" y="43255"/>
                  <a:pt x="29918" y="54000"/>
                  <a:pt x="60000" y="54000"/>
                </a:cubicBezTo>
                <a:cubicBezTo>
                  <a:pt x="90082" y="54000"/>
                  <a:pt x="114469" y="43255"/>
                  <a:pt x="114469" y="30000"/>
                </a:cubicBezTo>
                <a:cubicBezTo>
                  <a:pt x="114469" y="16745"/>
                  <a:pt x="90082" y="6000"/>
                  <a:pt x="60000" y="6000"/>
                </a:cubicBezTo>
                <a:cubicBezTo>
                  <a:pt x="29918" y="6000"/>
                  <a:pt x="5531" y="16745"/>
                  <a:pt x="5531" y="3000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1701361" y="3815848"/>
            <a:ext cx="100280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National experiences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2731438" y="3638478"/>
            <a:ext cx="116360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International expertise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2587710" y="4101572"/>
            <a:ext cx="100280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Facilitation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1471352" y="4423937"/>
            <a:ext cx="27713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48B167"/>
                </a:solidFill>
                <a:latin typeface="Arial"/>
                <a:ea typeface="Arial"/>
                <a:cs typeface="Arial"/>
                <a:sym typeface="Arial"/>
              </a:rPr>
              <a:t>Capacity development of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2001719" y="4593374"/>
            <a:ext cx="17685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webinars, study tours,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 conferences,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   trainings, share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      home grown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      experiences…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5440770" y="3418818"/>
            <a:ext cx="409617" cy="39703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8B16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7485679" y="3418676"/>
            <a:ext cx="409617" cy="39703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8B16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36"/>
          <p:cNvGrpSpPr/>
          <p:nvPr/>
        </p:nvGrpSpPr>
        <p:grpSpPr>
          <a:xfrm>
            <a:off x="5146748" y="1750936"/>
            <a:ext cx="3349181" cy="1070205"/>
            <a:chOff x="5146748" y="1535286"/>
            <a:chExt cx="3349181" cy="1070205"/>
          </a:xfrm>
        </p:grpSpPr>
        <p:sp>
          <p:nvSpPr>
            <p:cNvPr id="253" name="Google Shape;253;p36"/>
            <p:cNvSpPr/>
            <p:nvPr/>
          </p:nvSpPr>
          <p:spPr>
            <a:xfrm>
              <a:off x="5146748" y="1535286"/>
              <a:ext cx="3349181" cy="1070205"/>
            </a:xfrm>
            <a:prstGeom prst="flowChartPunchedTape">
              <a:avLst/>
            </a:prstGeom>
            <a:solidFill>
              <a:srgbClr val="48B167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Improvement of employment services    youth employment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6090081" y="2069632"/>
              <a:ext cx="159799" cy="256318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2200"/>
                <a:buFont typeface="Arial"/>
                <a:buNone/>
              </a:pPr>
              <a:r>
                <a:t/>
              </a:r>
              <a:endPara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36"/>
          <p:cNvSpPr txBox="1"/>
          <p:nvPr/>
        </p:nvSpPr>
        <p:spPr>
          <a:xfrm>
            <a:off x="684000" y="974244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rPr>
              <a:t>A Network on Employment Services for Youth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 rot="10606626">
            <a:off x="3238620" y="6232340"/>
            <a:ext cx="2859939" cy="44171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8B1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1483942" y="5574431"/>
            <a:ext cx="27817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8B167"/>
                </a:solidFill>
                <a:latin typeface="Arial"/>
                <a:ea typeface="Arial"/>
                <a:cs typeface="Arial"/>
                <a:sym typeface="Arial"/>
              </a:rPr>
              <a:t>Transfer of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8B167"/>
                </a:solidFill>
                <a:latin typeface="Arial"/>
                <a:ea typeface="Arial"/>
                <a:cs typeface="Arial"/>
                <a:sym typeface="Arial"/>
              </a:rPr>
              <a:t>Policy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8B167"/>
                </a:solidFill>
                <a:latin typeface="Arial"/>
                <a:ea typeface="Arial"/>
                <a:cs typeface="Arial"/>
                <a:sym typeface="Arial"/>
              </a:rPr>
              <a:t>Technical expertise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1634639" y="5515812"/>
            <a:ext cx="114376" cy="86094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48B1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48B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119595" y="5703028"/>
            <a:ext cx="15281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8B167"/>
                </a:solidFill>
                <a:latin typeface="Arial"/>
                <a:ea typeface="Arial"/>
                <a:cs typeface="Arial"/>
                <a:sym typeface="Arial"/>
              </a:rPr>
              <a:t>Services / products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4514439" y="5885116"/>
            <a:ext cx="15281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48B167"/>
                </a:solidFill>
                <a:latin typeface="Arial"/>
                <a:ea typeface="Arial"/>
                <a:cs typeface="Arial"/>
                <a:sym typeface="Arial"/>
              </a:rPr>
              <a:t>Quality assurance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-19250" y="1823271"/>
            <a:ext cx="4900724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Thematic Communities of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(e.g. “Career Guidance &amp; Life Skills at schools”)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 rot="-3030773">
            <a:off x="405840" y="2831418"/>
            <a:ext cx="1585408" cy="1337157"/>
          </a:xfrm>
          <a:prstGeom prst="downArrow">
            <a:avLst>
              <a:gd fmla="val 100000" name="adj1"/>
              <a:gd fmla="val 56879" name="adj2"/>
            </a:avLst>
          </a:prstGeom>
          <a:solidFill>
            <a:srgbClr val="48B16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institutions, CSOs, private sector from Africa / MENA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16928" y="3857282"/>
            <a:ext cx="1579001" cy="1950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37"/>
          <p:cNvGraphicFramePr/>
          <p:nvPr/>
        </p:nvGraphicFramePr>
        <p:xfrm>
          <a:off x="388188" y="45630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{481DE144-1087-4094-AEE1-6BDDEBB935F5}</a:tableStyleId>
              </a:tblPr>
              <a:tblGrid>
                <a:gridCol w="1642025"/>
                <a:gridCol w="1680350"/>
                <a:gridCol w="1680350"/>
                <a:gridCol w="1680350"/>
              </a:tblGrid>
              <a:tr h="2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Benin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Ghana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Mauritania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Senegal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  <a:tr h="2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Botswana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Guinea Conakry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Namibia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South Africa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</a:tr>
              <a:tr h="2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Burkina Faso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Jordania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Nigeria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Tanzania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  <a:tr h="2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Cameroon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Kenya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Uganda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Togo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</a:tr>
              <a:tr h="2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Cote d’Ivoire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Malawi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Palestine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Tunisia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  <a:tr h="2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Egypt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Morocco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Rwanda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Zambia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Ethiopia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</a:tbl>
          </a:graphicData>
        </a:graphic>
      </p:graphicFrame>
      <p:sp>
        <p:nvSpPr>
          <p:cNvPr id="269" name="Google Shape;269;p37"/>
          <p:cNvSpPr txBox="1"/>
          <p:nvPr/>
        </p:nvSpPr>
        <p:spPr>
          <a:xfrm>
            <a:off x="359095" y="1180491"/>
            <a:ext cx="7974415" cy="61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rPr>
              <a:t>A network of 90 experts / practitioners from public employment services, the private sector, civil society organisations and academia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p37"/>
          <p:cNvGraphicFramePr/>
          <p:nvPr/>
        </p:nvGraphicFramePr>
        <p:xfrm>
          <a:off x="2094808" y="33282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{481DE144-1087-4094-AEE1-6BDDEBB935F5}</a:tableStyleId>
              </a:tblPr>
              <a:tblGrid>
                <a:gridCol w="3367175"/>
                <a:gridCol w="3108425"/>
              </a:tblGrid>
              <a:tr h="25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European Training Foundation (ETF)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European Commission (DG Emploi)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  <a:tr h="31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Bilateral programmes of German Cooperation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Private organisations (e.g. INGEUS)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</a:tr>
              <a:tr h="24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Labour Organisation (ILO)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German Federal Labour Office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" name="Google Shape;271;p37"/>
          <p:cNvGraphicFramePr/>
          <p:nvPr/>
        </p:nvGraphicFramePr>
        <p:xfrm>
          <a:off x="388189" y="19823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{481DE144-1087-4094-AEE1-6BDDEBB935F5}</a:tableStyleId>
              </a:tblPr>
              <a:tblGrid>
                <a:gridCol w="6613250"/>
              </a:tblGrid>
              <a:tr h="29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African Union Commission (AUC)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  <a:tr h="31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African Union Development Agency (AUDA-NEPAD)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</a:tr>
              <a:tr h="33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for the Mediterranean (UfM)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DAB2"/>
                    </a:solidFill>
                  </a:tcPr>
                </a:tc>
              </a:tr>
              <a:tr h="24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World Association of Public Employment Services(WAPES)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FDF"/>
                    </a:solidFill>
                  </a:tcPr>
                </a:tc>
              </a:tr>
            </a:tbl>
          </a:graphicData>
        </a:graphic>
      </p:graphicFrame>
      <p:sp>
        <p:nvSpPr>
          <p:cNvPr id="272" name="Google Shape;272;p37"/>
          <p:cNvSpPr txBox="1"/>
          <p:nvPr/>
        </p:nvSpPr>
        <p:spPr>
          <a:xfrm>
            <a:off x="7279050" y="5257831"/>
            <a:ext cx="12913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network of national practitioners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388189" y="3408602"/>
            <a:ext cx="14738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partner network sharing their expertise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7187804" y="2163907"/>
            <a:ext cx="152589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An interregional Steering Committee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idx="1" type="subTitle"/>
          </p:nvPr>
        </p:nvSpPr>
        <p:spPr>
          <a:xfrm>
            <a:off x="515650" y="2990700"/>
            <a:ext cx="79236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>
                <a:solidFill>
                  <a:schemeClr val="dk1"/>
                </a:solidFill>
              </a:rPr>
              <a:t>Questionnaire on knowledge map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>
                <a:solidFill>
                  <a:schemeClr val="dk1"/>
                </a:solidFill>
              </a:rPr>
              <a:t>Next online meeting before Turin- best time of the day, time zone etc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✔"/>
            </a:pPr>
            <a:r>
              <a:rPr lang="en-GB">
                <a:solidFill>
                  <a:schemeClr val="dk1"/>
                </a:solidFill>
              </a:rPr>
              <a:t>ILO Survey- 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GB" sz="12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https://www.surveymonkey.com/r/?sm=NQA2KXA_2BrerdsFh3kMXVfQ_3D_3D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>
                <a:solidFill>
                  <a:schemeClr val="dk1"/>
                </a:solidFill>
              </a:rPr>
              <a:t>Reminder to register on ILO online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>
                <a:solidFill>
                  <a:schemeClr val="dk1"/>
                </a:solidFill>
              </a:rPr>
              <a:t>Questions and Comments</a:t>
            </a:r>
            <a:endParaRPr/>
          </a:p>
        </p:txBody>
      </p:sp>
      <p:sp>
        <p:nvSpPr>
          <p:cNvPr id="280" name="Google Shape;280;p38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Next Steps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75" y="1694350"/>
            <a:ext cx="9144000" cy="51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2400">
                <a:solidFill>
                  <a:srgbClr val="FF0000"/>
                </a:solidFill>
              </a:rPr>
              <a:t>Housekeeping for Facilitation online;</a:t>
            </a:r>
            <a:endParaRPr sz="2400"/>
          </a:p>
          <a:p>
            <a:pPr indent="-4064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Recording</a:t>
            </a:r>
            <a:endParaRPr sz="2400"/>
          </a:p>
          <a:p>
            <a:pPr indent="-4064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Using of camera and screen share </a:t>
            </a:r>
            <a:endParaRPr sz="2400"/>
          </a:p>
          <a:p>
            <a:pPr indent="-4064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Using slides during the Meeting</a:t>
            </a:r>
            <a:endParaRPr sz="2400"/>
          </a:p>
          <a:p>
            <a:pPr indent="-4064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Presentations </a:t>
            </a:r>
            <a:endParaRPr sz="2400"/>
          </a:p>
          <a:p>
            <a:pPr indent="-4064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Managing participants’ interventions </a:t>
            </a:r>
            <a:endParaRPr sz="2400"/>
          </a:p>
          <a:p>
            <a:pPr indent="-406400" lvl="2" marL="1080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Mute and unmute yourself</a:t>
            </a:r>
            <a:endParaRPr sz="2400"/>
          </a:p>
          <a:p>
            <a:pPr indent="-406400" lvl="2" marL="1080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Put your video on and off</a:t>
            </a:r>
            <a:endParaRPr sz="2400"/>
          </a:p>
          <a:p>
            <a:pPr indent="-406400" lvl="2" marL="1080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Write chat message to a specific person/ to all </a:t>
            </a:r>
            <a:endParaRPr sz="2400">
              <a:solidFill>
                <a:schemeClr val="dk1"/>
              </a:solidFill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Support for the session: the Tandem and the GIZ focal point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73" name="Google Shape;73;p12"/>
          <p:cNvSpPr txBox="1"/>
          <p:nvPr>
            <p:ph type="ctrTitle"/>
          </p:nvPr>
        </p:nvSpPr>
        <p:spPr>
          <a:xfrm>
            <a:off x="1040400" y="1041225"/>
            <a:ext cx="70344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Navigation Hints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idx="1" type="subTitle"/>
          </p:nvPr>
        </p:nvSpPr>
        <p:spPr>
          <a:xfrm>
            <a:off x="1040400" y="3239021"/>
            <a:ext cx="7034400" cy="288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Following documents via mail after meeting;</a:t>
            </a:r>
            <a:endParaRPr/>
          </a:p>
          <a:p>
            <a:pPr indent="-457200" lvl="1" marL="117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YouMatch ppt</a:t>
            </a:r>
            <a:endParaRPr/>
          </a:p>
          <a:p>
            <a:pPr indent="-457200" lvl="1" marL="117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Profiles of all CoP members in one PDF file</a:t>
            </a:r>
            <a:endParaRPr/>
          </a:p>
        </p:txBody>
      </p:sp>
      <p:sp>
        <p:nvSpPr>
          <p:cNvPr id="286" name="Google Shape;286;p39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Next Steps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idx="1" type="subTitle"/>
          </p:nvPr>
        </p:nvSpPr>
        <p:spPr>
          <a:xfrm>
            <a:off x="1040400" y="3239022"/>
            <a:ext cx="70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b="1" lang="en-GB">
                <a:solidFill>
                  <a:schemeClr val="dk1"/>
                </a:solidFill>
              </a:rPr>
              <a:t>What motivated me today for my future participation ( e.g. regarding the group, the information shared…)?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92" name="Google Shape;292;p40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solidFill>
                  <a:schemeClr val="dk1"/>
                </a:solidFill>
              </a:rPr>
              <a:t>Check </a:t>
            </a:r>
            <a:r>
              <a:rPr b="1" lang="en-GB" sz="3200">
                <a:solidFill>
                  <a:schemeClr val="dk1"/>
                </a:solidFill>
              </a:rPr>
              <a:t>Out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/>
          <p:nvPr>
            <p:ph type="ctrTitle"/>
          </p:nvPr>
        </p:nvSpPr>
        <p:spPr>
          <a:xfrm>
            <a:off x="1151236" y="3129799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solidFill>
                  <a:schemeClr val="dk1"/>
                </a:solidFill>
              </a:rPr>
              <a:t>THANK YOU!!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171875" y="1556850"/>
            <a:ext cx="8851800" cy="5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Welcome and navigation hints (5 mins)</a:t>
            </a:r>
            <a:endParaRPr sz="2400"/>
          </a:p>
          <a:p>
            <a:pPr indent="-3937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Agenda for today </a:t>
            </a:r>
            <a:endParaRPr sz="2400"/>
          </a:p>
          <a:p>
            <a:pPr indent="-3937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Meeting objectives and expected results  </a:t>
            </a:r>
            <a:endParaRPr sz="2400"/>
          </a:p>
          <a:p>
            <a:pPr indent="-2794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Personal presentation (25 mins)</a:t>
            </a:r>
            <a:endParaRPr sz="2400"/>
          </a:p>
          <a:p>
            <a:pPr indent="-2794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Getting to know the program (30 mins)</a:t>
            </a:r>
            <a:endParaRPr sz="2400"/>
          </a:p>
          <a:p>
            <a:pPr indent="-3937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Presentation of the YouMatch program</a:t>
            </a:r>
            <a:endParaRPr sz="2400"/>
          </a:p>
          <a:p>
            <a:pPr indent="-393700" lvl="1" marL="8001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Discussion &amp; clarification of the objectives of the CoP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Steps (20 mins)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Closing &amp; check-out (10mins)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oto Sans Symbols"/>
              <a:buNone/>
            </a:pPr>
            <a:r>
              <a:rPr lang="en-GB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 sz="2400"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79" name="Google Shape;79;p13"/>
          <p:cNvSpPr txBox="1"/>
          <p:nvPr>
            <p:ph type="ctrTitle"/>
          </p:nvPr>
        </p:nvSpPr>
        <p:spPr>
          <a:xfrm>
            <a:off x="515650" y="1065650"/>
            <a:ext cx="82185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AGENDA CoP 2 First Online Meeting June 25, 8:00-9:30 AM CEST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1040400" y="3239021"/>
            <a:ext cx="7034400" cy="29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CoP members get to know each other and the program YouMatch</a:t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Clarification of meeting planning (preferred hours etc)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Next steps for the second meeting (preparation for Turin conference)</a:t>
            </a:r>
            <a:endParaRPr/>
          </a:p>
        </p:txBody>
      </p:sp>
      <p:sp>
        <p:nvSpPr>
          <p:cNvPr id="85" name="Google Shape;85;p14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chemeClr val="dk1"/>
                </a:solidFill>
              </a:rPr>
              <a:t>Meeting Objectives and Expected Results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684000" y="135112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Community of Practice 2</a:t>
            </a:r>
            <a:endParaRPr sz="3000"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83999" y="2448000"/>
            <a:ext cx="378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800">
                <a:solidFill>
                  <a:schemeClr val="dk1"/>
                </a:solidFill>
              </a:rPr>
              <a:t>1 Facilitator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800">
                <a:solidFill>
                  <a:schemeClr val="dk1"/>
                </a:solidFill>
              </a:rPr>
              <a:t>1 Tandem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800">
                <a:solidFill>
                  <a:schemeClr val="dk1"/>
                </a:solidFill>
              </a:rPr>
              <a:t>1 YouMatch Focal Point 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800">
                <a:solidFill>
                  <a:schemeClr val="dk1"/>
                </a:solidFill>
              </a:rPr>
              <a:t>15 Members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4680000" y="2448000"/>
            <a:ext cx="378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2800">
                <a:solidFill>
                  <a:schemeClr val="dk1"/>
                </a:solidFill>
              </a:rPr>
              <a:t>7 public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2800">
                <a:solidFill>
                  <a:schemeClr val="dk1"/>
                </a:solidFill>
              </a:rPr>
              <a:t>1 private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2800">
                <a:solidFill>
                  <a:schemeClr val="dk1"/>
                </a:solidFill>
              </a:rPr>
              <a:t>5 civil society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2800">
                <a:solidFill>
                  <a:schemeClr val="dk1"/>
                </a:solidFill>
              </a:rPr>
              <a:t>1 Academia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2800">
                <a:solidFill>
                  <a:schemeClr val="dk1"/>
                </a:solidFill>
              </a:rPr>
              <a:t>1 GIZ</a:t>
            </a:r>
            <a:endParaRPr sz="2800"/>
          </a:p>
          <a:p>
            <a:pPr indent="0" lvl="0" marL="1143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1040400" y="3239025"/>
            <a:ext cx="7034400" cy="3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GB" u="sng">
                <a:solidFill>
                  <a:srgbClr val="000000"/>
                </a:solidFill>
              </a:rPr>
              <a:t>CoP Members Introduction Guide</a:t>
            </a:r>
            <a:endParaRPr u="sng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>
                <a:solidFill>
                  <a:srgbClr val="000000"/>
                </a:solidFill>
              </a:rPr>
              <a:t>Names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>
                <a:solidFill>
                  <a:srgbClr val="000000"/>
                </a:solidFill>
              </a:rPr>
              <a:t>Organization/ company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>
                <a:solidFill>
                  <a:srgbClr val="000000"/>
                </a:solidFill>
              </a:rPr>
              <a:t>Position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>
                <a:solidFill>
                  <a:srgbClr val="000000"/>
                </a:solidFill>
              </a:rPr>
              <a:t>Country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>
                <a:solidFill>
                  <a:srgbClr val="000000"/>
                </a:solidFill>
              </a:rPr>
              <a:t>Expectation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>
                <a:solidFill>
                  <a:srgbClr val="000000"/>
                </a:solidFill>
              </a:rPr>
              <a:t>Something fun about yourself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ctrTitle"/>
          </p:nvPr>
        </p:nvSpPr>
        <p:spPr>
          <a:xfrm>
            <a:off x="1040400" y="1993726"/>
            <a:ext cx="70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solidFill>
                  <a:schemeClr val="dk1"/>
                </a:solidFill>
              </a:rPr>
              <a:t>Personal Presentations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Happiness Uwase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YouMatch &amp; Bridge2Rwanda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Facilitator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Rwanda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17" y="2012900"/>
            <a:ext cx="2762933" cy="35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000">
                <a:solidFill>
                  <a:schemeClr val="dk1"/>
                </a:solidFill>
              </a:rPr>
              <a:t>Ms. Judith Guckenbiehl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684000" y="2448000"/>
            <a:ext cx="5760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Organisation: GIZ 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Position: GIZ Focal Point</a:t>
            </a:r>
            <a:endParaRPr sz="2400">
              <a:solidFill>
                <a:srgbClr val="000000"/>
              </a:solidFill>
            </a:endParaRPr>
          </a:p>
          <a:p>
            <a:pPr indent="-495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Country: Germany</a:t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 person in a blue shirt&#10;&#10;Description automatically generated" id="112" name="Google Shape;112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834" r="12833" t="0"/>
          <a:stretch/>
        </p:blipFill>
        <p:spPr>
          <a:xfrm>
            <a:off x="6552320" y="2610560"/>
            <a:ext cx="235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