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2" r:id="rId4"/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5143500" cx="9144000"/>
  <p:notesSz cx="6858000" cy="9144000"/>
  <p:embeddedFontLst>
    <p:embeddedFont>
      <p:font typeface="Arial Narrow"/>
      <p:regular r:id="rId32"/>
      <p:bold r:id="rId33"/>
      <p:italic r:id="rId34"/>
      <p:boldItalic r:id="rId35"/>
    </p:embeddedFont>
    <p:embeddedFont>
      <p:font typeface="Open Sans Light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2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ArialNarrow-bold.fntdata"/><Relationship Id="rId10" Type="http://schemas.openxmlformats.org/officeDocument/2006/relationships/slide" Target="slides/slide2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5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4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7.xml"/><Relationship Id="rId37" Type="http://schemas.openxmlformats.org/officeDocument/2006/relationships/font" Target="fonts/OpenSansLight-bold.fntdata"/><Relationship Id="rId14" Type="http://schemas.openxmlformats.org/officeDocument/2006/relationships/slide" Target="slides/slide6.xml"/><Relationship Id="rId36" Type="http://schemas.openxmlformats.org/officeDocument/2006/relationships/font" Target="fonts/OpenSansLight-regular.fntdata"/><Relationship Id="rId17" Type="http://schemas.openxmlformats.org/officeDocument/2006/relationships/slide" Target="slides/slide9.xml"/><Relationship Id="rId39" Type="http://schemas.openxmlformats.org/officeDocument/2006/relationships/font" Target="fonts/OpenSansLight-boldItalic.fntdata"/><Relationship Id="rId16" Type="http://schemas.openxmlformats.org/officeDocument/2006/relationships/slide" Target="slides/slide8.xml"/><Relationship Id="rId38" Type="http://schemas.openxmlformats.org/officeDocument/2006/relationships/font" Target="fonts/OpenSansLight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472" y="4343507"/>
            <a:ext cx="54870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382588" y="687388"/>
            <a:ext cx="6092825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/>
          <p:nvPr>
            <p:ph idx="2" type="sldImg"/>
          </p:nvPr>
        </p:nvSpPr>
        <p:spPr>
          <a:xfrm>
            <a:off x="382588" y="687388"/>
            <a:ext cx="6092825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472" y="4343507"/>
            <a:ext cx="54870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 txBox="1"/>
          <p:nvPr>
            <p:ph idx="12" type="sldNum"/>
          </p:nvPr>
        </p:nvSpPr>
        <p:spPr>
          <a:xfrm>
            <a:off x="0" y="8666365"/>
            <a:ext cx="643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30" name="Google Shape;230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_Standard" showMasterSp="0">
  <p:cSld name="Slide_Standard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1044327" y="3003798"/>
            <a:ext cx="5688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  <a:defRPr b="0" i="0" sz="20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1043608" y="3381840"/>
            <a:ext cx="56880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0" i="0" sz="16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3" type="body"/>
          </p:nvPr>
        </p:nvSpPr>
        <p:spPr>
          <a:xfrm>
            <a:off x="1043608" y="2409732"/>
            <a:ext cx="70569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b="0" i="0" sz="3200" cap="none">
                <a:solidFill>
                  <a:srgbClr val="0062A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sszeile">
  <p:cSld name="fusszei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2862776" y="4935751"/>
            <a:ext cx="3418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0" type="dt"/>
          </p:nvPr>
        </p:nvSpPr>
        <p:spPr>
          <a:xfrm>
            <a:off x="679155" y="4935751"/>
            <a:ext cx="129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Subhead, Bulletpoints, Bild">
  <p:cSld name="Headline, Subhead, Bulletpoints, Bild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84000" y="1112400"/>
            <a:ext cx="7776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2862776" y="4935751"/>
            <a:ext cx="3418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679155" y="4935751"/>
            <a:ext cx="129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684000" y="1836000"/>
            <a:ext cx="576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3"/>
          <p:cNvSpPr/>
          <p:nvPr>
            <p:ph idx="2" type="pic"/>
          </p:nvPr>
        </p:nvSpPr>
        <p:spPr>
          <a:xfrm>
            <a:off x="6786000" y="1836001"/>
            <a:ext cx="2358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Subhead, Bulletpoints, großes Bild ">
  <p:cSld name="Headline, Subhead, Bulletpoints, großes Bild 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684000" y="1112400"/>
            <a:ext cx="7776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2862776" y="4935751"/>
            <a:ext cx="3418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679155" y="4935751"/>
            <a:ext cx="129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84000" y="1836000"/>
            <a:ext cx="576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6786000" y="1836001"/>
            <a:ext cx="23580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6E6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2 Spalten, Subheadline, Bulletpoints">
  <p:cSld name="Headline, 2 Spalten, Subheadline, Bulletpoin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684000" y="1112400"/>
            <a:ext cx="7776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2862776" y="4935751"/>
            <a:ext cx="3418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679155" y="4935751"/>
            <a:ext cx="129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684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680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2 Spalten, Bulletpoints">
  <p:cSld name="Headline, 2 Spalten, Bulletpoin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684000" y="1112400"/>
            <a:ext cx="7776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2862776" y="4935751"/>
            <a:ext cx="3418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679155" y="4935751"/>
            <a:ext cx="129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683999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680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>
  <p:cSld name="Titelfoli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1040400" y="2429267"/>
            <a:ext cx="7034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2100"/>
              <a:buFont typeface="Noto Sans Symbols"/>
              <a:buNone/>
              <a:defRPr sz="2100"/>
            </a:lvl1pPr>
            <a:lvl2pPr lvl="1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type="ctrTitle"/>
          </p:nvPr>
        </p:nvSpPr>
        <p:spPr>
          <a:xfrm>
            <a:off x="1040400" y="1495295"/>
            <a:ext cx="7034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/>
          <p:nvPr/>
        </p:nvSpPr>
        <p:spPr>
          <a:xfrm>
            <a:off x="7721600" y="4953000"/>
            <a:ext cx="1422400" cy="19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Subhead, Bulletpoints">
  <p:cSld name="Headline, Subhead, Bulletpoin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79155" y="4935751"/>
            <a:ext cx="12954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684000" y="1836000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indent="-314325" lvl="5" marL="27432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Bulletpoints">
  <p:cSld name="Headline, Bulletpoin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684000" y="1836000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35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Subhead, Bulletpoints, Bild">
  <p:cSld name="Headline, Subhead, Bulletpoints, Bil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1" type="ftr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679155" y="4935751"/>
            <a:ext cx="12954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84000" y="1836000"/>
            <a:ext cx="576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indent="-314325" lvl="5" marL="27432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6786000" y="1836001"/>
            <a:ext cx="2358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Page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611188" y="250031"/>
            <a:ext cx="8154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684213" y="1006078"/>
            <a:ext cx="82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06933" y="4786313"/>
            <a:ext cx="50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Subhead, Bulletpoints, großes Bild ">
  <p:cSld name="Headline, Subhead, Bulletpoints, großes Bild 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679155" y="4935751"/>
            <a:ext cx="12954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684000" y="1836000"/>
            <a:ext cx="576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indent="-314325" lvl="5" marL="27432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116" name="Google Shape;116;p23"/>
          <p:cNvSpPr/>
          <p:nvPr>
            <p:ph idx="2" type="pic"/>
          </p:nvPr>
        </p:nvSpPr>
        <p:spPr>
          <a:xfrm>
            <a:off x="6786000" y="1836001"/>
            <a:ext cx="23580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6E645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2 Spalten, Subheadline, Bulletpoints">
  <p:cSld name="Headline, 2 Spalten, Subheadline, Bulletpoin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679155" y="4935751"/>
            <a:ext cx="12954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84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indent="-314325" lvl="5" marL="27432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2" type="body"/>
          </p:nvPr>
        </p:nvSpPr>
        <p:spPr>
          <a:xfrm>
            <a:off x="4680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  <a:defRPr sz="135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sz="135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indent="-314325" lvl="5" marL="27432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600"/>
              </a:spcBef>
              <a:spcAft>
                <a:spcPts val="600"/>
              </a:spcAft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2 Spalten, Bulletpoints">
  <p:cSld name="Headline, 2 Spalten, Bulletpoin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679155" y="4935751"/>
            <a:ext cx="12954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83999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35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4680000" y="1836000"/>
            <a:ext cx="3780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35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•"/>
              <a:defRPr sz="135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sszeile">
  <p:cSld name="fusszei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1" type="ftr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679155" y="4935751"/>
            <a:ext cx="12954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" name="Google Shape;13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8" name="Google Shape;15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_Photo Documentation" showMasterSp="0">
  <p:cSld name="Slide_Photo Documenta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044327" y="3003798"/>
            <a:ext cx="5688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  <a:defRPr b="0" i="0" sz="20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2" type="body"/>
          </p:nvPr>
        </p:nvSpPr>
        <p:spPr>
          <a:xfrm>
            <a:off x="1043608" y="3381840"/>
            <a:ext cx="56880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0" i="0" sz="16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3" type="body"/>
          </p:nvPr>
        </p:nvSpPr>
        <p:spPr>
          <a:xfrm>
            <a:off x="1043608" y="2139702"/>
            <a:ext cx="7056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b="0" i="0" sz="3200" cap="none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1" name="Google Shape;16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5" name="Google Shape;165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6" name="Google Shape;166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7" name="Google Shape;16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0" name="Google Shape;17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4" name="Google Shape;17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middle" showMasterSp="0">
  <p:cSld name="Title_midd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043608" y="2409732"/>
            <a:ext cx="70569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b="0" i="0" sz="3200" cap="non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06933" y="4786313"/>
            <a:ext cx="50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enkmodell_Logo_final_S1"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5088" y="4802981"/>
            <a:ext cx="972740" cy="30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11188" y="250031"/>
            <a:ext cx="8154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106933" y="4786313"/>
            <a:ext cx="50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enkmodell_Logo_final_S1"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5088" y="4802981"/>
            <a:ext cx="972740" cy="30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s_dual">
  <p:cSld name="Pictures_dual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11188" y="250031"/>
            <a:ext cx="8154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/>
          <p:nvPr>
            <p:ph idx="2" type="pic"/>
          </p:nvPr>
        </p:nvSpPr>
        <p:spPr>
          <a:xfrm>
            <a:off x="4788024" y="1221600"/>
            <a:ext cx="3527400" cy="3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195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" name="Google Shape;31;p7"/>
          <p:cNvSpPr/>
          <p:nvPr>
            <p:ph idx="3" type="pic"/>
          </p:nvPr>
        </p:nvSpPr>
        <p:spPr>
          <a:xfrm>
            <a:off x="827584" y="1221600"/>
            <a:ext cx="3527400" cy="3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195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06933" y="4786313"/>
            <a:ext cx="50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one">
  <p:cSld name="Picture_on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611188" y="250031"/>
            <a:ext cx="8154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/>
          <p:nvPr>
            <p:ph idx="2" type="pic"/>
          </p:nvPr>
        </p:nvSpPr>
        <p:spPr>
          <a:xfrm>
            <a:off x="827584" y="1221600"/>
            <a:ext cx="7488900" cy="3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195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06933" y="4786313"/>
            <a:ext cx="50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, Bulletpoints">
  <p:cSld name="Headline, Bulletpoin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684000" y="1112400"/>
            <a:ext cx="7776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684000" y="1836000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9.gif"/><Relationship Id="rId3" Type="http://schemas.openxmlformats.org/officeDocument/2006/relationships/image" Target="../media/image7.jpg"/><Relationship Id="rId4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6.jpg"/><Relationship Id="rId2" Type="http://schemas.openxmlformats.org/officeDocument/2006/relationships/image" Target="../media/image9.gif"/><Relationship Id="rId3" Type="http://schemas.openxmlformats.org/officeDocument/2006/relationships/image" Target="../media/image7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11188" y="250031"/>
            <a:ext cx="8154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4213" y="1006078"/>
            <a:ext cx="84597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2425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195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pen Sans"/>
              <a:buChar char="-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ltkugel-5-Europa-Orient-cooperation.jpg" id="38" name="Google Shape;38;p9"/>
          <p:cNvPicPr preferRelativeResize="0"/>
          <p:nvPr/>
        </p:nvPicPr>
        <p:blipFill rotWithShape="1">
          <a:blip r:embed="rId1">
            <a:alphaModFix/>
          </a:blip>
          <a:srcRect b="0" l="0" r="1545" t="5383"/>
          <a:stretch/>
        </p:blipFill>
        <p:spPr>
          <a:xfrm>
            <a:off x="2451601" y="0"/>
            <a:ext cx="6692399" cy="9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>
            <p:ph type="title"/>
          </p:nvPr>
        </p:nvSpPr>
        <p:spPr>
          <a:xfrm>
            <a:off x="684000" y="1112400"/>
            <a:ext cx="7776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684000" y="1835999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0F0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6E645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42069" y="305512"/>
            <a:ext cx="1445480" cy="6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 rotWithShape="1">
          <a:blip r:embed="rId3">
            <a:alphaModFix/>
          </a:blip>
          <a:srcRect b="-13220" l="0" r="0" t="13220"/>
          <a:stretch/>
        </p:blipFill>
        <p:spPr>
          <a:xfrm>
            <a:off x="421573" y="235576"/>
            <a:ext cx="1220189" cy="88783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/>
        </p:nvSpPr>
        <p:spPr>
          <a:xfrm>
            <a:off x="7122559" y="235577"/>
            <a:ext cx="1066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ltkugel-5-Europa-Orient-cooperation.jpg" id="81" name="Google Shape;81;p17"/>
          <p:cNvPicPr preferRelativeResize="0"/>
          <p:nvPr/>
        </p:nvPicPr>
        <p:blipFill rotWithShape="1">
          <a:blip r:embed="rId1">
            <a:alphaModFix/>
          </a:blip>
          <a:srcRect b="1" l="0" r="1545" t="5382"/>
          <a:stretch/>
        </p:blipFill>
        <p:spPr>
          <a:xfrm>
            <a:off x="2451601" y="0"/>
            <a:ext cx="6692400" cy="9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684000" y="1112400"/>
            <a:ext cx="7776000" cy="4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684000" y="1835999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6E645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6E64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42069" y="305512"/>
            <a:ext cx="1927306" cy="6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-13215" l="0" r="0" t="13216"/>
          <a:stretch/>
        </p:blipFill>
        <p:spPr>
          <a:xfrm>
            <a:off x="421573" y="235576"/>
            <a:ext cx="1626919" cy="8878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7122560" y="235576"/>
            <a:ext cx="10669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5" Type="http://schemas.openxmlformats.org/officeDocument/2006/relationships/image" Target="../media/image14.jpg"/><Relationship Id="rId6" Type="http://schemas.openxmlformats.org/officeDocument/2006/relationships/image" Target="../media/image27.jpg"/><Relationship Id="rId7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nepad.org/skillsportalforyouth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4.jpg"/><Relationship Id="rId6" Type="http://schemas.openxmlformats.org/officeDocument/2006/relationships/image" Target="../media/image27.jpg"/><Relationship Id="rId7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/>
          <p:nvPr>
            <p:ph idx="1" type="subTitle"/>
          </p:nvPr>
        </p:nvSpPr>
        <p:spPr>
          <a:xfrm>
            <a:off x="1115625" y="3377440"/>
            <a:ext cx="56880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/>
              <a:t>Facilitator: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/>
              <a:t>Happiness Uwase &amp; Sharleen Muthoni</a:t>
            </a:r>
            <a:endParaRPr/>
          </a:p>
        </p:txBody>
      </p:sp>
      <p:sp>
        <p:nvSpPr>
          <p:cNvPr id="182" name="Google Shape;182;p39"/>
          <p:cNvSpPr txBox="1"/>
          <p:nvPr>
            <p:ph idx="2" type="body"/>
          </p:nvPr>
        </p:nvSpPr>
        <p:spPr>
          <a:xfrm>
            <a:off x="1115625" y="4259675"/>
            <a:ext cx="56880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0000"/>
                </a:solidFill>
              </a:rPr>
              <a:t>Third Online Meeting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0000"/>
                </a:solidFill>
              </a:rPr>
              <a:t>Date: October 16, 2019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0000"/>
                </a:solidFill>
              </a:rPr>
              <a:t>Venue: GotoMeeting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3" name="Google Shape;183;p39"/>
          <p:cNvSpPr txBox="1"/>
          <p:nvPr>
            <p:ph idx="3" type="body"/>
          </p:nvPr>
        </p:nvSpPr>
        <p:spPr>
          <a:xfrm>
            <a:off x="1030625" y="1521124"/>
            <a:ext cx="70569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CoP 2: Career Guidance and Life Skills in Schools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descr="C:\Users\sd\AppData\Local\Microsoft\Windows\INetCache\Content.Word\ELdZ_ml_Office_farbe_en.bmp" id="184" name="Google Shape;1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880" y="206327"/>
            <a:ext cx="1063466" cy="592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enkmodell\Pr\GIZ\bonn\YouMatch\18-669-GIZ-YouMatch-CoPs\Icons und Logos\YouMatch_logo.png" id="185" name="Google Shape;18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200" y="174181"/>
            <a:ext cx="1718787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Z" id="186" name="Google Shape;18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271098"/>
            <a:ext cx="1684496" cy="444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8"/>
          <p:cNvSpPr txBox="1"/>
          <p:nvPr>
            <p:ph type="title"/>
          </p:nvPr>
        </p:nvSpPr>
        <p:spPr>
          <a:xfrm>
            <a:off x="2292810" y="614582"/>
            <a:ext cx="4923973" cy="500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How does YouMatch fit in</a:t>
            </a:r>
            <a:r>
              <a:rPr b="1" lang="en-US" sz="4950">
                <a:solidFill>
                  <a:schemeClr val="accent1"/>
                </a:solidFill>
              </a:rPr>
              <a:t>?</a:t>
            </a:r>
            <a:endParaRPr b="1" sz="3600">
              <a:solidFill>
                <a:schemeClr val="accent1"/>
              </a:solidFill>
            </a:endParaRPr>
          </a:p>
        </p:txBody>
      </p:sp>
      <p:pic>
        <p:nvPicPr>
          <p:cNvPr descr="Image result for question clipart" id="250" name="Google Shape;25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252" y="167335"/>
            <a:ext cx="1247775" cy="1215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48"/>
          <p:cNvGrpSpPr/>
          <p:nvPr/>
        </p:nvGrpSpPr>
        <p:grpSpPr>
          <a:xfrm>
            <a:off x="1548128" y="1400551"/>
            <a:ext cx="1885799" cy="1602783"/>
            <a:chOff x="1" y="2022044"/>
            <a:chExt cx="2514397" cy="2137044"/>
          </a:xfrm>
        </p:grpSpPr>
        <p:pic>
          <p:nvPicPr>
            <p:cNvPr descr="Image result for knowledge sharing clipart" id="252" name="Google Shape;252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31927">
              <a:off x="125959" y="2185573"/>
              <a:ext cx="2262482" cy="1809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8"/>
            <p:cNvPicPr preferRelativeResize="0"/>
            <p:nvPr/>
          </p:nvPicPr>
          <p:blipFill rotWithShape="1">
            <a:blip r:embed="rId5">
              <a:alphaModFix/>
            </a:blip>
            <a:srcRect b="20474" l="4604" r="24633" t="31465"/>
            <a:stretch/>
          </p:blipFill>
          <p:spPr>
            <a:xfrm>
              <a:off x="811986" y="2842517"/>
              <a:ext cx="721093" cy="248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4" name="Google Shape;25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8811" y="1632490"/>
            <a:ext cx="1717616" cy="122172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55" name="Google Shape;255;p48"/>
          <p:cNvSpPr/>
          <p:nvPr/>
        </p:nvSpPr>
        <p:spPr>
          <a:xfrm rot="-5400000">
            <a:off x="4015902" y="1649816"/>
            <a:ext cx="817337" cy="126800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8B16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5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8"/>
          <p:cNvSpPr txBox="1"/>
          <p:nvPr/>
        </p:nvSpPr>
        <p:spPr>
          <a:xfrm>
            <a:off x="2044933" y="3599009"/>
            <a:ext cx="567078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•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AUDA-NEPAD will host YM CoPs on their Web Platform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•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Under the ASPYEE Portal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/>
          <p:nvPr>
            <p:ph idx="11" type="ftr"/>
          </p:nvPr>
        </p:nvSpPr>
        <p:spPr>
          <a:xfrm>
            <a:off x="2862777" y="4935751"/>
            <a:ext cx="34184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YouMatch – Presentation at UfM Secretariat 4 Dec 2015</a:t>
            </a:r>
            <a:endParaRPr b="1" sz="165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9"/>
          <p:cNvSpPr txBox="1"/>
          <p:nvPr>
            <p:ph idx="10" type="dt"/>
          </p:nvPr>
        </p:nvSpPr>
        <p:spPr>
          <a:xfrm>
            <a:off x="679155" y="4935751"/>
            <a:ext cx="12954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11.10.2019</a:t>
            </a:r>
            <a:endParaRPr b="1" sz="165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9"/>
          <p:cNvSpPr txBox="1"/>
          <p:nvPr>
            <p:ph idx="1" type="body"/>
          </p:nvPr>
        </p:nvSpPr>
        <p:spPr>
          <a:xfrm>
            <a:off x="1656000" y="1228577"/>
            <a:ext cx="5832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313" lvl="0" marL="2143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ASPYEE provides a space for CoPs in closed groups for exchanges</a:t>
            </a:r>
            <a:endParaRPr/>
          </a:p>
          <a:p>
            <a:pPr indent="-171450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452"/>
              </a:buClr>
              <a:buSzPts val="135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CoPs access to added functionality on the portal: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Forum for CoP discussions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Access to Publications and the platform to </a:t>
            </a:r>
            <a:r>
              <a:rPr i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  	  		publications for CoP thematic areas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Blogs, news, events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Avenue to access and exchange with Experts on CoP topics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14313" lvl="0" marL="214313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To gain access, Members of the YM network need to register into the CoP facility on the ASPYEE portal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C80F0F"/>
              </a:buClr>
              <a:buSzPts val="135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african union logos" id="268" name="Google Shape;268;p50"/>
          <p:cNvSpPr/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5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knowledge sharing clipart" id="269" name="Google Shape;26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8012" y="1587885"/>
            <a:ext cx="2986185" cy="23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0"/>
          <p:cNvSpPr txBox="1"/>
          <p:nvPr/>
        </p:nvSpPr>
        <p:spPr>
          <a:xfrm>
            <a:off x="5146824" y="925286"/>
            <a:ext cx="137351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endParaRPr/>
          </a:p>
        </p:txBody>
      </p:sp>
      <p:sp>
        <p:nvSpPr>
          <p:cNvPr id="271" name="Google Shape;271;p50"/>
          <p:cNvSpPr txBox="1"/>
          <p:nvPr/>
        </p:nvSpPr>
        <p:spPr>
          <a:xfrm>
            <a:off x="3992792" y="1859029"/>
            <a:ext cx="3816398" cy="186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-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Sign-up is easy and straightforward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-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 to creating an online account on other platforms and services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5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 txBox="1"/>
          <p:nvPr>
            <p:ph idx="1" type="subTitle"/>
          </p:nvPr>
        </p:nvSpPr>
        <p:spPr>
          <a:xfrm>
            <a:off x="1040400" y="2429267"/>
            <a:ext cx="7034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77" name="Google Shape;277;p51"/>
          <p:cNvSpPr txBox="1"/>
          <p:nvPr>
            <p:ph type="ctrTitle"/>
          </p:nvPr>
        </p:nvSpPr>
        <p:spPr>
          <a:xfrm>
            <a:off x="1040400" y="1495295"/>
            <a:ext cx="7034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006" y="-45947"/>
            <a:ext cx="6693989" cy="52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/>
          <p:nvPr>
            <p:ph idx="1" type="subTitle"/>
          </p:nvPr>
        </p:nvSpPr>
        <p:spPr>
          <a:xfrm>
            <a:off x="1040400" y="2429267"/>
            <a:ext cx="7034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84" name="Google Shape;284;p52"/>
          <p:cNvSpPr txBox="1"/>
          <p:nvPr>
            <p:ph type="ctrTitle"/>
          </p:nvPr>
        </p:nvSpPr>
        <p:spPr>
          <a:xfrm>
            <a:off x="1040400" y="1495295"/>
            <a:ext cx="7034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234" y="-45947"/>
            <a:ext cx="6671126" cy="523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6234" y="328767"/>
            <a:ext cx="6607113" cy="481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/>
          <p:nvPr>
            <p:ph idx="1" type="subTitle"/>
          </p:nvPr>
        </p:nvSpPr>
        <p:spPr>
          <a:xfrm>
            <a:off x="1040400" y="2429267"/>
            <a:ext cx="7034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92" name="Google Shape;292;p53"/>
          <p:cNvSpPr txBox="1"/>
          <p:nvPr>
            <p:ph type="ctrTitle"/>
          </p:nvPr>
        </p:nvSpPr>
        <p:spPr>
          <a:xfrm>
            <a:off x="1040400" y="1495295"/>
            <a:ext cx="7034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006" y="-45947"/>
            <a:ext cx="6693989" cy="52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/>
          <p:nvPr>
            <p:ph idx="1" type="subTitle"/>
          </p:nvPr>
        </p:nvSpPr>
        <p:spPr>
          <a:xfrm>
            <a:off x="1040400" y="2429267"/>
            <a:ext cx="7034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99" name="Google Shape;299;p54"/>
          <p:cNvSpPr txBox="1"/>
          <p:nvPr>
            <p:ph type="ctrTitle"/>
          </p:nvPr>
        </p:nvSpPr>
        <p:spPr>
          <a:xfrm>
            <a:off x="1040400" y="1495295"/>
            <a:ext cx="7034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006" y="-45947"/>
            <a:ext cx="6693989" cy="52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idx="1" type="subTitle"/>
          </p:nvPr>
        </p:nvSpPr>
        <p:spPr>
          <a:xfrm>
            <a:off x="1040400" y="2429267"/>
            <a:ext cx="7034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306" name="Google Shape;306;p55"/>
          <p:cNvSpPr txBox="1"/>
          <p:nvPr>
            <p:ph type="ctrTitle"/>
          </p:nvPr>
        </p:nvSpPr>
        <p:spPr>
          <a:xfrm>
            <a:off x="1040400" y="1495295"/>
            <a:ext cx="7034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006" y="-66523"/>
            <a:ext cx="6693989" cy="527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/>
        </p:nvSpPr>
        <p:spPr>
          <a:xfrm>
            <a:off x="2663801" y="919640"/>
            <a:ext cx="3816398" cy="390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AutoNum type="arabicPeriod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Facilitator and Focal point will contact you to inform you that you may begin to register. (at the end of the month)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AutoNum type="arabicPeriod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Familiarize yourself with the portal!</a:t>
            </a:r>
            <a:endParaRPr/>
          </a:p>
          <a:p>
            <a:pPr indent="-238125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AutoNum type="arabicPeriod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out for more info in the portal from time to time</a:t>
            </a:r>
            <a:endParaRPr/>
          </a:p>
          <a:p>
            <a:pPr indent="-238125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5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/>
          <p:nvPr/>
        </p:nvSpPr>
        <p:spPr>
          <a:xfrm>
            <a:off x="1827256" y="2410167"/>
            <a:ext cx="548948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grpSp>
        <p:nvGrpSpPr>
          <p:cNvPr id="318" name="Google Shape;318;p57"/>
          <p:cNvGrpSpPr/>
          <p:nvPr/>
        </p:nvGrpSpPr>
        <p:grpSpPr>
          <a:xfrm>
            <a:off x="1143000" y="0"/>
            <a:ext cx="6858000" cy="5143500"/>
            <a:chOff x="0" y="-12704"/>
            <a:chExt cx="9144000" cy="6858000"/>
          </a:xfrm>
        </p:grpSpPr>
        <p:grpSp>
          <p:nvGrpSpPr>
            <p:cNvPr id="319" name="Google Shape;319;p57"/>
            <p:cNvGrpSpPr/>
            <p:nvPr/>
          </p:nvGrpSpPr>
          <p:grpSpPr>
            <a:xfrm>
              <a:off x="0" y="-12704"/>
              <a:ext cx="9144000" cy="6858000"/>
              <a:chOff x="-2" y="-12703"/>
              <a:chExt cx="9144000" cy="6858000"/>
            </a:xfrm>
          </p:grpSpPr>
          <p:sp>
            <p:nvSpPr>
              <p:cNvPr id="320" name="Google Shape;320;p57"/>
              <p:cNvSpPr/>
              <p:nvPr/>
            </p:nvSpPr>
            <p:spPr>
              <a:xfrm>
                <a:off x="-2" y="-12703"/>
                <a:ext cx="9144000" cy="6858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103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NB</a:t>
                </a:r>
                <a:endParaRPr/>
              </a:p>
            </p:txBody>
          </p:sp>
          <p:pic>
            <p:nvPicPr>
              <p:cNvPr descr="Image result for asterisks png" id="321" name="Google Shape;321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1348041">
                <a:off x="1637347" y="297020"/>
                <a:ext cx="1521783" cy="1549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2" name="Google Shape;322;p57"/>
              <p:cNvSpPr txBox="1"/>
              <p:nvPr/>
            </p:nvSpPr>
            <p:spPr>
              <a:xfrm>
                <a:off x="278885" y="2252820"/>
                <a:ext cx="8586229" cy="283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Please note that due to the organizational changes in mandate and personnel. AUDA-NEPAD will revamp the user interface of the portal significantly.</a:t>
                </a:r>
                <a:endParaRPr/>
              </a:p>
              <a:p>
                <a:pPr indent="-238125" lvl="0" marL="34290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50"/>
                  <a:buFont typeface="Arial"/>
                  <a:buNone/>
                </a:pPr>
                <a:r>
                  <a:t/>
                </a:r>
                <a:endParaRPr b="0" i="0" sz="16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It will change in looks, but the functionality will remain the same for our CoPs</a:t>
                </a:r>
                <a:endParaRPr b="0" i="0" sz="16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650" u="none" cap="none" strike="noStrike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 result for asterisks png" id="323" name="Google Shape;323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932008" y="351711"/>
                <a:ext cx="1521783" cy="154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4" name="Google Shape;324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5802" y="5436010"/>
              <a:ext cx="1889202" cy="700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 result for auda nepad logo" id="325" name="Google Shape;325;p57"/>
            <p:cNvPicPr preferRelativeResize="0"/>
            <p:nvPr/>
          </p:nvPicPr>
          <p:blipFill rotWithShape="1">
            <a:blip r:embed="rId5">
              <a:alphaModFix/>
            </a:blip>
            <a:srcRect b="18394" l="1" r="-984" t="27605"/>
            <a:stretch/>
          </p:blipFill>
          <p:spPr>
            <a:xfrm>
              <a:off x="2616043" y="5248086"/>
              <a:ext cx="2157176" cy="1076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lated image" id="326" name="Google Shape;326;p5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08096" y="5151750"/>
              <a:ext cx="2060383" cy="1274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5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18894" y="5053586"/>
              <a:ext cx="1743527" cy="11815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457200" y="1405075"/>
            <a:ext cx="82296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Welcome remarks by facilitator, repeat navigation hints, and Agenda of the day (5 min)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Recap of Turin  Conference (15 min)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Finalization of Action Plan (45 min)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Introduction to ASPYEEN platform by GIZ focal point (10 min)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Q&amp;A (10 min)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Discussion on the next steps (15 min)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Check-out and Closure (10 min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7200" y="393975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800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CC0000"/>
                </a:solidFill>
              </a:rPr>
              <a:t>Agenda for Today  </a:t>
            </a:r>
            <a:endParaRPr sz="3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idx="4294967295" type="title"/>
          </p:nvPr>
        </p:nvSpPr>
        <p:spPr>
          <a:xfrm>
            <a:off x="457200" y="773449"/>
            <a:ext cx="8229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b="0" i="0" lang="en-US" sz="3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b="0" i="0" sz="36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8"/>
          <p:cNvSpPr txBox="1"/>
          <p:nvPr>
            <p:ph idx="4294967295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https://www.nepad.org/skillsportalforyouth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/>
          <p:nvPr>
            <p:ph idx="4294967295" type="title"/>
          </p:nvPr>
        </p:nvSpPr>
        <p:spPr>
          <a:xfrm>
            <a:off x="457200" y="850800"/>
            <a:ext cx="82296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rgbClr val="CC0000"/>
                </a:solidFill>
              </a:rPr>
              <a:t>Discussion on Next steps</a:t>
            </a:r>
            <a:endParaRPr i="0" sz="3600" u="none" cap="none" strike="noStrike">
              <a:solidFill>
                <a:srgbClr val="CC0000"/>
              </a:solidFill>
            </a:endParaRPr>
          </a:p>
        </p:txBody>
      </p:sp>
      <p:sp>
        <p:nvSpPr>
          <p:cNvPr id="339" name="Google Shape;339;p59"/>
          <p:cNvSpPr txBox="1"/>
          <p:nvPr>
            <p:ph idx="4294967295" type="body"/>
          </p:nvPr>
        </p:nvSpPr>
        <p:spPr>
          <a:xfrm>
            <a:off x="457200" y="1675975"/>
            <a:ext cx="8229600" cy="3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responsibilities and next steps for next activity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 of next online Meeting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Date for next online meeting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 txBox="1"/>
          <p:nvPr>
            <p:ph idx="4294967295" type="title"/>
          </p:nvPr>
        </p:nvSpPr>
        <p:spPr>
          <a:xfrm>
            <a:off x="457200" y="876575"/>
            <a:ext cx="82296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Check  out</a:t>
            </a:r>
            <a:endParaRPr b="0" i="0" sz="36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60"/>
          <p:cNvSpPr txBox="1"/>
          <p:nvPr>
            <p:ph idx="4294967295" type="body"/>
          </p:nvPr>
        </p:nvSpPr>
        <p:spPr>
          <a:xfrm>
            <a:off x="457200" y="1652850"/>
            <a:ext cx="8229600" cy="3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we have achieved today and what can we change in our next meeting?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 txBox="1"/>
          <p:nvPr>
            <p:ph idx="4294967295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type="title"/>
          </p:nvPr>
        </p:nvSpPr>
        <p:spPr>
          <a:xfrm>
            <a:off x="457200" y="205974"/>
            <a:ext cx="82296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600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CC0000"/>
                </a:solidFill>
              </a:rPr>
              <a:t>Objectives</a:t>
            </a:r>
            <a:r>
              <a:rPr b="1" lang="en-US" sz="3600">
                <a:solidFill>
                  <a:srgbClr val="CC0000"/>
                </a:solidFill>
              </a:rPr>
              <a:t> </a:t>
            </a:r>
            <a:endParaRPr b="1" sz="36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Finalise Action Plan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Introduction to ASPYEEN Platform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Concrete  next steps.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/>
          <p:nvPr>
            <p:ph type="title"/>
          </p:nvPr>
        </p:nvSpPr>
        <p:spPr>
          <a:xfrm>
            <a:off x="457200" y="205974"/>
            <a:ext cx="8229600" cy="1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600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CC0000"/>
                </a:solidFill>
              </a:rPr>
              <a:t>Check In </a:t>
            </a:r>
            <a:endParaRPr sz="3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4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Giv 1-2 things you learnt or remember from the Turin conference.</a:t>
            </a:r>
            <a:endParaRPr sz="3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/>
          <p:nvPr>
            <p:ph type="title"/>
          </p:nvPr>
        </p:nvSpPr>
        <p:spPr>
          <a:xfrm>
            <a:off x="684000" y="1112400"/>
            <a:ext cx="7776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solidFill>
                  <a:srgbClr val="FF0000"/>
                </a:solidFill>
              </a:rPr>
              <a:t>Value Proposition</a:t>
            </a:r>
            <a:endParaRPr/>
          </a:p>
        </p:txBody>
      </p:sp>
      <p:sp>
        <p:nvSpPr>
          <p:cNvPr id="210" name="Google Shape;210;p43"/>
          <p:cNvSpPr txBox="1"/>
          <p:nvPr>
            <p:ph idx="1" type="body"/>
          </p:nvPr>
        </p:nvSpPr>
        <p:spPr>
          <a:xfrm>
            <a:off x="684000" y="1836000"/>
            <a:ext cx="77760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solidFill>
                  <a:srgbClr val="FF0000"/>
                </a:solidFill>
              </a:rPr>
              <a:t>The CoP on career guidance and life skills supports </a:t>
            </a:r>
            <a:r>
              <a:rPr lang="en-US" sz="2400">
                <a:solidFill>
                  <a:srgbClr val="000000"/>
                </a:solidFill>
              </a:rPr>
              <a:t>career guidance providers and decision makers </a:t>
            </a:r>
            <a:r>
              <a:rPr lang="en-US" sz="2400">
                <a:solidFill>
                  <a:srgbClr val="FF0000"/>
                </a:solidFill>
              </a:rPr>
              <a:t>who </a:t>
            </a:r>
            <a:r>
              <a:rPr lang="en-US" sz="2400">
                <a:solidFill>
                  <a:srgbClr val="000000"/>
                </a:solidFill>
              </a:rPr>
              <a:t>seek to improve career guidance and life skills provision for youth </a:t>
            </a:r>
            <a:r>
              <a:rPr lang="en-US" sz="2400">
                <a:solidFill>
                  <a:srgbClr val="FF0000"/>
                </a:solidFill>
              </a:rPr>
              <a:t>by the way</a:t>
            </a:r>
            <a:r>
              <a:rPr lang="en-US" sz="2400">
                <a:solidFill>
                  <a:srgbClr val="000000"/>
                </a:solidFill>
              </a:rPr>
              <a:t> of practical networking and peer exchange </a:t>
            </a:r>
            <a:r>
              <a:rPr lang="en-US" sz="2400">
                <a:solidFill>
                  <a:srgbClr val="FF0000"/>
                </a:solidFill>
              </a:rPr>
              <a:t>which</a:t>
            </a:r>
            <a:r>
              <a:rPr lang="en-US" sz="2400">
                <a:solidFill>
                  <a:srgbClr val="000000"/>
                </a:solidFill>
              </a:rPr>
              <a:t> can help to identify/develop best practice approaches and policy to better guide learners, job seekers and youth in our communities.</a:t>
            </a:r>
            <a:endParaRPr/>
          </a:p>
          <a:p>
            <a:pPr indent="-3429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 txBox="1"/>
          <p:nvPr>
            <p:ph type="title"/>
          </p:nvPr>
        </p:nvSpPr>
        <p:spPr>
          <a:xfrm>
            <a:off x="315475" y="250025"/>
            <a:ext cx="84507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Summary Of Action Plan in Turin </a:t>
            </a:r>
            <a:endParaRPr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4"/>
          <p:cNvSpPr txBox="1"/>
          <p:nvPr>
            <p:ph idx="1" type="body"/>
          </p:nvPr>
        </p:nvSpPr>
        <p:spPr>
          <a:xfrm>
            <a:off x="684213" y="1006078"/>
            <a:ext cx="82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8" name="Google Shape;218;p44"/>
          <p:cNvSpPr txBox="1"/>
          <p:nvPr>
            <p:ph idx="12" type="sldNum"/>
          </p:nvPr>
        </p:nvSpPr>
        <p:spPr>
          <a:xfrm>
            <a:off x="106933" y="4786313"/>
            <a:ext cx="50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9" name="Google Shape;219;p44"/>
          <p:cNvPicPr preferRelativeResize="0"/>
          <p:nvPr/>
        </p:nvPicPr>
        <p:blipFill rotWithShape="1">
          <a:blip r:embed="rId3">
            <a:alphaModFix/>
          </a:blip>
          <a:srcRect b="9490" l="12929" r="13524" t="16070"/>
          <a:stretch/>
        </p:blipFill>
        <p:spPr>
          <a:xfrm>
            <a:off x="0" y="837888"/>
            <a:ext cx="9144001" cy="430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enkmodell\Pr\GIZ\bonn\YouMatch\18-669-GIZ-YouMatch-CoPs\Icons und Logos\YouMatch_logo.png" id="220" name="Google Shape;22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4375" y="-7"/>
            <a:ext cx="1718787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/>
          <p:nvPr>
            <p:ph type="title"/>
          </p:nvPr>
        </p:nvSpPr>
        <p:spPr>
          <a:xfrm>
            <a:off x="457200" y="825024"/>
            <a:ext cx="8229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800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CC0000"/>
                </a:solidFill>
              </a:rPr>
              <a:t>Finalise Action Plan</a:t>
            </a:r>
            <a:endParaRPr sz="3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45"/>
          <p:cNvSpPr txBox="1"/>
          <p:nvPr>
            <p:ph idx="1" type="body"/>
          </p:nvPr>
        </p:nvSpPr>
        <p:spPr>
          <a:xfrm>
            <a:off x="457200" y="2191475"/>
            <a:ext cx="8229600" cy="2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Be precise with what we want to do as a CoP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Clear roles, responsibilities, and timelines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Concrete next steps-..... Moving forward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6"/>
          <p:cNvPicPr preferRelativeResize="0"/>
          <p:nvPr/>
        </p:nvPicPr>
        <p:blipFill rotWithShape="1">
          <a:blip r:embed="rId3">
            <a:alphaModFix/>
          </a:blip>
          <a:srcRect b="20474" l="4604" r="24633" t="31465"/>
          <a:stretch/>
        </p:blipFill>
        <p:spPr>
          <a:xfrm>
            <a:off x="3164908" y="3259264"/>
            <a:ext cx="2814182" cy="107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6493" y="1104004"/>
            <a:ext cx="1416902" cy="525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uda nepad logo" id="234" name="Google Shape;234;p46"/>
          <p:cNvPicPr preferRelativeResize="0"/>
          <p:nvPr/>
        </p:nvPicPr>
        <p:blipFill rotWithShape="1">
          <a:blip r:embed="rId5">
            <a:alphaModFix/>
          </a:blip>
          <a:srcRect b="18394" l="1" r="-984" t="27605"/>
          <a:stretch/>
        </p:blipFill>
        <p:spPr>
          <a:xfrm>
            <a:off x="2984174" y="963061"/>
            <a:ext cx="1617882" cy="807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35" name="Google Shape;235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8214" y="890810"/>
            <a:ext cx="1545287" cy="95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1312" y="817187"/>
            <a:ext cx="1307645" cy="88613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6"/>
          <p:cNvSpPr txBox="1"/>
          <p:nvPr/>
        </p:nvSpPr>
        <p:spPr>
          <a:xfrm>
            <a:off x="1900306" y="2345460"/>
            <a:ext cx="534338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YouMatch Communities of Practice on AUDA – NEPAD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ASPYEE Platform And Member Registeration</a:t>
            </a:r>
            <a:endParaRPr b="0" i="1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type="title"/>
          </p:nvPr>
        </p:nvSpPr>
        <p:spPr>
          <a:xfrm>
            <a:off x="1248228" y="796220"/>
            <a:ext cx="3323773" cy="500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So…What is </a:t>
            </a:r>
            <a:r>
              <a:rPr lang="en-US" sz="3600">
                <a:solidFill>
                  <a:schemeClr val="dk1"/>
                </a:solidFill>
              </a:rPr>
              <a:t>it</a:t>
            </a:r>
            <a:r>
              <a:rPr b="1" lang="en-US" sz="4950">
                <a:solidFill>
                  <a:schemeClr val="accent1"/>
                </a:solidFill>
              </a:rPr>
              <a:t>?</a:t>
            </a:r>
            <a:endParaRPr b="1" sz="3600">
              <a:solidFill>
                <a:schemeClr val="accent1"/>
              </a:solidFill>
            </a:endParaRPr>
          </a:p>
        </p:txBody>
      </p:sp>
      <p:sp>
        <p:nvSpPr>
          <p:cNvPr id="243" name="Google Shape;243;p47"/>
          <p:cNvSpPr txBox="1"/>
          <p:nvPr/>
        </p:nvSpPr>
        <p:spPr>
          <a:xfrm>
            <a:off x="4691474" y="796221"/>
            <a:ext cx="3240020" cy="4478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African Skills Portal For Youth Employment and Entrepreneurship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continental knowledge sharing platform targeted at TVET, Skills, Employment practitioners and Policy Makers</a:t>
            </a:r>
            <a:endParaRPr/>
          </a:p>
          <a:p>
            <a:pPr indent="-161925" lvl="0" marL="257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knowledge platform for the Skills Initiative for Africa programme at AUDA-NEPAD </a:t>
            </a:r>
            <a:endParaRPr/>
          </a:p>
          <a:p>
            <a:pPr indent="-161925" lvl="0" marL="257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YouMatch has a role in fostering knowledge exchange on the platform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question clipart" id="244" name="Google Shape;24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701" y="1534432"/>
            <a:ext cx="3323774" cy="332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Neu_blank">
  <a:themeElements>
    <a:clrScheme name="denkmodell_Icons">
      <a:dk1>
        <a:srgbClr val="000000"/>
      </a:dk1>
      <a:lt1>
        <a:srgbClr val="FFFFFF"/>
      </a:lt1>
      <a:dk2>
        <a:srgbClr val="0062A1"/>
      </a:dk2>
      <a:lt2>
        <a:srgbClr val="FFFFFF"/>
      </a:lt2>
      <a:accent1>
        <a:srgbClr val="0062A1"/>
      </a:accent1>
      <a:accent2>
        <a:srgbClr val="61A3D3"/>
      </a:accent2>
      <a:accent3>
        <a:srgbClr val="C1022D"/>
      </a:accent3>
      <a:accent4>
        <a:srgbClr val="0085C5"/>
      </a:accent4>
      <a:accent5>
        <a:srgbClr val="9DDDFF"/>
      </a:accent5>
      <a:accent6>
        <a:srgbClr val="F02C59"/>
      </a:accent6>
      <a:hlink>
        <a:srgbClr val="7F7F7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