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0" r:id="rId5"/>
    <p:sldId id="261" r:id="rId6"/>
    <p:sldId id="263" r:id="rId7"/>
    <p:sldId id="264" r:id="rId8"/>
    <p:sldId id="262" r:id="rId9"/>
    <p:sldId id="265" r:id="rId10"/>
  </p:sldIdLst>
  <p:sldSz cx="9144000" cy="6858000" type="screen4x3"/>
  <p:notesSz cx="9926638" cy="6797675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22D"/>
    <a:srgbClr val="0062A1"/>
    <a:srgbClr val="61A3D3"/>
    <a:srgbClr val="9D1229"/>
    <a:srgbClr val="D892BC"/>
    <a:srgbClr val="8000FF"/>
    <a:srgbClr val="A41D23"/>
    <a:srgbClr val="1F497D"/>
    <a:srgbClr val="0033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89" autoAdjust="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-1428" y="-10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41" tIns="47770" rIns="95541" bIns="47770" numCol="1" anchor="t" anchorCtr="0" compatLnSpc="1">
            <a:prstTxWarp prst="textNoShape">
              <a:avLst/>
            </a:prstTxWarp>
          </a:bodyPr>
          <a:lstStyle>
            <a:lvl1pPr algn="l" defTabSz="955526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altLang="de-DE" sz="11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41" tIns="47770" rIns="95541" bIns="47770" numCol="1" anchor="t" anchorCtr="0" compatLnSpc="1">
            <a:prstTxWarp prst="textNoShape">
              <a:avLst/>
            </a:prstTxWarp>
          </a:bodyPr>
          <a:lstStyle>
            <a:lvl1pPr algn="r" defTabSz="955526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altLang="de-DE" sz="110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85130" y="6351165"/>
            <a:ext cx="773733" cy="338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41" tIns="47770" rIns="95541" bIns="47770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>
                <a:latin typeface="Times New Roman" pitchFamily="18" charset="0"/>
              </a:defRPr>
            </a:lvl1pPr>
          </a:lstStyle>
          <a:p>
            <a:pPr algn="l">
              <a:defRPr/>
            </a:pPr>
            <a:fld id="{59786184-F328-430D-9532-77E6BB4C43D3}" type="slidenum">
              <a:rPr lang="de-DE" altLang="de-DE" sz="11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algn="l">
                <a:defRPr/>
              </a:pPr>
              <a:t>‹Nr.›</a:t>
            </a:fld>
            <a:endParaRPr lang="de-DE" altLang="de-DE" sz="110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19" descr="Denkmodell_Logo_final_S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703" y="6309567"/>
            <a:ext cx="1296987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006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41" tIns="47770" rIns="95541" bIns="47770" numCol="1" anchor="t" anchorCtr="0" compatLnSpc="1">
            <a:prstTxWarp prst="textNoShape">
              <a:avLst/>
            </a:prstTxWarp>
          </a:bodyPr>
          <a:lstStyle>
            <a:lvl1pPr algn="l" defTabSz="955526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de-DE" altLang="de-DE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41" tIns="47770" rIns="95541" bIns="47770" numCol="1" anchor="t" anchorCtr="0" compatLnSpc="1">
            <a:prstTxWarp prst="textNoShape">
              <a:avLst/>
            </a:prstTxWarp>
          </a:bodyPr>
          <a:lstStyle>
            <a:lvl1pPr algn="r" defTabSz="955526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11175"/>
            <a:ext cx="3398838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7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41" tIns="47770" rIns="95541" bIns="47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dirty="0"/>
              <a:t>Textmasterformate durch Klicken bearbeiten</a:t>
            </a:r>
          </a:p>
          <a:p>
            <a:pPr lvl="1"/>
            <a:r>
              <a:rPr lang="de-DE" altLang="de-DE" noProof="0" dirty="0"/>
              <a:t>Zweite Ebene</a:t>
            </a:r>
          </a:p>
          <a:p>
            <a:pPr lvl="2"/>
            <a:r>
              <a:rPr lang="de-DE" altLang="de-DE" noProof="0" dirty="0"/>
              <a:t>Dritte Ebene</a:t>
            </a:r>
          </a:p>
          <a:p>
            <a:pPr lvl="3"/>
            <a:r>
              <a:rPr lang="de-DE" altLang="de-DE" noProof="0" dirty="0"/>
              <a:t>Vierte Ebene</a:t>
            </a:r>
          </a:p>
          <a:p>
            <a:pPr lvl="4"/>
            <a:r>
              <a:rPr lang="de-DE" altLang="de-DE" noProof="0" dirty="0"/>
              <a:t>Fünfte Ebene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6442600"/>
            <a:ext cx="930871" cy="338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41" tIns="47770" rIns="95541" bIns="47770" numCol="1" anchor="b" anchorCtr="0" compatLnSpc="1">
            <a:prstTxWarp prst="textNoShape">
              <a:avLst/>
            </a:prstTxWarp>
          </a:bodyPr>
          <a:lstStyle>
            <a:lvl1pPr algn="l" defTabSz="954088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86ACE1CB-451C-4B96-A90E-86389FCF579C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  <p:pic>
        <p:nvPicPr>
          <p:cNvPr id="8" name="Picture 19" descr="Denkmodell_Logo_final_S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703" y="6351165"/>
            <a:ext cx="1296987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577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44327" y="4005064"/>
            <a:ext cx="5688013" cy="432048"/>
          </a:xfrm>
          <a:ln>
            <a:noFill/>
          </a:ln>
        </p:spPr>
        <p:txBody>
          <a:bodyPr/>
          <a:lstStyle>
            <a:lvl1pPr marL="0" indent="0" algn="l">
              <a:buFont typeface="Wingdings" pitchFamily="2" charset="2"/>
              <a:buNone/>
              <a:defRPr sz="2000" b="0" i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de-DE" altLang="de-DE" noProof="0" dirty="0"/>
              <a:t>… </a:t>
            </a:r>
            <a:r>
              <a:rPr lang="de-DE" altLang="de-DE" noProof="0" dirty="0" err="1"/>
              <a:t>facilitators</a:t>
            </a:r>
            <a:r>
              <a:rPr lang="de-DE" altLang="de-DE" noProof="0" dirty="0"/>
              <a:t> …</a:t>
            </a:r>
            <a:endParaRPr lang="en-GB" altLang="de-DE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43608" y="4509120"/>
            <a:ext cx="5688013" cy="503238"/>
          </a:xfrm>
          <a:noFill/>
          <a:ln>
            <a:noFill/>
          </a:ln>
          <a:effectLst/>
          <a:extLst/>
        </p:spPr>
        <p:txBody>
          <a:bodyPr/>
          <a:lstStyle>
            <a:lvl1pPr marL="0" indent="0" algn="l">
              <a:buNone/>
              <a:defRPr lang="de-DE" sz="1600" b="0" i="0" kern="1200" baseline="0" smtClean="0">
                <a:solidFill>
                  <a:srgbClr val="595959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de-DE" dirty="0"/>
              <a:t>… </a:t>
            </a:r>
            <a:r>
              <a:rPr lang="de-DE" dirty="0" err="1"/>
              <a:t>date</a:t>
            </a:r>
            <a:r>
              <a:rPr lang="de-DE" dirty="0"/>
              <a:t>, </a:t>
            </a:r>
            <a:r>
              <a:rPr lang="de-DE" dirty="0" err="1"/>
              <a:t>location</a:t>
            </a:r>
            <a:r>
              <a:rPr lang="de-DE" dirty="0"/>
              <a:t>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43608" y="3212976"/>
            <a:ext cx="7056784" cy="720080"/>
          </a:xfrm>
          <a:noFill/>
          <a:ln>
            <a:noFill/>
          </a:ln>
          <a:effectLst/>
          <a:extLst/>
        </p:spPr>
        <p:txBody>
          <a:bodyPr anchor="ctr"/>
          <a:lstStyle>
            <a:lvl1pPr marL="0" indent="0" algn="l">
              <a:buNone/>
              <a:defRPr lang="de-DE" sz="3200" b="0" i="0" kern="1200" cap="none" spc="0" baseline="0" smtClean="0">
                <a:ln>
                  <a:noFill/>
                </a:ln>
                <a:solidFill>
                  <a:srgbClr val="0062A1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de-DE" dirty="0"/>
              <a:t>Headline / Title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044872" y="2780730"/>
            <a:ext cx="4967288" cy="576262"/>
          </a:xfrm>
          <a:noFill/>
          <a:ln>
            <a:solidFill>
              <a:srgbClr val="FFFFFF"/>
            </a:solidFill>
          </a:ln>
          <a:effectLst/>
          <a:extLst/>
        </p:spPr>
        <p:txBody>
          <a:bodyPr anchor="ctr"/>
          <a:lstStyle>
            <a:lvl1pPr marL="0" indent="0">
              <a:buNone/>
              <a:defRPr lang="en-US" altLang="de-DE" sz="1100" b="0" i="0" cap="none" spc="0" baseline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127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_Photo Docum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44327" y="4005064"/>
            <a:ext cx="5688013" cy="432048"/>
          </a:xfrm>
          <a:ln>
            <a:noFill/>
          </a:ln>
        </p:spPr>
        <p:txBody>
          <a:bodyPr/>
          <a:lstStyle>
            <a:lvl1pPr marL="0" indent="0" algn="l">
              <a:buFont typeface="Wingdings" pitchFamily="2" charset="2"/>
              <a:buNone/>
              <a:defRPr sz="2000" b="0" i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de-DE" altLang="de-DE" noProof="0" dirty="0"/>
              <a:t>… </a:t>
            </a:r>
            <a:r>
              <a:rPr lang="de-DE" altLang="de-DE" noProof="0" dirty="0" err="1"/>
              <a:t>facilitators</a:t>
            </a:r>
            <a:r>
              <a:rPr lang="de-DE" altLang="de-DE" noProof="0" dirty="0"/>
              <a:t> …</a:t>
            </a:r>
            <a:endParaRPr lang="en-GB" altLang="de-DE" noProof="0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43608" y="4509120"/>
            <a:ext cx="5688013" cy="503238"/>
          </a:xfrm>
          <a:noFill/>
          <a:ln>
            <a:noFill/>
          </a:ln>
          <a:effectLst/>
          <a:extLst/>
        </p:spPr>
        <p:txBody>
          <a:bodyPr/>
          <a:lstStyle>
            <a:lvl1pPr marL="0" indent="0" algn="l">
              <a:buNone/>
              <a:defRPr lang="de-DE" sz="1600" b="0" i="0" kern="1200" baseline="0" smtClean="0">
                <a:solidFill>
                  <a:srgbClr val="595959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de-DE" dirty="0"/>
              <a:t>… </a:t>
            </a:r>
            <a:r>
              <a:rPr lang="de-DE" dirty="0" err="1"/>
              <a:t>date</a:t>
            </a:r>
            <a:r>
              <a:rPr lang="de-DE" dirty="0"/>
              <a:t>, </a:t>
            </a:r>
            <a:r>
              <a:rPr lang="de-DE" dirty="0" err="1"/>
              <a:t>location</a:t>
            </a:r>
            <a:r>
              <a:rPr lang="de-DE" dirty="0"/>
              <a:t>.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43608" y="2852936"/>
            <a:ext cx="7056784" cy="1080120"/>
          </a:xfrm>
          <a:noFill/>
          <a:ln>
            <a:noFill/>
          </a:ln>
          <a:effectLst/>
          <a:extLst/>
        </p:spPr>
        <p:txBody>
          <a:bodyPr anchor="ctr"/>
          <a:lstStyle>
            <a:lvl1pPr marL="0" indent="0" algn="l">
              <a:buNone/>
              <a:defRPr lang="de-DE" sz="3200" b="0" i="0" kern="1200" cap="none" spc="0" smtClean="0">
                <a:ln>
                  <a:noFill/>
                </a:ln>
                <a:solidFill>
                  <a:schemeClr val="accent1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de-DE" dirty="0" err="1"/>
              <a:t>Photo</a:t>
            </a:r>
            <a:r>
              <a:rPr lang="de-DE" dirty="0"/>
              <a:t> </a:t>
            </a:r>
            <a:r>
              <a:rPr lang="de-DE" dirty="0" err="1"/>
              <a:t>Documentation</a:t>
            </a:r>
            <a:endParaRPr lang="de-DE" dirty="0"/>
          </a:p>
          <a:p>
            <a:pPr lvl="0"/>
            <a:r>
              <a:rPr lang="de-DE" dirty="0"/>
              <a:t>Event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081708" y="2348682"/>
            <a:ext cx="4967288" cy="576262"/>
          </a:xfrm>
          <a:noFill/>
          <a:ln>
            <a:solidFill>
              <a:srgbClr val="FFFFFF"/>
            </a:solidFill>
          </a:ln>
          <a:effectLst/>
          <a:extLst/>
        </p:spPr>
        <p:txBody>
          <a:bodyPr anchor="ctr"/>
          <a:lstStyle>
            <a:lvl1pPr marL="0" indent="0">
              <a:buNone/>
              <a:defRPr lang="en-US" altLang="de-DE" sz="1100" b="0" i="0" cap="none" spc="0" baseline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  <a:r>
              <a:rPr lang="de-DE" dirty="0" err="1"/>
              <a:t>client</a:t>
            </a:r>
            <a:r>
              <a:rPr lang="de-DE" dirty="0"/>
              <a:t> /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number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757305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43608" y="3212976"/>
            <a:ext cx="7056784" cy="720080"/>
          </a:xfrm>
          <a:noFill/>
          <a:ln>
            <a:noFill/>
          </a:ln>
          <a:effectLst/>
          <a:extLst/>
        </p:spPr>
        <p:txBody>
          <a:bodyPr anchor="ctr"/>
          <a:lstStyle>
            <a:lvl1pPr marL="0" indent="0" algn="ctr">
              <a:buNone/>
              <a:defRPr lang="de-DE" sz="3200" b="0" i="0" kern="1200" cap="none" spc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06933" y="6381750"/>
            <a:ext cx="50462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‹Nr.›</a:t>
            </a:fld>
            <a:endParaRPr lang="en-US" altLang="de-DE" dirty="0"/>
          </a:p>
        </p:txBody>
      </p:sp>
      <p:pic>
        <p:nvPicPr>
          <p:cNvPr id="6" name="Grafik 5" descr="C:\denkmodell\Pr\GIZ\bonn\YouMatch\18-669-GIZ-YouMatch-CoPs\Icons und Logos\YouMatch_logo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12382"/>
            <a:ext cx="1094978" cy="5201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024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extLst/>
        </p:spPr>
        <p:txBody>
          <a:bodyPr/>
          <a:lstStyle>
            <a:lvl1pPr>
              <a:defRPr lang="de-DE"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06933" y="6381750"/>
            <a:ext cx="50462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42020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extLst/>
        </p:spPr>
        <p:txBody>
          <a:bodyPr/>
          <a:lstStyle>
            <a:lvl1pPr>
              <a:defRPr lang="de-DE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213" y="1341438"/>
            <a:ext cx="8208267" cy="4975225"/>
          </a:xfrm>
        </p:spPr>
        <p:txBody>
          <a:bodyPr/>
          <a:lstStyle>
            <a:lvl1pPr marL="342900" indent="-342900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>
              <a:buClr>
                <a:schemeClr val="tx1">
                  <a:lumMod val="65000"/>
                  <a:lumOff val="35000"/>
                </a:schemeClr>
              </a:buClr>
              <a:buSzPct val="75000"/>
              <a:buFont typeface="Arial"/>
              <a:buChar char="•"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...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06933" y="6381750"/>
            <a:ext cx="50462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35119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_d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4788024" y="1628800"/>
            <a:ext cx="3527425" cy="4537075"/>
          </a:xfrm>
        </p:spPr>
        <p:txBody>
          <a:bodyPr/>
          <a:lstStyle>
            <a:lvl1pPr marL="0" indent="0"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picture</a:t>
            </a:r>
            <a:endParaRPr lang="de-DE" dirty="0"/>
          </a:p>
        </p:txBody>
      </p:sp>
      <p:sp>
        <p:nvSpPr>
          <p:cNvPr id="6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827584" y="1628800"/>
            <a:ext cx="3527425" cy="4537075"/>
          </a:xfrm>
        </p:spPr>
        <p:txBody>
          <a:bodyPr/>
          <a:lstStyle>
            <a:lvl1pPr marL="0" indent="0"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picture</a:t>
            </a:r>
            <a:endParaRPr lang="de-DE" dirty="0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06933" y="6381750"/>
            <a:ext cx="50462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21113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_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6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827584" y="1628800"/>
            <a:ext cx="7488832" cy="4537075"/>
          </a:xfrm>
        </p:spPr>
        <p:txBody>
          <a:bodyPr/>
          <a:lstStyle>
            <a:lvl1pPr marL="0" indent="0"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picture</a:t>
            </a:r>
            <a:endParaRPr lang="de-DE" dirty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06933" y="6381750"/>
            <a:ext cx="50462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278275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333375"/>
            <a:ext cx="8154987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dirty="0"/>
              <a:t>Click to edit headline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341438"/>
            <a:ext cx="8459787" cy="497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dirty="0"/>
              <a:t>Click </a:t>
            </a:r>
            <a:r>
              <a:rPr lang="de-DE" altLang="de-DE" noProof="0" dirty="0" err="1"/>
              <a:t>to</a:t>
            </a:r>
            <a:r>
              <a:rPr lang="de-DE" altLang="de-DE" noProof="0" dirty="0"/>
              <a:t> </a:t>
            </a:r>
            <a:r>
              <a:rPr lang="de-DE" altLang="de-DE" noProof="0" dirty="0" err="1"/>
              <a:t>add</a:t>
            </a:r>
            <a:r>
              <a:rPr lang="de-DE" altLang="de-DE" noProof="0" dirty="0"/>
              <a:t> </a:t>
            </a:r>
            <a:r>
              <a:rPr lang="de-DE" altLang="de-DE" noProof="0" dirty="0" err="1"/>
              <a:t>text</a:t>
            </a:r>
            <a:r>
              <a:rPr lang="de-DE" altLang="de-DE" noProof="0" dirty="0"/>
              <a:t> …</a:t>
            </a:r>
          </a:p>
          <a:p>
            <a:pPr lvl="1"/>
            <a:r>
              <a:rPr lang="de-DE" altLang="de-DE" noProof="0" dirty="0"/>
              <a:t>… </a:t>
            </a:r>
            <a:r>
              <a:rPr lang="de-DE" altLang="de-DE" noProof="0" dirty="0" err="1"/>
              <a:t>second</a:t>
            </a:r>
            <a:r>
              <a:rPr lang="de-DE" altLang="de-DE" noProof="0" dirty="0"/>
              <a:t> </a:t>
            </a:r>
            <a:r>
              <a:rPr lang="de-DE" altLang="de-DE" noProof="0" dirty="0" err="1"/>
              <a:t>level</a:t>
            </a:r>
            <a:r>
              <a:rPr lang="de-DE" altLang="de-DE" noProof="0" dirty="0"/>
              <a:t> …</a:t>
            </a:r>
          </a:p>
          <a:p>
            <a:pPr lvl="2"/>
            <a:r>
              <a:rPr lang="de-DE" altLang="de-DE" noProof="0" dirty="0"/>
              <a:t>… </a:t>
            </a:r>
            <a:r>
              <a:rPr lang="de-DE" altLang="de-DE" noProof="0" dirty="0" err="1"/>
              <a:t>third</a:t>
            </a:r>
            <a:r>
              <a:rPr lang="de-DE" altLang="de-DE" noProof="0" dirty="0"/>
              <a:t> </a:t>
            </a:r>
            <a:r>
              <a:rPr lang="de-DE" altLang="de-DE" noProof="0" dirty="0" err="1"/>
              <a:t>level</a:t>
            </a:r>
            <a:r>
              <a:rPr lang="de-DE" altLang="de-DE" noProof="0" dirty="0"/>
              <a:t> …</a:t>
            </a:r>
          </a:p>
        </p:txBody>
      </p:sp>
      <p:pic>
        <p:nvPicPr>
          <p:cNvPr id="4" name="Grafik 3" descr="C:\denkmodell\Pr\GIZ\bonn\YouMatch\18-669-GIZ-YouMatch-CoPs\Icons und Logos\YouMatch_logo.png"/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12382"/>
            <a:ext cx="1094978" cy="52019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5" r:id="rId2"/>
    <p:sldLayoutId id="2147483912" r:id="rId3"/>
    <p:sldLayoutId id="2147483913" r:id="rId4"/>
    <p:sldLayoutId id="2147483914" r:id="rId5"/>
    <p:sldLayoutId id="2147483916" r:id="rId6"/>
    <p:sldLayoutId id="2147483917" r:id="rId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altLang="de-DE" sz="2400">
          <a:solidFill>
            <a:schemeClr val="tx1">
              <a:lumMod val="75000"/>
              <a:lumOff val="25000"/>
            </a:schemeClr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0404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0404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0404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0404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charset="0"/>
          <a:cs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lang="en-GB" sz="2800" baseline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SzPct val="75000"/>
        <a:buFont typeface="Arial" pitchFamily="34" charset="0"/>
        <a:buChar char="•"/>
        <a:defRPr lang="en-GB" sz="26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SzPct val="75000"/>
        <a:buFont typeface="Arial" panose="020B0604020202020204" pitchFamily="34" charset="0"/>
        <a:buChar char="•"/>
        <a:defRPr lang="en-GB" sz="2400" baseline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6"/>
        </a:buClr>
        <a:buFont typeface="Arial" pitchFamily="34" charset="0"/>
        <a:buChar char="•"/>
        <a:defRPr lang="en-GB"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6"/>
        </a:buClr>
        <a:buChar char="-"/>
        <a:defRPr lang="en-GB"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-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-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-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C:\Users\sd\AppData\Local\Microsoft\Windows\INetCache\Content.Word\ELdZ_ml_Office_farbe_en.b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377" y="309434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 descr="GIZ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1464"/>
            <a:ext cx="2245995" cy="59245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043608" y="2420888"/>
            <a:ext cx="7200800" cy="1800200"/>
          </a:xfrm>
        </p:spPr>
        <p:txBody>
          <a:bodyPr/>
          <a:lstStyle/>
          <a:p>
            <a:pPr algn="ctr"/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Draft joint action plan: CdP1 / CoP1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January 2020 – May 2021</a:t>
            </a:r>
          </a:p>
          <a:p>
            <a:pPr algn="ctr"/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Following the Study Tour on “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Labour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Market Information” 02 - 06 December 2019 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                      North Rhine-Westphalia, Germany </a:t>
            </a:r>
          </a:p>
        </p:txBody>
      </p:sp>
      <p:pic>
        <p:nvPicPr>
          <p:cNvPr id="10" name="Grafik 6" descr="C:\denkmodell\Pr\GIZ\bonn\YouMatch\18-669-GIZ-YouMatch-CoPs\Icons und Logos\YouMatch_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0648"/>
            <a:ext cx="2291715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037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C:\Users\sd\AppData\Local\Microsoft\Windows\INetCache\Content.Word\ELdZ_ml_Office_farbe_en.b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377" y="309434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 descr="GIZ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1464"/>
            <a:ext cx="2245995" cy="59245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043608" y="2420888"/>
            <a:ext cx="7200800" cy="18002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Action 1: LMIS governance</a:t>
            </a:r>
          </a:p>
          <a:p>
            <a:pPr algn="ctr"/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Objective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to elaborate and promote an LMIS governance model for Africa</a:t>
            </a:r>
          </a:p>
        </p:txBody>
      </p:sp>
      <p:pic>
        <p:nvPicPr>
          <p:cNvPr id="10" name="Grafik 6" descr="C:\denkmodell\Pr\GIZ\bonn\YouMatch\18-669-GIZ-YouMatch-CoPs\Icons und Logos\YouMatch_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0648"/>
            <a:ext cx="2291715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9754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C:\Users\sd\AppData\Local\Microsoft\Windows\INetCache\Content.Word\ELdZ_ml_Office_farbe_en.b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377" y="309434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 descr="GIZ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146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rafik 6" descr="C:\denkmodell\Pr\GIZ\bonn\YouMatch\18-669-GIZ-YouMatch-CoPs\Icons und Logos\YouMatch_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0648"/>
            <a:ext cx="2291715" cy="8763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feil: Fünfeck 2">
            <a:extLst>
              <a:ext uri="{FF2B5EF4-FFF2-40B4-BE49-F238E27FC236}">
                <a16:creationId xmlns:a16="http://schemas.microsoft.com/office/drawing/2014/main" id="{1AC850FC-8503-4D23-90AF-A8FDC3518470}"/>
              </a:ext>
            </a:extLst>
          </p:cNvPr>
          <p:cNvSpPr/>
          <p:nvPr/>
        </p:nvSpPr>
        <p:spPr bwMode="auto">
          <a:xfrm>
            <a:off x="179512" y="2382225"/>
            <a:ext cx="1368152" cy="3711071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To set up a Working Group (comprising voluntary members from CdP1/CoP1) that will draft a model / guidelines on LMIS governance (in part based on the holistic Rwandan example)</a:t>
            </a:r>
            <a:endParaRPr lang="de-DE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9" name="Pfeil: Fünfeck 18">
            <a:extLst>
              <a:ext uri="{FF2B5EF4-FFF2-40B4-BE49-F238E27FC236}">
                <a16:creationId xmlns:a16="http://schemas.microsoft.com/office/drawing/2014/main" id="{A251CE42-38F2-4FCC-AD07-C0F2102BE1CB}"/>
              </a:ext>
            </a:extLst>
          </p:cNvPr>
          <p:cNvSpPr/>
          <p:nvPr/>
        </p:nvSpPr>
        <p:spPr bwMode="auto">
          <a:xfrm>
            <a:off x="1592241" y="2382225"/>
            <a:ext cx="1224136" cy="3711071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To ensure coordination between the WG and the </a:t>
            </a:r>
            <a:r>
              <a:rPr lang="en-US" sz="1100" dirty="0" err="1">
                <a:solidFill>
                  <a:schemeClr val="bg1"/>
                </a:solidFill>
                <a:cs typeface="Arial" panose="020B0604020202020204" pitchFamily="34" charset="0"/>
              </a:rPr>
              <a:t>CdP</a:t>
            </a:r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 / CoP through regular exchanges on Go To Meeting and comment rounds</a:t>
            </a:r>
            <a:endParaRPr lang="de-DE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0" name="Pfeil: Fünfeck 19">
            <a:extLst>
              <a:ext uri="{FF2B5EF4-FFF2-40B4-BE49-F238E27FC236}">
                <a16:creationId xmlns:a16="http://schemas.microsoft.com/office/drawing/2014/main" id="{8A422B91-7691-4C88-963F-347B996FCA1A}"/>
              </a:ext>
            </a:extLst>
          </p:cNvPr>
          <p:cNvSpPr/>
          <p:nvPr/>
        </p:nvSpPr>
        <p:spPr bwMode="auto">
          <a:xfrm>
            <a:off x="2843808" y="2382224"/>
            <a:ext cx="2160240" cy="3711071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Opportunity for CoP / </a:t>
            </a:r>
            <a:r>
              <a:rPr lang="en-US" sz="1100" dirty="0" err="1">
                <a:solidFill>
                  <a:schemeClr val="bg1"/>
                </a:solidFill>
                <a:cs typeface="Arial" panose="020B0604020202020204" pitchFamily="34" charset="0"/>
              </a:rPr>
              <a:t>CdP</a:t>
            </a:r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 members to present their own national model via Go To Meeting (so that WG could pick best practices and integrate in model / guidelines: </a:t>
            </a:r>
            <a:r>
              <a:rPr lang="en-US" sz="1100" i="1" dirty="0">
                <a:solidFill>
                  <a:schemeClr val="bg1"/>
                </a:solidFill>
                <a:cs typeface="Arial" panose="020B0604020202020204" pitchFamily="34" charset="0"/>
              </a:rPr>
              <a:t>e.g. stakeholder mappings, value chains, </a:t>
            </a:r>
            <a:r>
              <a:rPr lang="en-US" sz="1100" i="1" dirty="0" err="1">
                <a:solidFill>
                  <a:schemeClr val="bg1"/>
                </a:solidFill>
                <a:cs typeface="Arial" panose="020B0604020202020204" pitchFamily="34" charset="0"/>
              </a:rPr>
              <a:t>MoUs</a:t>
            </a:r>
            <a:r>
              <a:rPr lang="en-US" sz="1100" i="1" dirty="0">
                <a:solidFill>
                  <a:schemeClr val="bg1"/>
                </a:solidFill>
                <a:cs typeface="Arial" panose="020B0604020202020204" pitchFamily="34" charset="0"/>
              </a:rPr>
              <a:t>, terms of reference, standardization of LMI reports/indicators, legal framework to impose LMI sharing</a:t>
            </a:r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)</a:t>
            </a:r>
            <a:endParaRPr lang="de-DE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3" name="Pfeil: Fünfeck 22">
            <a:extLst>
              <a:ext uri="{FF2B5EF4-FFF2-40B4-BE49-F238E27FC236}">
                <a16:creationId xmlns:a16="http://schemas.microsoft.com/office/drawing/2014/main" id="{1A32E8B7-A312-4294-B084-D5D5DB3583BE}"/>
              </a:ext>
            </a:extLst>
          </p:cNvPr>
          <p:cNvSpPr/>
          <p:nvPr/>
        </p:nvSpPr>
        <p:spPr bwMode="auto">
          <a:xfrm>
            <a:off x="5031479" y="2382223"/>
            <a:ext cx="1224136" cy="3711071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l"/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To secure coordination of the WG  with AUC during the elaboration of the model / guidelines </a:t>
            </a:r>
            <a:endParaRPr lang="de-DE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4" name="Pfeil: Fünfeck 23">
            <a:extLst>
              <a:ext uri="{FF2B5EF4-FFF2-40B4-BE49-F238E27FC236}">
                <a16:creationId xmlns:a16="http://schemas.microsoft.com/office/drawing/2014/main" id="{CF33981C-DFB9-4C4E-BF32-74B7CBE038DF}"/>
              </a:ext>
            </a:extLst>
          </p:cNvPr>
          <p:cNvSpPr/>
          <p:nvPr/>
        </p:nvSpPr>
        <p:spPr bwMode="auto">
          <a:xfrm>
            <a:off x="6308190" y="2382222"/>
            <a:ext cx="1224136" cy="3711071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l"/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Opportunity to exchange via webinars with ETF experts if required</a:t>
            </a:r>
            <a:endParaRPr lang="de-DE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5" name="Pfeil: Fünfeck 24">
            <a:extLst>
              <a:ext uri="{FF2B5EF4-FFF2-40B4-BE49-F238E27FC236}">
                <a16:creationId xmlns:a16="http://schemas.microsoft.com/office/drawing/2014/main" id="{0562582E-FF18-4A2E-81F5-A8E32A74AF22}"/>
              </a:ext>
            </a:extLst>
          </p:cNvPr>
          <p:cNvSpPr/>
          <p:nvPr/>
        </p:nvSpPr>
        <p:spPr bwMode="auto">
          <a:xfrm>
            <a:off x="7571640" y="2382222"/>
            <a:ext cx="1224136" cy="3711071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l"/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Finalization and validation of the model / guidelines by the </a:t>
            </a:r>
            <a:r>
              <a:rPr lang="en-US" sz="1100" dirty="0" err="1">
                <a:solidFill>
                  <a:schemeClr val="bg1"/>
                </a:solidFill>
                <a:cs typeface="Arial" panose="020B0604020202020204" pitchFamily="34" charset="0"/>
              </a:rPr>
              <a:t>CdP</a:t>
            </a:r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 / CoP members</a:t>
            </a:r>
            <a:endParaRPr lang="de-DE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260591-7AAC-464E-A796-1B408463C414}"/>
              </a:ext>
            </a:extLst>
          </p:cNvPr>
          <p:cNvSpPr txBox="1"/>
          <p:nvPr/>
        </p:nvSpPr>
        <p:spPr>
          <a:xfrm>
            <a:off x="755576" y="1657647"/>
            <a:ext cx="6467561" cy="30610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Bef>
                <a:spcPts val="2400"/>
              </a:spcBef>
              <a:spcAft>
                <a:spcPts val="2400"/>
              </a:spcAft>
            </a:pPr>
            <a:r>
              <a:rPr lang="en-US" sz="1400" b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Step 1</a:t>
            </a:r>
            <a:r>
              <a:rPr lang="en-US" sz="14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drafting of a governance model / guidelines on LMIS for Africa</a:t>
            </a:r>
            <a:endParaRPr lang="de-DE" sz="14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iebeneck 25">
            <a:extLst>
              <a:ext uri="{FF2B5EF4-FFF2-40B4-BE49-F238E27FC236}">
                <a16:creationId xmlns:a16="http://schemas.microsoft.com/office/drawing/2014/main" id="{65AEA959-1D8F-47A9-932C-B02E2FBD91BA}"/>
              </a:ext>
            </a:extLst>
          </p:cNvPr>
          <p:cNvSpPr/>
          <p:nvPr/>
        </p:nvSpPr>
        <p:spPr bwMode="auto">
          <a:xfrm>
            <a:off x="414971" y="2564904"/>
            <a:ext cx="216024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28" name="Siebeneck 27">
            <a:extLst>
              <a:ext uri="{FF2B5EF4-FFF2-40B4-BE49-F238E27FC236}">
                <a16:creationId xmlns:a16="http://schemas.microsoft.com/office/drawing/2014/main" id="{AA15BDCD-3D23-45A1-B90B-B988CC077808}"/>
              </a:ext>
            </a:extLst>
          </p:cNvPr>
          <p:cNvSpPr/>
          <p:nvPr/>
        </p:nvSpPr>
        <p:spPr bwMode="auto">
          <a:xfrm>
            <a:off x="1827125" y="2559472"/>
            <a:ext cx="216024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29" name="Siebeneck 28">
            <a:extLst>
              <a:ext uri="{FF2B5EF4-FFF2-40B4-BE49-F238E27FC236}">
                <a16:creationId xmlns:a16="http://schemas.microsoft.com/office/drawing/2014/main" id="{4737CFC3-CF41-4E99-A9BE-A5F47E734098}"/>
              </a:ext>
            </a:extLst>
          </p:cNvPr>
          <p:cNvSpPr/>
          <p:nvPr/>
        </p:nvSpPr>
        <p:spPr bwMode="auto">
          <a:xfrm>
            <a:off x="3339293" y="2558212"/>
            <a:ext cx="216024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  <p:sp>
        <p:nvSpPr>
          <p:cNvPr id="30" name="Siebeneck 29">
            <a:extLst>
              <a:ext uri="{FF2B5EF4-FFF2-40B4-BE49-F238E27FC236}">
                <a16:creationId xmlns:a16="http://schemas.microsoft.com/office/drawing/2014/main" id="{AFCBE603-3182-442E-9D8F-501F2BF05A9B}"/>
              </a:ext>
            </a:extLst>
          </p:cNvPr>
          <p:cNvSpPr/>
          <p:nvPr/>
        </p:nvSpPr>
        <p:spPr bwMode="auto">
          <a:xfrm>
            <a:off x="5245331" y="2558212"/>
            <a:ext cx="254201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  <p:sp>
        <p:nvSpPr>
          <p:cNvPr id="32" name="Siebeneck 31">
            <a:extLst>
              <a:ext uri="{FF2B5EF4-FFF2-40B4-BE49-F238E27FC236}">
                <a16:creationId xmlns:a16="http://schemas.microsoft.com/office/drawing/2014/main" id="{E88C43F4-94BA-4862-8BD1-07A04582304D}"/>
              </a:ext>
            </a:extLst>
          </p:cNvPr>
          <p:cNvSpPr/>
          <p:nvPr/>
        </p:nvSpPr>
        <p:spPr bwMode="auto">
          <a:xfrm>
            <a:off x="6601478" y="2558212"/>
            <a:ext cx="202196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</a:p>
        </p:txBody>
      </p:sp>
      <p:sp>
        <p:nvSpPr>
          <p:cNvPr id="33" name="Siebeneck 32">
            <a:extLst>
              <a:ext uri="{FF2B5EF4-FFF2-40B4-BE49-F238E27FC236}">
                <a16:creationId xmlns:a16="http://schemas.microsoft.com/office/drawing/2014/main" id="{2433D081-B459-4B27-9FF1-E553C7155972}"/>
              </a:ext>
            </a:extLst>
          </p:cNvPr>
          <p:cNvSpPr/>
          <p:nvPr/>
        </p:nvSpPr>
        <p:spPr bwMode="auto">
          <a:xfrm>
            <a:off x="7851348" y="2553995"/>
            <a:ext cx="216024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5555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C:\Users\sd\AppData\Local\Microsoft\Windows\INetCache\Content.Word\ELdZ_ml_Office_farbe_en.b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377" y="309434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 descr="GIZ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146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rafik 6" descr="C:\denkmodell\Pr\GIZ\bonn\YouMatch\18-669-GIZ-YouMatch-CoPs\Icons und Logos\YouMatch_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0648"/>
            <a:ext cx="2291715" cy="87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Pfeil: Fünfeck 22">
            <a:extLst>
              <a:ext uri="{FF2B5EF4-FFF2-40B4-BE49-F238E27FC236}">
                <a16:creationId xmlns:a16="http://schemas.microsoft.com/office/drawing/2014/main" id="{1A32E8B7-A312-4294-B084-D5D5DB3583BE}"/>
              </a:ext>
            </a:extLst>
          </p:cNvPr>
          <p:cNvSpPr/>
          <p:nvPr/>
        </p:nvSpPr>
        <p:spPr bwMode="auto">
          <a:xfrm>
            <a:off x="2051720" y="2382223"/>
            <a:ext cx="1224136" cy="3711071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To set up a Working Group (comprising voluntary members from CdP1/CoP1) that will elaborate an action plan to promote the model</a:t>
            </a:r>
            <a:endParaRPr lang="de-DE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4" name="Pfeil: Fünfeck 23">
            <a:extLst>
              <a:ext uri="{FF2B5EF4-FFF2-40B4-BE49-F238E27FC236}">
                <a16:creationId xmlns:a16="http://schemas.microsoft.com/office/drawing/2014/main" id="{CF33981C-DFB9-4C4E-BF32-74B7CBE038DF}"/>
              </a:ext>
            </a:extLst>
          </p:cNvPr>
          <p:cNvSpPr/>
          <p:nvPr/>
        </p:nvSpPr>
        <p:spPr bwMode="auto">
          <a:xfrm>
            <a:off x="3328431" y="2382222"/>
            <a:ext cx="1224136" cy="3711071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l"/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WG / AUC to identify opportunities to promote the model in collaboration with AUC (e.g. AU STC meetings, PAP Sessions, Africa Creates Jobs conference)</a:t>
            </a:r>
            <a:endParaRPr lang="de-DE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5" name="Pfeil: Fünfeck 24">
            <a:extLst>
              <a:ext uri="{FF2B5EF4-FFF2-40B4-BE49-F238E27FC236}">
                <a16:creationId xmlns:a16="http://schemas.microsoft.com/office/drawing/2014/main" id="{0562582E-FF18-4A2E-81F5-A8E32A74AF22}"/>
              </a:ext>
            </a:extLst>
          </p:cNvPr>
          <p:cNvSpPr/>
          <p:nvPr/>
        </p:nvSpPr>
        <p:spPr bwMode="auto">
          <a:xfrm>
            <a:off x="4591880" y="2382222"/>
            <a:ext cx="1348271" cy="3711071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l"/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WG to prepare and run side events / workshops at targeted conferences in collaboration with AUC (incl. </a:t>
            </a:r>
            <a:r>
              <a:rPr lang="en-US" sz="1100" dirty="0">
                <a:solidFill>
                  <a:schemeClr val="bg1"/>
                </a:solidFill>
                <a:highlight>
                  <a:srgbClr val="C1022D"/>
                </a:highlight>
                <a:cs typeface="Arial" panose="020B0604020202020204" pitchFamily="34" charset="0"/>
              </a:rPr>
              <a:t>AU STC meetings, PAP Sessions,, </a:t>
            </a:r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Africa Creates Jobs mid-2020)</a:t>
            </a:r>
            <a:endParaRPr lang="de-DE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260591-7AAC-464E-A796-1B408463C414}"/>
              </a:ext>
            </a:extLst>
          </p:cNvPr>
          <p:cNvSpPr txBox="1"/>
          <p:nvPr/>
        </p:nvSpPr>
        <p:spPr>
          <a:xfrm>
            <a:off x="755576" y="1657647"/>
            <a:ext cx="6467561" cy="30610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Bef>
                <a:spcPts val="2400"/>
              </a:spcBef>
              <a:spcAft>
                <a:spcPts val="2400"/>
              </a:spcAft>
            </a:pPr>
            <a:r>
              <a:rPr lang="en-US" sz="1400" b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Step 2</a:t>
            </a:r>
            <a:r>
              <a:rPr lang="en-US" sz="1400" dirty="0">
                <a:solidFill>
                  <a:schemeClr val="bg1"/>
                </a:solidFill>
                <a:cs typeface="Arial" panose="020B0604020202020204" pitchFamily="34" charset="0"/>
              </a:rPr>
              <a:t>: promotion of the model /guidelines on LMIS for Africa</a:t>
            </a:r>
            <a:endParaRPr lang="de-DE" sz="1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Siebeneck 11">
            <a:extLst>
              <a:ext uri="{FF2B5EF4-FFF2-40B4-BE49-F238E27FC236}">
                <a16:creationId xmlns:a16="http://schemas.microsoft.com/office/drawing/2014/main" id="{C37B40D3-2A54-40C0-9F76-666A3B2E52C2}"/>
              </a:ext>
            </a:extLst>
          </p:cNvPr>
          <p:cNvSpPr/>
          <p:nvPr/>
        </p:nvSpPr>
        <p:spPr bwMode="auto">
          <a:xfrm>
            <a:off x="2267744" y="2564904"/>
            <a:ext cx="216024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13" name="Siebeneck 12">
            <a:extLst>
              <a:ext uri="{FF2B5EF4-FFF2-40B4-BE49-F238E27FC236}">
                <a16:creationId xmlns:a16="http://schemas.microsoft.com/office/drawing/2014/main" id="{399F81D5-8FF7-4785-8E19-34262DDAA69C}"/>
              </a:ext>
            </a:extLst>
          </p:cNvPr>
          <p:cNvSpPr/>
          <p:nvPr/>
        </p:nvSpPr>
        <p:spPr bwMode="auto">
          <a:xfrm>
            <a:off x="3563888" y="2564904"/>
            <a:ext cx="216024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14" name="Siebeneck 13">
            <a:extLst>
              <a:ext uri="{FF2B5EF4-FFF2-40B4-BE49-F238E27FC236}">
                <a16:creationId xmlns:a16="http://schemas.microsoft.com/office/drawing/2014/main" id="{E8FA4D1B-79D1-465C-8244-1ECCF7AB4CB3}"/>
              </a:ext>
            </a:extLst>
          </p:cNvPr>
          <p:cNvSpPr/>
          <p:nvPr/>
        </p:nvSpPr>
        <p:spPr bwMode="auto">
          <a:xfrm>
            <a:off x="4788024" y="2564904"/>
            <a:ext cx="216024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0812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C:\Users\sd\AppData\Local\Microsoft\Windows\INetCache\Content.Word\ELdZ_ml_Office_farbe_en.b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377" y="309434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 descr="GIZ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1464"/>
            <a:ext cx="2245995" cy="59245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043608" y="2420888"/>
            <a:ext cx="7200800" cy="18002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Action 2: Exchange of best practices on LMI</a:t>
            </a:r>
            <a:endParaRPr lang="de-DE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Objective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to exchange best practice / expertise on surveys and anticipation tools amongst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CdP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/CoP members</a:t>
            </a:r>
            <a:endParaRPr lang="de-DE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Grafik 6" descr="C:\denkmodell\Pr\GIZ\bonn\YouMatch\18-669-GIZ-YouMatch-CoPs\Icons und Logos\YouMatch_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0648"/>
            <a:ext cx="2291715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110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C:\Users\sd\AppData\Local\Microsoft\Windows\INetCache\Content.Word\ELdZ_ml_Office_farbe_en.b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377" y="309434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 descr="GIZ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146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rafik 6" descr="C:\denkmodell\Pr\GIZ\bonn\YouMatch\18-669-GIZ-YouMatch-CoPs\Icons und Logos\YouMatch_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0648"/>
            <a:ext cx="2291715" cy="87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Pfeil: Fünfeck 22">
            <a:extLst>
              <a:ext uri="{FF2B5EF4-FFF2-40B4-BE49-F238E27FC236}">
                <a16:creationId xmlns:a16="http://schemas.microsoft.com/office/drawing/2014/main" id="{1A32E8B7-A312-4294-B084-D5D5DB3583BE}"/>
              </a:ext>
            </a:extLst>
          </p:cNvPr>
          <p:cNvSpPr/>
          <p:nvPr/>
        </p:nvSpPr>
        <p:spPr bwMode="auto">
          <a:xfrm>
            <a:off x="3079266" y="2492897"/>
            <a:ext cx="3220926" cy="2774969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l"/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Series of online meetings to exchange experiences amongst interested members on </a:t>
            </a:r>
            <a:r>
              <a:rPr lang="en-US" sz="1100" i="1" dirty="0">
                <a:solidFill>
                  <a:schemeClr val="bg1"/>
                </a:solidFill>
                <a:cs typeface="Arial" panose="020B0604020202020204" pitchFamily="34" charset="0"/>
              </a:rPr>
              <a:t>information collection tools and methods</a:t>
            </a:r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 (e.g. enterprise panel surveys, methods to collect information on informal sector), </a:t>
            </a:r>
            <a:r>
              <a:rPr lang="en-US" sz="1100" i="1" dirty="0">
                <a:solidFill>
                  <a:schemeClr val="bg1"/>
                </a:solidFill>
                <a:cs typeface="Arial" panose="020B0604020202020204" pitchFamily="34" charset="0"/>
              </a:rPr>
              <a:t>decision support instruments </a:t>
            </a:r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and </a:t>
            </a:r>
            <a:r>
              <a:rPr lang="en-US" sz="1100" i="1" dirty="0">
                <a:solidFill>
                  <a:schemeClr val="bg1"/>
                </a:solidFill>
                <a:cs typeface="Arial" panose="020B0604020202020204" pitchFamily="34" charset="0"/>
              </a:rPr>
              <a:t>target-group adapted dissemination methods</a:t>
            </a:r>
            <a:endParaRPr lang="de-DE" sz="1100" i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4" name="Pfeil: Fünfeck 23">
            <a:extLst>
              <a:ext uri="{FF2B5EF4-FFF2-40B4-BE49-F238E27FC236}">
                <a16:creationId xmlns:a16="http://schemas.microsoft.com/office/drawing/2014/main" id="{CF33981C-DFB9-4C4E-BF32-74B7CBE038DF}"/>
              </a:ext>
            </a:extLst>
          </p:cNvPr>
          <p:cNvSpPr/>
          <p:nvPr/>
        </p:nvSpPr>
        <p:spPr bwMode="auto">
          <a:xfrm>
            <a:off x="6327507" y="2492896"/>
            <a:ext cx="1916901" cy="2774969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l"/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Opportunity to exchange via webinars with ILO experts e.g. on skills anticipation tools if required</a:t>
            </a:r>
            <a:endParaRPr lang="de-DE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" name="Pfeil: Fünfeck 10">
            <a:extLst>
              <a:ext uri="{FF2B5EF4-FFF2-40B4-BE49-F238E27FC236}">
                <a16:creationId xmlns:a16="http://schemas.microsoft.com/office/drawing/2014/main" id="{89976F51-0A29-4A0B-993F-7BC700B58E0F}"/>
              </a:ext>
            </a:extLst>
          </p:cNvPr>
          <p:cNvSpPr/>
          <p:nvPr/>
        </p:nvSpPr>
        <p:spPr bwMode="auto">
          <a:xfrm>
            <a:off x="1070923" y="2492896"/>
            <a:ext cx="1916901" cy="2774969"/>
          </a:xfrm>
          <a:prstGeom prst="homePlate">
            <a:avLst/>
          </a:prstGeom>
          <a:solidFill>
            <a:srgbClr val="C1022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l"/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Agreement within the CoP / </a:t>
            </a:r>
            <a:r>
              <a:rPr lang="en-US" sz="1100" dirty="0" err="1">
                <a:solidFill>
                  <a:schemeClr val="bg1"/>
                </a:solidFill>
                <a:cs typeface="Arial" panose="020B0604020202020204" pitchFamily="34" charset="0"/>
              </a:rPr>
              <a:t>CdP</a:t>
            </a:r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 on a list of national experiences to be shared / presented within the CoP / </a:t>
            </a:r>
            <a:r>
              <a:rPr lang="en-US" sz="1100" dirty="0" err="1">
                <a:solidFill>
                  <a:schemeClr val="bg1"/>
                </a:solidFill>
                <a:cs typeface="Arial" panose="020B0604020202020204" pitchFamily="34" charset="0"/>
              </a:rPr>
              <a:t>CdP</a:t>
            </a:r>
            <a:r>
              <a:rPr lang="en-US" sz="11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endParaRPr lang="de-DE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Siebeneck 11">
            <a:extLst>
              <a:ext uri="{FF2B5EF4-FFF2-40B4-BE49-F238E27FC236}">
                <a16:creationId xmlns:a16="http://schemas.microsoft.com/office/drawing/2014/main" id="{2B00157F-0F25-494D-9048-C4C6646FD9E2}"/>
              </a:ext>
            </a:extLst>
          </p:cNvPr>
          <p:cNvSpPr/>
          <p:nvPr/>
        </p:nvSpPr>
        <p:spPr bwMode="auto">
          <a:xfrm>
            <a:off x="1475656" y="2708920"/>
            <a:ext cx="216024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13" name="Siebeneck 12">
            <a:extLst>
              <a:ext uri="{FF2B5EF4-FFF2-40B4-BE49-F238E27FC236}">
                <a16:creationId xmlns:a16="http://schemas.microsoft.com/office/drawing/2014/main" id="{3F6FDDDB-A7AF-44D5-A954-B2D83311BB18}"/>
              </a:ext>
            </a:extLst>
          </p:cNvPr>
          <p:cNvSpPr/>
          <p:nvPr/>
        </p:nvSpPr>
        <p:spPr bwMode="auto">
          <a:xfrm>
            <a:off x="3923928" y="2708920"/>
            <a:ext cx="216024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14" name="Siebeneck 13">
            <a:extLst>
              <a:ext uri="{FF2B5EF4-FFF2-40B4-BE49-F238E27FC236}">
                <a16:creationId xmlns:a16="http://schemas.microsoft.com/office/drawing/2014/main" id="{88A3D3F7-B7D2-44D9-B5B4-63BCC4EA9FAC}"/>
              </a:ext>
            </a:extLst>
          </p:cNvPr>
          <p:cNvSpPr/>
          <p:nvPr/>
        </p:nvSpPr>
        <p:spPr bwMode="auto">
          <a:xfrm>
            <a:off x="6732240" y="2708920"/>
            <a:ext cx="216024" cy="216024"/>
          </a:xfrm>
          <a:prstGeom prst="heptag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41534167"/>
      </p:ext>
    </p:extLst>
  </p:cSld>
  <p:clrMapOvr>
    <a:masterClrMapping/>
  </p:clrMapOvr>
</p:sld>
</file>

<file path=ppt/theme/theme1.xml><?xml version="1.0" encoding="utf-8"?>
<a:theme xmlns:a="http://schemas.openxmlformats.org/drawingml/2006/main" name="Neu_blank">
  <a:themeElements>
    <a:clrScheme name="denkmodell_Icons">
      <a:dk1>
        <a:sysClr val="windowText" lastClr="000000"/>
      </a:dk1>
      <a:lt1>
        <a:sysClr val="window" lastClr="FFFFFF"/>
      </a:lt1>
      <a:dk2>
        <a:srgbClr val="0062A1"/>
      </a:dk2>
      <a:lt2>
        <a:srgbClr val="FFFFFF"/>
      </a:lt2>
      <a:accent1>
        <a:srgbClr val="0062A1"/>
      </a:accent1>
      <a:accent2>
        <a:srgbClr val="61A3D3"/>
      </a:accent2>
      <a:accent3>
        <a:srgbClr val="C1022D"/>
      </a:accent3>
      <a:accent4>
        <a:srgbClr val="0085C5"/>
      </a:accent4>
      <a:accent5>
        <a:srgbClr val="9DDDFF"/>
      </a:accent5>
      <a:accent6>
        <a:srgbClr val="F02C59"/>
      </a:accent6>
      <a:hlink>
        <a:srgbClr val="7F7F7F"/>
      </a:hlink>
      <a:folHlink>
        <a:srgbClr val="595959"/>
      </a:folHlink>
    </a:clrScheme>
    <a:fontScheme name="denkmodell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algn="ctr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36000" tIns="36000" rIns="36000" bIns="36000" anchor="ctr"/>
      <a:lstStyle>
        <a:defPPr>
          <a:defRPr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BCA80377A71A4F8D7B772AF9880ADF" ma:contentTypeVersion="6" ma:contentTypeDescription="Ein neues Dokument erstellen." ma:contentTypeScope="" ma:versionID="6415f838a1b6aa9cce7d15305d8e2e46">
  <xsd:schema xmlns:xsd="http://www.w3.org/2001/XMLSchema" xmlns:xs="http://www.w3.org/2001/XMLSchema" xmlns:p="http://schemas.microsoft.com/office/2006/metadata/properties" xmlns:ns2="3becf5a6-351e-485e-bf8e-4b9d897db52c" targetNamespace="http://schemas.microsoft.com/office/2006/metadata/properties" ma:root="true" ma:fieldsID="25bf2b8f21335a464ad430b14f2eb246" ns2:_="">
    <xsd:import namespace="3becf5a6-351e-485e-bf8e-4b9d897db5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ecf5a6-351e-485e-bf8e-4b9d897db5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2A52F4-5755-4404-B1FA-5D1E088168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ecf5a6-351e-485e-bf8e-4b9d897db5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B9717C-25F2-4D8C-97DD-1469F7E666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21D5F2-AE87-4BEB-8D0C-86EE1F95FBB4}">
  <ds:schemaRefs>
    <ds:schemaRef ds:uri="3becf5a6-351e-485e-bf8e-4b9d897db52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442</Words>
  <Application>Microsoft Office PowerPoint</Application>
  <PresentationFormat>Bildschirmpräsentation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Open Sans</vt:lpstr>
      <vt:lpstr>Open Sans Light</vt:lpstr>
      <vt:lpstr>Wingdings</vt:lpstr>
      <vt:lpstr>Neu_blank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Dr. Sybil Dümchen | denkmodell GmbH</dc:creator>
  <cp:lastModifiedBy>Lucante, Pierre GIZ</cp:lastModifiedBy>
  <cp:revision>161</cp:revision>
  <cp:lastPrinted>2019-07-17T11:35:12Z</cp:lastPrinted>
  <dcterms:created xsi:type="dcterms:W3CDTF">2019-04-30T15:52:06Z</dcterms:created>
  <dcterms:modified xsi:type="dcterms:W3CDTF">2020-01-09T07:36:16Z</dcterms:modified>
  <cp:version>1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0x01010088BCA80377A71A4F8D7B772AF9880ADF</vt:lpwstr>
  </property>
</Properties>
</file>