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76" r:id="rId3"/>
    <p:sldId id="275" r:id="rId4"/>
    <p:sldId id="258" r:id="rId5"/>
    <p:sldId id="269" r:id="rId6"/>
    <p:sldId id="288" r:id="rId7"/>
    <p:sldId id="289" r:id="rId8"/>
    <p:sldId id="290" r:id="rId9"/>
    <p:sldId id="272" r:id="rId10"/>
    <p:sldId id="273" r:id="rId11"/>
    <p:sldId id="291" r:id="rId12"/>
    <p:sldId id="262" r:id="rId13"/>
    <p:sldId id="278" r:id="rId14"/>
    <p:sldId id="284" r:id="rId15"/>
    <p:sldId id="279" r:id="rId16"/>
    <p:sldId id="277" r:id="rId17"/>
    <p:sldId id="268" r:id="rId18"/>
    <p:sldId id="274" r:id="rId19"/>
    <p:sldId id="280" r:id="rId20"/>
    <p:sldId id="281" r:id="rId21"/>
    <p:sldId id="282" r:id="rId22"/>
    <p:sldId id="283" r:id="rId23"/>
    <p:sldId id="285" r:id="rId24"/>
    <p:sldId id="286" r:id="rId25"/>
    <p:sldId id="270" r:id="rId26"/>
    <p:sldId id="271" r:id="rId2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116" d="100"/>
          <a:sy n="116" d="100"/>
        </p:scale>
        <p:origin x="390" y="96"/>
      </p:cViewPr>
      <p:guideLst>
        <p:guide orient="horz" pos="2160"/>
        <p:guide pos="3840"/>
      </p:guideLst>
    </p:cSldViewPr>
  </p:slideViewPr>
  <p:notesTextViewPr>
    <p:cViewPr>
      <p:scale>
        <a:sx n="1" d="1"/>
        <a:sy n="1" d="1"/>
      </p:scale>
      <p:origin x="0" y="0"/>
    </p:cViewPr>
  </p:notesTextViewPr>
  <p:sorterViewPr>
    <p:cViewPr>
      <p:scale>
        <a:sx n="100" d="100"/>
        <a:sy n="100" d="100"/>
      </p:scale>
      <p:origin x="0" y="18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D01ADF9-342F-4A14-9D82-B1E146290271}" type="datetimeFigureOut">
              <a:rPr lang="en-US" smtClean="0"/>
              <a:t>11/11/2019</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F471C3C-0CEF-4FD5-9AA5-B86F40069E9C}" type="slidenum">
              <a:rPr lang="en-US" smtClean="0"/>
              <a:t>‹#›</a:t>
            </a:fld>
            <a:endParaRPr lang="en-US"/>
          </a:p>
        </p:txBody>
      </p:sp>
    </p:spTree>
    <p:extLst>
      <p:ext uri="{BB962C8B-B14F-4D97-AF65-F5344CB8AC3E}">
        <p14:creationId xmlns:p14="http://schemas.microsoft.com/office/powerpoint/2010/main" val="3564679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400" dirty="0"/>
          </a:p>
        </p:txBody>
      </p:sp>
      <p:sp>
        <p:nvSpPr>
          <p:cNvPr id="4" name="Foliennummernplatzhalter 3"/>
          <p:cNvSpPr>
            <a:spLocks noGrp="1"/>
          </p:cNvSpPr>
          <p:nvPr>
            <p:ph type="sldNum" sz="quarter" idx="10"/>
          </p:nvPr>
        </p:nvSpPr>
        <p:spPr/>
        <p:txBody>
          <a:bodyPr/>
          <a:lstStyle/>
          <a:p>
            <a:fld id="{276F4F92-661F-4424-ADED-7D3829A4203F}" type="slidenum">
              <a:rPr lang="de-DE" smtClean="0"/>
              <a:pPr/>
              <a:t>1</a:t>
            </a:fld>
            <a:endParaRPr lang="de-DE"/>
          </a:p>
        </p:txBody>
      </p:sp>
    </p:spTree>
    <p:extLst>
      <p:ext uri="{BB962C8B-B14F-4D97-AF65-F5344CB8AC3E}">
        <p14:creationId xmlns:p14="http://schemas.microsoft.com/office/powerpoint/2010/main" val="4188440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75262397-A13B-7F48-B7FC-7914A6085CB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a:extLst>
              <a:ext uri="{FF2B5EF4-FFF2-40B4-BE49-F238E27FC236}">
                <a16:creationId xmlns:a16="http://schemas.microsoft.com/office/drawing/2014/main" id="{CBB8C28E-7412-6847-AF25-9A6E16E9339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de-DE" altLang="en-US"/>
          </a:p>
        </p:txBody>
      </p:sp>
      <p:sp>
        <p:nvSpPr>
          <p:cNvPr id="27651" name="Slide Number Placeholder 3">
            <a:extLst>
              <a:ext uri="{FF2B5EF4-FFF2-40B4-BE49-F238E27FC236}">
                <a16:creationId xmlns:a16="http://schemas.microsoft.com/office/drawing/2014/main" id="{24B7D4BF-B46D-3A4C-A982-737B910422F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D499C25-0B49-3243-948D-5F020ABB5430}" type="slidenum">
              <a:rPr lang="en-US" altLang="en-US" smtClean="0"/>
              <a:pPr/>
              <a:t>5</a:t>
            </a:fld>
            <a:endParaRPr lang="en-US" altLang="en-US"/>
          </a:p>
        </p:txBody>
      </p:sp>
    </p:spTree>
    <p:extLst>
      <p:ext uri="{BB962C8B-B14F-4D97-AF65-F5344CB8AC3E}">
        <p14:creationId xmlns:p14="http://schemas.microsoft.com/office/powerpoint/2010/main" val="4119429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D75DEA94-E9AA-AF4B-974E-FB0B84BE6D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a:extLst>
              <a:ext uri="{FF2B5EF4-FFF2-40B4-BE49-F238E27FC236}">
                <a16:creationId xmlns:a16="http://schemas.microsoft.com/office/drawing/2014/main" id="{914F62FC-7D3F-A74F-9A12-D30AEDDC031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de-DE" altLang="en-US"/>
          </a:p>
        </p:txBody>
      </p:sp>
      <p:sp>
        <p:nvSpPr>
          <p:cNvPr id="29699" name="Slide Number Placeholder 3">
            <a:extLst>
              <a:ext uri="{FF2B5EF4-FFF2-40B4-BE49-F238E27FC236}">
                <a16:creationId xmlns:a16="http://schemas.microsoft.com/office/drawing/2014/main" id="{7E59CCD3-0CB6-1B43-BDBD-2B6CC83A183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D23DA83-0F7A-1F43-8D87-FE5774286ACF}" type="slidenum">
              <a:rPr lang="en-US" altLang="en-US" smtClean="0"/>
              <a:pPr/>
              <a:t>6</a:t>
            </a:fld>
            <a:endParaRPr lang="en-US" altLang="en-US"/>
          </a:p>
        </p:txBody>
      </p:sp>
    </p:spTree>
    <p:extLst>
      <p:ext uri="{BB962C8B-B14F-4D97-AF65-F5344CB8AC3E}">
        <p14:creationId xmlns:p14="http://schemas.microsoft.com/office/powerpoint/2010/main" val="2310206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86A6EFD3-E19D-6648-8E20-612BE67F3D9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a:extLst>
              <a:ext uri="{FF2B5EF4-FFF2-40B4-BE49-F238E27FC236}">
                <a16:creationId xmlns:a16="http://schemas.microsoft.com/office/drawing/2014/main" id="{C2E786C6-DB49-3442-8400-166289188A7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de-DE" altLang="en-US"/>
          </a:p>
        </p:txBody>
      </p:sp>
      <p:sp>
        <p:nvSpPr>
          <p:cNvPr id="34819" name="Slide Number Placeholder 3">
            <a:extLst>
              <a:ext uri="{FF2B5EF4-FFF2-40B4-BE49-F238E27FC236}">
                <a16:creationId xmlns:a16="http://schemas.microsoft.com/office/drawing/2014/main" id="{111708F9-80DE-0F45-BAB0-9B73E2A20E4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3B56127-9F37-0149-9BD5-0AA9A590B6FD}" type="slidenum">
              <a:rPr lang="en-US" altLang="en-US" smtClean="0"/>
              <a:pPr/>
              <a:t>10</a:t>
            </a:fld>
            <a:endParaRPr lang="en-US" altLang="en-US"/>
          </a:p>
        </p:txBody>
      </p:sp>
    </p:spTree>
    <p:extLst>
      <p:ext uri="{BB962C8B-B14F-4D97-AF65-F5344CB8AC3E}">
        <p14:creationId xmlns:p14="http://schemas.microsoft.com/office/powerpoint/2010/main" val="1972360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1C27265C-977C-3D4F-99BB-D51960F737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a:extLst>
              <a:ext uri="{FF2B5EF4-FFF2-40B4-BE49-F238E27FC236}">
                <a16:creationId xmlns:a16="http://schemas.microsoft.com/office/drawing/2014/main" id="{52DD6779-2824-E043-9342-F93D444B30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fr-FR">
                <a:solidFill>
                  <a:srgbClr val="595959"/>
                </a:solidFill>
                <a:latin typeface="Open Sans"/>
              </a:rPr>
              <a:t>committed to free movement by 2015, </a:t>
            </a:r>
            <a:r>
              <a:rPr lang="en-ZA" altLang="fr-FR">
                <a:solidFill>
                  <a:srgbClr val="595959"/>
                </a:solidFill>
                <a:latin typeface="Open Sans"/>
              </a:rPr>
              <a:t>free trade area by 2017; establishment of an economic and monetary union by 2028; access to electricity for over 70% of the African population by 2040;  halving the flow of illicit capital by 2023 , 100% literacy by 2063, increasing life expectancy to 75 years</a:t>
            </a:r>
            <a:endParaRPr lang="en-ZA" altLang="fr-FR"/>
          </a:p>
        </p:txBody>
      </p:sp>
      <p:sp>
        <p:nvSpPr>
          <p:cNvPr id="36867" name="Slide Number Placeholder 3">
            <a:extLst>
              <a:ext uri="{FF2B5EF4-FFF2-40B4-BE49-F238E27FC236}">
                <a16:creationId xmlns:a16="http://schemas.microsoft.com/office/drawing/2014/main" id="{8B932DED-DDE4-BA43-BF81-4A8A21929DB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37931725" indent="-37474525">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DC06402-1052-B34D-8B6D-99EF6856D8E1}" type="slidenum">
              <a:rPr lang="en-ZA" altLang="fr-FR" smtClean="0">
                <a:solidFill>
                  <a:srgbClr val="000000"/>
                </a:solidFill>
                <a:latin typeface="Calibri" panose="020F0502020204030204" pitchFamily="34" charset="0"/>
                <a:ea typeface="MS PGothic" panose="020B0600070205080204" pitchFamily="34" charset="-128"/>
              </a:rPr>
              <a:pPr/>
              <a:t>11</a:t>
            </a:fld>
            <a:endParaRPr lang="en-ZA" altLang="fr-FR">
              <a:solidFill>
                <a:srgbClr val="000000"/>
              </a:solidFill>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3452717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1A6A57B-CCC3-4339-9E74-28C2E9141FC9}"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98E0F7-75D7-4F07-9408-490359EC950A}" type="slidenum">
              <a:rPr lang="en-US" smtClean="0"/>
              <a:t>‹#›</a:t>
            </a:fld>
            <a:endParaRPr lang="en-US"/>
          </a:p>
        </p:txBody>
      </p:sp>
    </p:spTree>
    <p:extLst>
      <p:ext uri="{BB962C8B-B14F-4D97-AF65-F5344CB8AC3E}">
        <p14:creationId xmlns:p14="http://schemas.microsoft.com/office/powerpoint/2010/main" val="813804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A6A57B-CCC3-4339-9E74-28C2E9141FC9}"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98E0F7-75D7-4F07-9408-490359EC950A}" type="slidenum">
              <a:rPr lang="en-US" smtClean="0"/>
              <a:t>‹#›</a:t>
            </a:fld>
            <a:endParaRPr lang="en-US"/>
          </a:p>
        </p:txBody>
      </p:sp>
    </p:spTree>
    <p:extLst>
      <p:ext uri="{BB962C8B-B14F-4D97-AF65-F5344CB8AC3E}">
        <p14:creationId xmlns:p14="http://schemas.microsoft.com/office/powerpoint/2010/main" val="738333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A6A57B-CCC3-4339-9E74-28C2E9141FC9}"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98E0F7-75D7-4F07-9408-490359EC950A}" type="slidenum">
              <a:rPr lang="en-US" smtClean="0"/>
              <a:t>‹#›</a:t>
            </a:fld>
            <a:endParaRPr lang="en-US"/>
          </a:p>
        </p:txBody>
      </p:sp>
    </p:spTree>
    <p:extLst>
      <p:ext uri="{BB962C8B-B14F-4D97-AF65-F5344CB8AC3E}">
        <p14:creationId xmlns:p14="http://schemas.microsoft.com/office/powerpoint/2010/main" val="2692446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sp>
        <p:nvSpPr>
          <p:cNvPr id="8" name="Rectangle 16"/>
          <p:cNvSpPr>
            <a:spLocks noGrp="1" noChangeArrowheads="1"/>
          </p:cNvSpPr>
          <p:nvPr>
            <p:ph type="subTitle" sz="quarter" idx="1" hasCustomPrompt="1"/>
          </p:nvPr>
        </p:nvSpPr>
        <p:spPr>
          <a:xfrm>
            <a:off x="1387200" y="3239022"/>
            <a:ext cx="9379200" cy="1752600"/>
          </a:xfrm>
        </p:spPr>
        <p:txBody>
          <a:bodyPr/>
          <a:lstStyle>
            <a:lvl1pPr marL="0" indent="0" algn="ctr">
              <a:buFont typeface="Wingdings" pitchFamily="2" charset="2"/>
              <a:buNone/>
              <a:defRPr sz="2800" baseline="0"/>
            </a:lvl1pPr>
          </a:lstStyle>
          <a:p>
            <a:r>
              <a:rPr lang="de-DE" dirty="0"/>
              <a:t>Untertitel durch Klicken hinzufügen</a:t>
            </a:r>
          </a:p>
        </p:txBody>
      </p:sp>
      <p:sp>
        <p:nvSpPr>
          <p:cNvPr id="9" name="Rectangle 15"/>
          <p:cNvSpPr>
            <a:spLocks noGrp="1" noChangeArrowheads="1"/>
          </p:cNvSpPr>
          <p:nvPr>
            <p:ph type="ctrTitle" sz="quarter" hasCustomPrompt="1"/>
          </p:nvPr>
        </p:nvSpPr>
        <p:spPr>
          <a:xfrm>
            <a:off x="1387200" y="1993726"/>
            <a:ext cx="9379200" cy="1143000"/>
          </a:xfrm>
        </p:spPr>
        <p:txBody>
          <a:bodyPr anchor="ctr"/>
          <a:lstStyle>
            <a:lvl1pPr algn="ctr">
              <a:defRPr sz="3600"/>
            </a:lvl1pPr>
          </a:lstStyle>
          <a:p>
            <a:r>
              <a:rPr lang="de-DE" dirty="0"/>
              <a:t>Titel durch Klicken hinzufügen</a:t>
            </a:r>
          </a:p>
        </p:txBody>
      </p:sp>
      <p:sp>
        <p:nvSpPr>
          <p:cNvPr id="10" name="Rechteck 9"/>
          <p:cNvSpPr/>
          <p:nvPr userDrawn="1"/>
        </p:nvSpPr>
        <p:spPr bwMode="auto">
          <a:xfrm>
            <a:off x="10295467" y="6604000"/>
            <a:ext cx="1896533" cy="254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sz="1800"/>
          </a:p>
        </p:txBody>
      </p:sp>
    </p:spTree>
    <p:extLst>
      <p:ext uri="{BB962C8B-B14F-4D97-AF65-F5344CB8AC3E}">
        <p14:creationId xmlns:p14="http://schemas.microsoft.com/office/powerpoint/2010/main" val="202713928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A6A57B-CCC3-4339-9E74-28C2E9141FC9}"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98E0F7-75D7-4F07-9408-490359EC950A}" type="slidenum">
              <a:rPr lang="en-US" smtClean="0"/>
              <a:t>‹#›</a:t>
            </a:fld>
            <a:endParaRPr lang="en-US"/>
          </a:p>
        </p:txBody>
      </p:sp>
    </p:spTree>
    <p:extLst>
      <p:ext uri="{BB962C8B-B14F-4D97-AF65-F5344CB8AC3E}">
        <p14:creationId xmlns:p14="http://schemas.microsoft.com/office/powerpoint/2010/main" val="684863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A6A57B-CCC3-4339-9E74-28C2E9141FC9}"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98E0F7-75D7-4F07-9408-490359EC950A}" type="slidenum">
              <a:rPr lang="en-US" smtClean="0"/>
              <a:t>‹#›</a:t>
            </a:fld>
            <a:endParaRPr lang="en-US"/>
          </a:p>
        </p:txBody>
      </p:sp>
    </p:spTree>
    <p:extLst>
      <p:ext uri="{BB962C8B-B14F-4D97-AF65-F5344CB8AC3E}">
        <p14:creationId xmlns:p14="http://schemas.microsoft.com/office/powerpoint/2010/main" val="105571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A6A57B-CCC3-4339-9E74-28C2E9141FC9}" type="datetimeFigureOut">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98E0F7-75D7-4F07-9408-490359EC950A}" type="slidenum">
              <a:rPr lang="en-US" smtClean="0"/>
              <a:t>‹#›</a:t>
            </a:fld>
            <a:endParaRPr lang="en-US"/>
          </a:p>
        </p:txBody>
      </p:sp>
    </p:spTree>
    <p:extLst>
      <p:ext uri="{BB962C8B-B14F-4D97-AF65-F5344CB8AC3E}">
        <p14:creationId xmlns:p14="http://schemas.microsoft.com/office/powerpoint/2010/main" val="1967735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A6A57B-CCC3-4339-9E74-28C2E9141FC9}" type="datetimeFigureOut">
              <a:rPr lang="en-US" smtClean="0"/>
              <a:t>11/11/2019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98E0F7-75D7-4F07-9408-490359EC950A}" type="slidenum">
              <a:rPr lang="en-US" smtClean="0"/>
              <a:t>‹#›</a:t>
            </a:fld>
            <a:endParaRPr lang="en-US"/>
          </a:p>
        </p:txBody>
      </p:sp>
    </p:spTree>
    <p:extLst>
      <p:ext uri="{BB962C8B-B14F-4D97-AF65-F5344CB8AC3E}">
        <p14:creationId xmlns:p14="http://schemas.microsoft.com/office/powerpoint/2010/main" val="3548948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A6A57B-CCC3-4339-9E74-28C2E9141FC9}" type="datetimeFigureOut">
              <a:rPr lang="en-US" smtClean="0"/>
              <a:t>11/11/2019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98E0F7-75D7-4F07-9408-490359EC950A}" type="slidenum">
              <a:rPr lang="en-US" smtClean="0"/>
              <a:t>‹#›</a:t>
            </a:fld>
            <a:endParaRPr lang="en-US"/>
          </a:p>
        </p:txBody>
      </p:sp>
    </p:spTree>
    <p:extLst>
      <p:ext uri="{BB962C8B-B14F-4D97-AF65-F5344CB8AC3E}">
        <p14:creationId xmlns:p14="http://schemas.microsoft.com/office/powerpoint/2010/main" val="2654001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A6A57B-CCC3-4339-9E74-28C2E9141FC9}" type="datetimeFigureOut">
              <a:rPr lang="en-US" smtClean="0"/>
              <a:t>11/11/2019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98E0F7-75D7-4F07-9408-490359EC950A}" type="slidenum">
              <a:rPr lang="en-US" smtClean="0"/>
              <a:t>‹#›</a:t>
            </a:fld>
            <a:endParaRPr lang="en-US"/>
          </a:p>
        </p:txBody>
      </p:sp>
    </p:spTree>
    <p:extLst>
      <p:ext uri="{BB962C8B-B14F-4D97-AF65-F5344CB8AC3E}">
        <p14:creationId xmlns:p14="http://schemas.microsoft.com/office/powerpoint/2010/main" val="2776081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A6A57B-CCC3-4339-9E74-28C2E9141FC9}" type="datetimeFigureOut">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98E0F7-75D7-4F07-9408-490359EC950A}" type="slidenum">
              <a:rPr lang="en-US" smtClean="0"/>
              <a:t>‹#›</a:t>
            </a:fld>
            <a:endParaRPr lang="en-US"/>
          </a:p>
        </p:txBody>
      </p:sp>
    </p:spTree>
    <p:extLst>
      <p:ext uri="{BB962C8B-B14F-4D97-AF65-F5344CB8AC3E}">
        <p14:creationId xmlns:p14="http://schemas.microsoft.com/office/powerpoint/2010/main" val="3115394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A6A57B-CCC3-4339-9E74-28C2E9141FC9}" type="datetimeFigureOut">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98E0F7-75D7-4F07-9408-490359EC950A}" type="slidenum">
              <a:rPr lang="en-US" smtClean="0"/>
              <a:t>‹#›</a:t>
            </a:fld>
            <a:endParaRPr lang="en-US"/>
          </a:p>
        </p:txBody>
      </p:sp>
    </p:spTree>
    <p:extLst>
      <p:ext uri="{BB962C8B-B14F-4D97-AF65-F5344CB8AC3E}">
        <p14:creationId xmlns:p14="http://schemas.microsoft.com/office/powerpoint/2010/main" val="1347676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A6A57B-CCC3-4339-9E74-28C2E9141FC9}" type="datetimeFigureOut">
              <a:rPr lang="en-US" smtClean="0"/>
              <a:t>11/11/2019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98E0F7-75D7-4F07-9408-490359EC950A}" type="slidenum">
              <a:rPr lang="en-US" smtClean="0"/>
              <a:t>‹#›</a:t>
            </a:fld>
            <a:endParaRPr lang="en-US"/>
          </a:p>
        </p:txBody>
      </p:sp>
    </p:spTree>
    <p:extLst>
      <p:ext uri="{BB962C8B-B14F-4D97-AF65-F5344CB8AC3E}">
        <p14:creationId xmlns:p14="http://schemas.microsoft.com/office/powerpoint/2010/main" val="5173938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germany2019@youmatch.greenstorming.d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jpe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2"/>
          <p:cNvSpPr txBox="1">
            <a:spLocks/>
          </p:cNvSpPr>
          <p:nvPr/>
        </p:nvSpPr>
        <p:spPr bwMode="auto">
          <a:xfrm>
            <a:off x="1890433" y="2655346"/>
            <a:ext cx="8761863" cy="488327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algn="ctr">
              <a:lnSpc>
                <a:spcPct val="150000"/>
              </a:lnSpc>
            </a:pPr>
            <a:r>
              <a:rPr lang="en-US" sz="4800" kern="0" dirty="0">
                <a:solidFill>
                  <a:srgbClr val="0070C0"/>
                </a:solidFill>
                <a:latin typeface="Open Sans"/>
                <a:cs typeface="Calibri" panose="020F0502020204030204" pitchFamily="34" charset="0"/>
              </a:rPr>
              <a:t>4</a:t>
            </a:r>
            <a:r>
              <a:rPr lang="en-US" sz="4800" kern="0" baseline="30000" dirty="0">
                <a:solidFill>
                  <a:srgbClr val="0070C0"/>
                </a:solidFill>
                <a:latin typeface="Open Sans"/>
                <a:cs typeface="Calibri" panose="020F0502020204030204" pitchFamily="34" charset="0"/>
              </a:rPr>
              <a:t>th</a:t>
            </a:r>
            <a:r>
              <a:rPr lang="en-US" sz="4800" kern="0" dirty="0">
                <a:solidFill>
                  <a:srgbClr val="0070C0"/>
                </a:solidFill>
                <a:latin typeface="Open Sans"/>
                <a:cs typeface="Calibri" panose="020F0502020204030204" pitchFamily="34" charset="0"/>
              </a:rPr>
              <a:t> Online </a:t>
            </a:r>
            <a:r>
              <a:rPr lang="en-US" sz="4800" kern="0" dirty="0" err="1">
                <a:solidFill>
                  <a:srgbClr val="0070C0"/>
                </a:solidFill>
                <a:latin typeface="Open Sans"/>
                <a:cs typeface="Calibri" panose="020F0502020204030204" pitchFamily="34" charset="0"/>
              </a:rPr>
              <a:t>CoP</a:t>
            </a:r>
            <a:r>
              <a:rPr lang="en-US" sz="4800" kern="0" dirty="0">
                <a:solidFill>
                  <a:srgbClr val="0070C0"/>
                </a:solidFill>
                <a:latin typeface="Open Sans"/>
                <a:cs typeface="Calibri" panose="020F0502020204030204" pitchFamily="34" charset="0"/>
              </a:rPr>
              <a:t> Meeting</a:t>
            </a:r>
          </a:p>
          <a:p>
            <a:pPr algn="ctr">
              <a:lnSpc>
                <a:spcPct val="150000"/>
              </a:lnSpc>
            </a:pPr>
            <a:r>
              <a:rPr lang="en-US" sz="3200" b="1" dirty="0"/>
              <a:t>“Using </a:t>
            </a:r>
            <a:r>
              <a:rPr lang="en-US" sz="3200" b="1" dirty="0" err="1"/>
              <a:t>labour</a:t>
            </a:r>
            <a:r>
              <a:rPr lang="en-US" sz="3200" b="1" dirty="0"/>
              <a:t> market information as essential basis for effective Employment Services for youths”</a:t>
            </a:r>
            <a:endParaRPr lang="en-US" sz="4800" kern="0" dirty="0">
              <a:solidFill>
                <a:srgbClr val="0070C0"/>
              </a:solidFill>
              <a:latin typeface="Open Sans"/>
              <a:cs typeface="Calibri" panose="020F0502020204030204" pitchFamily="34" charset="0"/>
            </a:endParaRPr>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604" t="31466" r="24633" b="20474"/>
          <a:stretch/>
        </p:blipFill>
        <p:spPr bwMode="auto">
          <a:xfrm>
            <a:off x="3868119" y="953919"/>
            <a:ext cx="4455759" cy="1701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Grafik 7" descr="GIZ"/>
          <p:cNvPicPr/>
          <p:nvPr/>
        </p:nvPicPr>
        <p:blipFill>
          <a:blip r:embed="rId4">
            <a:extLst>
              <a:ext uri="{28A0092B-C50C-407E-A947-70E740481C1C}">
                <a14:useLocalDpi xmlns:a14="http://schemas.microsoft.com/office/drawing/2010/main" val="0"/>
              </a:ext>
            </a:extLst>
          </a:blip>
          <a:srcRect/>
          <a:stretch>
            <a:fillRect/>
          </a:stretch>
        </p:blipFill>
        <p:spPr bwMode="auto">
          <a:xfrm>
            <a:off x="467544" y="361464"/>
            <a:ext cx="2245995" cy="592455"/>
          </a:xfrm>
          <a:prstGeom prst="rect">
            <a:avLst/>
          </a:prstGeom>
          <a:noFill/>
          <a:ln>
            <a:noFill/>
          </a:ln>
        </p:spPr>
      </p:pic>
      <p:pic>
        <p:nvPicPr>
          <p:cNvPr id="6" name="Grafik 5" descr="C:\Users\sd\AppData\Local\Microsoft\Windows\INetCache\Content.Word\ELdZ_ml_Office_farbe_en.bmp"/>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88125" y="275104"/>
            <a:ext cx="1417955" cy="790575"/>
          </a:xfrm>
          <a:prstGeom prst="rect">
            <a:avLst/>
          </a:prstGeom>
          <a:noFill/>
          <a:ln>
            <a:noFill/>
          </a:ln>
        </p:spPr>
      </p:pic>
      <p:sp>
        <p:nvSpPr>
          <p:cNvPr id="2" name="TextBox 1">
            <a:extLst>
              <a:ext uri="{FF2B5EF4-FFF2-40B4-BE49-F238E27FC236}">
                <a16:creationId xmlns:a16="http://schemas.microsoft.com/office/drawing/2014/main" id="{355227D9-D789-4A29-8F08-39DB28A73865}"/>
              </a:ext>
            </a:extLst>
          </p:cNvPr>
          <p:cNvSpPr txBox="1"/>
          <p:nvPr/>
        </p:nvSpPr>
        <p:spPr>
          <a:xfrm>
            <a:off x="3162677" y="6075123"/>
            <a:ext cx="6217374" cy="369332"/>
          </a:xfrm>
          <a:prstGeom prst="rect">
            <a:avLst/>
          </a:prstGeom>
          <a:noFill/>
        </p:spPr>
        <p:txBody>
          <a:bodyPr wrap="square" rtlCol="0">
            <a:spAutoFit/>
          </a:bodyPr>
          <a:lstStyle/>
          <a:p>
            <a:pPr algn="ctr"/>
            <a:r>
              <a:rPr lang="en-US" b="1" dirty="0"/>
              <a:t>08 October 2019 : 11:00 – 01:00 GMT </a:t>
            </a:r>
            <a:endParaRPr lang="de-DE" b="1" dirty="0"/>
          </a:p>
        </p:txBody>
      </p:sp>
    </p:spTree>
    <p:extLst>
      <p:ext uri="{BB962C8B-B14F-4D97-AF65-F5344CB8AC3E}">
        <p14:creationId xmlns:p14="http://schemas.microsoft.com/office/powerpoint/2010/main" val="337828153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Content Placeholder 2">
            <a:extLst>
              <a:ext uri="{FF2B5EF4-FFF2-40B4-BE49-F238E27FC236}">
                <a16:creationId xmlns:a16="http://schemas.microsoft.com/office/drawing/2014/main" id="{EB948B8B-CEB2-9C4F-8708-1B9E9D26A8CD}"/>
              </a:ext>
            </a:extLst>
          </p:cNvPr>
          <p:cNvSpPr>
            <a:spLocks noGrp="1"/>
          </p:cNvSpPr>
          <p:nvPr>
            <p:ph idx="1"/>
          </p:nvPr>
        </p:nvSpPr>
        <p:spPr>
          <a:xfrm>
            <a:off x="1524000" y="1447800"/>
            <a:ext cx="9144000" cy="3733800"/>
          </a:xfrm>
        </p:spPr>
        <p:txBody>
          <a:bodyPr>
            <a:normAutofit lnSpcReduction="10000"/>
          </a:bodyPr>
          <a:lstStyle/>
          <a:p>
            <a:pPr eaLnBrk="1" hangingPunct="1">
              <a:buFont typeface="Arial" panose="020B0604020202020204" pitchFamily="34" charset="0"/>
              <a:buNone/>
            </a:pPr>
            <a:r>
              <a:rPr lang="en-US" altLang="de-DE" sz="2000" b="1">
                <a:solidFill>
                  <a:srgbClr val="C00000"/>
                </a:solidFill>
              </a:rPr>
              <a:t>Current situation</a:t>
            </a:r>
            <a:r>
              <a:rPr lang="en-US" altLang="de-DE" sz="2000">
                <a:solidFill>
                  <a:srgbClr val="C00000"/>
                </a:solidFill>
              </a:rPr>
              <a:t>:</a:t>
            </a:r>
          </a:p>
          <a:p>
            <a:pPr eaLnBrk="1" hangingPunct="1">
              <a:buFont typeface="Arial" panose="020B0604020202020204" pitchFamily="34" charset="0"/>
              <a:buNone/>
            </a:pPr>
            <a:endParaRPr lang="en-US" altLang="de-DE" sz="2000"/>
          </a:p>
          <a:p>
            <a:pPr eaLnBrk="1" hangingPunct="1">
              <a:buFont typeface="Arial" panose="020B0604020202020204" pitchFamily="34" charset="0"/>
              <a:buNone/>
            </a:pPr>
            <a:r>
              <a:rPr lang="en-US" altLang="de-DE" sz="2000"/>
              <a:t>Observatories of employment and education in several countries, often with tripartite governance</a:t>
            </a:r>
          </a:p>
          <a:p>
            <a:pPr eaLnBrk="1" hangingPunct="1">
              <a:buFont typeface="Arial" panose="020B0604020202020204" pitchFamily="34" charset="0"/>
              <a:buNone/>
            </a:pPr>
            <a:endParaRPr lang="en-US" altLang="de-DE" sz="2000"/>
          </a:p>
          <a:p>
            <a:pPr eaLnBrk="1" hangingPunct="1">
              <a:buFont typeface="Arial" panose="020B0604020202020204" pitchFamily="34" charset="0"/>
              <a:buNone/>
            </a:pPr>
            <a:r>
              <a:rPr lang="en-US" altLang="de-DE" sz="2000"/>
              <a:t>Labor statistics directorates / units or similar structures for collecting, analyzing and disseminating labor market information.</a:t>
            </a:r>
          </a:p>
          <a:p>
            <a:pPr eaLnBrk="1" hangingPunct="1">
              <a:buFont typeface="Arial" panose="020B0604020202020204" pitchFamily="34" charset="0"/>
              <a:buNone/>
            </a:pPr>
            <a:endParaRPr lang="en-US" altLang="de-DE" sz="2000"/>
          </a:p>
          <a:p>
            <a:pPr eaLnBrk="1" hangingPunct="1">
              <a:buFont typeface="Arial" panose="020B0604020202020204" pitchFamily="34" charset="0"/>
              <a:buNone/>
            </a:pPr>
            <a:r>
              <a:rPr lang="en-US" altLang="de-DE" sz="2000"/>
              <a:t>The general observation is that they are more of the LMIS Type 1. This explains their limited contribution to the efficiency and effectiveness of the functioning of the labor market.</a:t>
            </a:r>
          </a:p>
        </p:txBody>
      </p:sp>
      <p:sp>
        <p:nvSpPr>
          <p:cNvPr id="4" name="Rectangle 3">
            <a:extLst>
              <a:ext uri="{FF2B5EF4-FFF2-40B4-BE49-F238E27FC236}">
                <a16:creationId xmlns:a16="http://schemas.microsoft.com/office/drawing/2014/main" id="{513B80D4-0F05-BD47-A238-017CA98E2917}"/>
              </a:ext>
            </a:extLst>
          </p:cNvPr>
          <p:cNvSpPr/>
          <p:nvPr/>
        </p:nvSpPr>
        <p:spPr>
          <a:xfrm>
            <a:off x="1524000" y="152401"/>
            <a:ext cx="9144000" cy="1108075"/>
          </a:xfrm>
          <a:prstGeom prst="rect">
            <a:avLst/>
          </a:prstGeom>
        </p:spPr>
        <p:txBody>
          <a:bodyPr>
            <a:spAutoFit/>
          </a:bodyPr>
          <a:lstStyle/>
          <a:p>
            <a:pPr algn="ctr">
              <a:defRPr/>
            </a:pPr>
            <a:r>
              <a:rPr lang="en-GB" altLang="en-US" sz="2400" b="1" dirty="0">
                <a:latin typeface="+mj-lt"/>
              </a:rPr>
              <a:t>Towards an integrated LMIS: Modelling for Demand Driven on </a:t>
            </a:r>
            <a:r>
              <a:rPr lang="en-GB" altLang="en-US" sz="2400" b="1" dirty="0" err="1">
                <a:latin typeface="+mj-lt"/>
              </a:rPr>
              <a:t>Labor</a:t>
            </a:r>
            <a:r>
              <a:rPr lang="en-GB" altLang="en-US" sz="2400" b="1" dirty="0">
                <a:latin typeface="+mj-lt"/>
              </a:rPr>
              <a:t> Market Information Systems (LMIS)</a:t>
            </a:r>
            <a:br>
              <a:rPr lang="en-US" b="1" dirty="0">
                <a:ln w="11430"/>
                <a:solidFill>
                  <a:schemeClr val="accent4">
                    <a:lumMod val="50000"/>
                  </a:schemeClr>
                </a:solidFill>
                <a:effectLst>
                  <a:outerShdw blurRad="50800" dist="39000" dir="5460000" algn="tl">
                    <a:srgbClr val="000000">
                      <a:alpha val="38000"/>
                    </a:srgbClr>
                  </a:outerShdw>
                </a:effectLst>
                <a:ea typeface="ＭＳ Ｐゴシック" charset="0"/>
              </a:rPr>
            </a:br>
            <a:endParaRPr lang="de-DE" b="1" dirty="0"/>
          </a:p>
        </p:txBody>
      </p:sp>
      <p:sp>
        <p:nvSpPr>
          <p:cNvPr id="8" name="Rectangle 7">
            <a:extLst>
              <a:ext uri="{FF2B5EF4-FFF2-40B4-BE49-F238E27FC236}">
                <a16:creationId xmlns:a16="http://schemas.microsoft.com/office/drawing/2014/main" id="{02B10CA4-6402-4505-AB49-BBDA92337071}"/>
              </a:ext>
            </a:extLst>
          </p:cNvPr>
          <p:cNvSpPr/>
          <p:nvPr/>
        </p:nvSpPr>
        <p:spPr>
          <a:xfrm>
            <a:off x="0" y="5638800"/>
            <a:ext cx="12183762" cy="1219200"/>
          </a:xfrm>
          <a:prstGeom prst="rect">
            <a:avLst/>
          </a:prstGeom>
          <a:solidFill>
            <a:srgbClr val="429E14"/>
          </a:solidFill>
          <a:ln>
            <a:solidFill>
              <a:srgbClr val="429E1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nvGrpSpPr>
          <p:cNvPr id="10" name="Group 6">
            <a:extLst>
              <a:ext uri="{FF2B5EF4-FFF2-40B4-BE49-F238E27FC236}">
                <a16:creationId xmlns:a16="http://schemas.microsoft.com/office/drawing/2014/main" id="{742932A6-5E33-4BC4-849A-8DE63BE77684}"/>
              </a:ext>
            </a:extLst>
          </p:cNvPr>
          <p:cNvGrpSpPr>
            <a:grpSpLocks/>
          </p:cNvGrpSpPr>
          <p:nvPr/>
        </p:nvGrpSpPr>
        <p:grpSpPr bwMode="auto">
          <a:xfrm>
            <a:off x="10563225" y="5486400"/>
            <a:ext cx="1447800" cy="1370013"/>
            <a:chOff x="7896775" y="5604656"/>
            <a:chExt cx="1226127" cy="1219201"/>
          </a:xfrm>
        </p:grpSpPr>
        <p:sp>
          <p:nvSpPr>
            <p:cNvPr id="11" name="Rectangle 10">
              <a:extLst>
                <a:ext uri="{FF2B5EF4-FFF2-40B4-BE49-F238E27FC236}">
                  <a16:creationId xmlns:a16="http://schemas.microsoft.com/office/drawing/2014/main" id="{A967EA90-4F24-4728-B2BB-A219944CDF7D}"/>
                </a:ext>
              </a:extLst>
            </p:cNvPr>
            <p:cNvSpPr/>
            <p:nvPr/>
          </p:nvSpPr>
          <p:spPr>
            <a:xfrm>
              <a:off x="7896775" y="5604656"/>
              <a:ext cx="1226127" cy="12192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12" name="Picture 11" descr="Image result for african union logo">
              <a:extLst>
                <a:ext uri="{FF2B5EF4-FFF2-40B4-BE49-F238E27FC236}">
                  <a16:creationId xmlns:a16="http://schemas.microsoft.com/office/drawing/2014/main" id="{00B9FE3A-472B-4D68-937B-078C04759B6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079" y="5816434"/>
              <a:ext cx="963521" cy="863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70610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AutoShape 3">
            <a:extLst>
              <a:ext uri="{FF2B5EF4-FFF2-40B4-BE49-F238E27FC236}">
                <a16:creationId xmlns:a16="http://schemas.microsoft.com/office/drawing/2014/main" id="{4463258D-4817-DE4C-8A3E-667FB602EE43}"/>
              </a:ext>
            </a:extLst>
          </p:cNvPr>
          <p:cNvSpPr>
            <a:spLocks noChangeAspect="1" noChangeArrowheads="1"/>
          </p:cNvSpPr>
          <p:nvPr/>
        </p:nvSpPr>
        <p:spPr bwMode="auto">
          <a:xfrm>
            <a:off x="3886201" y="61913"/>
            <a:ext cx="3490913" cy="532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itchFamily="2" charset="2"/>
              <a:buChar char=""/>
              <a:defRPr sz="2600">
                <a:solidFill>
                  <a:schemeClr val="tx1"/>
                </a:solidFill>
                <a:latin typeface="Constantia" panose="02030602050306030303" pitchFamily="18" charset="0"/>
                <a:ea typeface="MS PGothic" panose="020B0600070205080204" pitchFamily="34" charset="-128"/>
              </a:defRPr>
            </a:lvl1pPr>
            <a:lvl2pPr marL="37931725" indent="-37474525">
              <a:spcBef>
                <a:spcPct val="20000"/>
              </a:spcBef>
              <a:buClr>
                <a:schemeClr val="accent1"/>
              </a:buClr>
              <a:buSzPct val="85000"/>
              <a:buFont typeface="Wingdings 2" pitchFamily="2" charset="2"/>
              <a:buChar char=""/>
              <a:defRPr sz="2400">
                <a:solidFill>
                  <a:schemeClr val="tx1"/>
                </a:solidFill>
                <a:latin typeface="Constantia" panose="02030602050306030303" pitchFamily="18" charset="0"/>
                <a:ea typeface="MS PGothic" panose="020B0600070205080204" pitchFamily="34" charset="-128"/>
              </a:defRPr>
            </a:lvl2pPr>
            <a:lvl3pPr indent="-246063">
              <a:spcBef>
                <a:spcPct val="20000"/>
              </a:spcBef>
              <a:buClr>
                <a:schemeClr val="accent2"/>
              </a:buClr>
              <a:buSzPct val="70000"/>
              <a:buFont typeface="Wingdings 2" pitchFamily="2" charset="2"/>
              <a:buChar char=""/>
              <a:defRPr sz="2100">
                <a:solidFill>
                  <a:schemeClr val="tx1"/>
                </a:solidFill>
                <a:latin typeface="Constantia" panose="02030602050306030303" pitchFamily="18" charset="0"/>
                <a:ea typeface="MS PGothic" panose="020B0600070205080204" pitchFamily="34" charset="-128"/>
              </a:defRPr>
            </a:lvl3pPr>
            <a:lvl4pPr marL="1187450" indent="-209550">
              <a:spcBef>
                <a:spcPct val="20000"/>
              </a:spcBef>
              <a:buClr>
                <a:srgbClr val="0BD0D9"/>
              </a:buClr>
              <a:buSzPct val="65000"/>
              <a:buFont typeface="Wingdings 2" pitchFamily="2" charset="2"/>
              <a:buChar char=""/>
              <a:defRPr sz="2000">
                <a:solidFill>
                  <a:schemeClr val="tx1"/>
                </a:solidFill>
                <a:latin typeface="Constantia" panose="02030602050306030303" pitchFamily="18" charset="0"/>
                <a:ea typeface="MS PGothic" panose="020B0600070205080204" pitchFamily="34" charset="-128"/>
              </a:defRPr>
            </a:lvl4pPr>
            <a:lvl5pPr marL="1462088" indent="-209550">
              <a:spcBef>
                <a:spcPct val="20000"/>
              </a:spcBef>
              <a:buClr>
                <a:srgbClr val="10CF9B"/>
              </a:buClr>
              <a:buSzPct val="65000"/>
              <a:buFont typeface="Wingdings 2" pitchFamily="2" charset="2"/>
              <a:buChar char=""/>
              <a:defRPr sz="2000">
                <a:solidFill>
                  <a:schemeClr val="tx1"/>
                </a:solidFill>
                <a:latin typeface="Constantia" panose="02030602050306030303" pitchFamily="18" charset="0"/>
                <a:ea typeface="MS PGothic" panose="020B0600070205080204" pitchFamily="34" charset="-128"/>
              </a:defRPr>
            </a:lvl5pPr>
            <a:lvl6pPr marL="1919288" indent="-20955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ea typeface="MS PGothic" panose="020B0600070205080204" pitchFamily="34" charset="-128"/>
              </a:defRPr>
            </a:lvl6pPr>
            <a:lvl7pPr marL="2376488" indent="-20955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ea typeface="MS PGothic" panose="020B0600070205080204" pitchFamily="34" charset="-128"/>
              </a:defRPr>
            </a:lvl7pPr>
            <a:lvl8pPr marL="2833688" indent="-20955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ea typeface="MS PGothic" panose="020B0600070205080204" pitchFamily="34" charset="-128"/>
              </a:defRPr>
            </a:lvl8pPr>
            <a:lvl9pPr marL="3290888" indent="-20955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ea typeface="MS PGothic" panose="020B0600070205080204" pitchFamily="34" charset="-128"/>
              </a:defRPr>
            </a:lvl9pPr>
          </a:lstStyle>
          <a:p>
            <a:pPr eaLnBrk="1" hangingPunct="1">
              <a:spcBef>
                <a:spcPct val="0"/>
              </a:spcBef>
              <a:buClrTx/>
              <a:buSzTx/>
              <a:buFontTx/>
              <a:buNone/>
            </a:pPr>
            <a:endParaRPr lang="en-ZA" altLang="fr-FR" sz="1800">
              <a:solidFill>
                <a:srgbClr val="000000"/>
              </a:solidFill>
              <a:latin typeface="Arial" panose="020B0604020202020204" pitchFamily="34" charset="0"/>
            </a:endParaRPr>
          </a:p>
        </p:txBody>
      </p:sp>
      <p:sp>
        <p:nvSpPr>
          <p:cNvPr id="30" name="TextBox 29">
            <a:extLst>
              <a:ext uri="{FF2B5EF4-FFF2-40B4-BE49-F238E27FC236}">
                <a16:creationId xmlns:a16="http://schemas.microsoft.com/office/drawing/2014/main" id="{64EA8D7F-348A-B344-B064-E04F5EE77E9E}"/>
              </a:ext>
            </a:extLst>
          </p:cNvPr>
          <p:cNvSpPr txBox="1"/>
          <p:nvPr/>
        </p:nvSpPr>
        <p:spPr>
          <a:xfrm>
            <a:off x="1703388" y="-1588"/>
            <a:ext cx="9072562" cy="460376"/>
          </a:xfrm>
          <a:prstGeom prst="rect">
            <a:avLst/>
          </a:prstGeom>
          <a:noFill/>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b="1" dirty="0">
                <a:solidFill>
                  <a:prstClr val="black"/>
                </a:solidFill>
              </a:rPr>
              <a:t>LMIS RECOMMENDATION FOR AFRICAN STATES</a:t>
            </a:r>
            <a:endParaRPr lang="en-ZA" altLang="fr-FR" b="1" dirty="0">
              <a:solidFill>
                <a:srgbClr val="115964"/>
              </a:solidFill>
              <a:effectLst>
                <a:outerShdw blurRad="38100" dist="38100" dir="2700000" algn="tl">
                  <a:srgbClr val="C0C0C0"/>
                </a:outerShdw>
              </a:effectLst>
            </a:endParaRPr>
          </a:p>
        </p:txBody>
      </p:sp>
      <p:sp>
        <p:nvSpPr>
          <p:cNvPr id="35843" name="Title 2">
            <a:extLst>
              <a:ext uri="{FF2B5EF4-FFF2-40B4-BE49-F238E27FC236}">
                <a16:creationId xmlns:a16="http://schemas.microsoft.com/office/drawing/2014/main" id="{6A5C348D-D647-824D-8FBD-041D5CE0888B}"/>
              </a:ext>
            </a:extLst>
          </p:cNvPr>
          <p:cNvSpPr txBox="1">
            <a:spLocks/>
          </p:cNvSpPr>
          <p:nvPr/>
        </p:nvSpPr>
        <p:spPr bwMode="auto">
          <a:xfrm>
            <a:off x="1549400" y="838200"/>
            <a:ext cx="9118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BD0D9"/>
              </a:buClr>
              <a:buSzPct val="95000"/>
              <a:buFont typeface="Wingdings 2" pitchFamily="2" charset="2"/>
              <a:buChar char=""/>
              <a:defRPr sz="2600">
                <a:solidFill>
                  <a:schemeClr val="tx1"/>
                </a:solidFill>
                <a:latin typeface="Constantia" panose="02030602050306030303" pitchFamily="18" charset="0"/>
                <a:ea typeface="MS PGothic" panose="020B0600070205080204" pitchFamily="34" charset="-128"/>
              </a:defRPr>
            </a:lvl1pPr>
            <a:lvl2pPr marL="37931725" indent="-37474525">
              <a:spcBef>
                <a:spcPct val="20000"/>
              </a:spcBef>
              <a:buClr>
                <a:schemeClr val="accent1"/>
              </a:buClr>
              <a:buSzPct val="85000"/>
              <a:buFont typeface="Wingdings 2" pitchFamily="2" charset="2"/>
              <a:buChar char=""/>
              <a:defRPr sz="2400">
                <a:solidFill>
                  <a:schemeClr val="tx1"/>
                </a:solidFill>
                <a:latin typeface="Constantia" panose="02030602050306030303" pitchFamily="18" charset="0"/>
                <a:ea typeface="MS PGothic" panose="020B0600070205080204" pitchFamily="34" charset="-128"/>
              </a:defRPr>
            </a:lvl2pPr>
            <a:lvl3pPr indent="-246063">
              <a:spcBef>
                <a:spcPct val="20000"/>
              </a:spcBef>
              <a:buClr>
                <a:schemeClr val="accent2"/>
              </a:buClr>
              <a:buSzPct val="70000"/>
              <a:buFont typeface="Wingdings 2" pitchFamily="2" charset="2"/>
              <a:buChar char=""/>
              <a:defRPr sz="2100">
                <a:solidFill>
                  <a:schemeClr val="tx1"/>
                </a:solidFill>
                <a:latin typeface="Constantia" panose="02030602050306030303" pitchFamily="18" charset="0"/>
                <a:ea typeface="MS PGothic" panose="020B0600070205080204" pitchFamily="34" charset="-128"/>
              </a:defRPr>
            </a:lvl3pPr>
            <a:lvl4pPr marL="1187450" indent="-209550">
              <a:spcBef>
                <a:spcPct val="20000"/>
              </a:spcBef>
              <a:buClr>
                <a:srgbClr val="0BD0D9"/>
              </a:buClr>
              <a:buSzPct val="65000"/>
              <a:buFont typeface="Wingdings 2" pitchFamily="2" charset="2"/>
              <a:buChar char=""/>
              <a:defRPr sz="2000">
                <a:solidFill>
                  <a:schemeClr val="tx1"/>
                </a:solidFill>
                <a:latin typeface="Constantia" panose="02030602050306030303" pitchFamily="18" charset="0"/>
                <a:ea typeface="MS PGothic" panose="020B0600070205080204" pitchFamily="34" charset="-128"/>
              </a:defRPr>
            </a:lvl4pPr>
            <a:lvl5pPr marL="1462088" indent="-209550">
              <a:spcBef>
                <a:spcPct val="20000"/>
              </a:spcBef>
              <a:buClr>
                <a:srgbClr val="10CF9B"/>
              </a:buClr>
              <a:buSzPct val="65000"/>
              <a:buFont typeface="Wingdings 2" pitchFamily="2" charset="2"/>
              <a:buChar char=""/>
              <a:defRPr sz="2000">
                <a:solidFill>
                  <a:schemeClr val="tx1"/>
                </a:solidFill>
                <a:latin typeface="Constantia" panose="02030602050306030303" pitchFamily="18" charset="0"/>
                <a:ea typeface="MS PGothic" panose="020B0600070205080204" pitchFamily="34" charset="-128"/>
              </a:defRPr>
            </a:lvl5pPr>
            <a:lvl6pPr marL="1919288" indent="-20955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ea typeface="MS PGothic" panose="020B0600070205080204" pitchFamily="34" charset="-128"/>
              </a:defRPr>
            </a:lvl6pPr>
            <a:lvl7pPr marL="2376488" indent="-20955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ea typeface="MS PGothic" panose="020B0600070205080204" pitchFamily="34" charset="-128"/>
              </a:defRPr>
            </a:lvl7pPr>
            <a:lvl8pPr marL="2833688" indent="-20955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ea typeface="MS PGothic" panose="020B0600070205080204" pitchFamily="34" charset="-128"/>
              </a:defRPr>
            </a:lvl8pPr>
            <a:lvl9pPr marL="3290888" indent="-20955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ea typeface="MS PGothic" panose="020B0600070205080204" pitchFamily="34" charset="-128"/>
              </a:defRPr>
            </a:lvl9pPr>
          </a:lstStyle>
          <a:p>
            <a:pPr algn="ctr">
              <a:spcBef>
                <a:spcPct val="0"/>
              </a:spcBef>
              <a:buClrTx/>
              <a:buSzTx/>
              <a:buFontTx/>
              <a:buNone/>
            </a:pPr>
            <a:r>
              <a:rPr lang="en-US" altLang="fr-FR" sz="2400">
                <a:solidFill>
                  <a:srgbClr val="006699"/>
                </a:solidFill>
                <a:latin typeface="Calibri" panose="020F0502020204030204" pitchFamily="34" charset="0"/>
              </a:rPr>
              <a:t>Member States are encouraged to build a type 3 LMIS.</a:t>
            </a:r>
          </a:p>
          <a:p>
            <a:pPr algn="ctr">
              <a:spcBef>
                <a:spcPct val="0"/>
              </a:spcBef>
              <a:buClrTx/>
              <a:buSzTx/>
              <a:buFontTx/>
              <a:buNone/>
            </a:pPr>
            <a:r>
              <a:rPr lang="en-US" altLang="fr-FR" sz="2400">
                <a:solidFill>
                  <a:srgbClr val="006699"/>
                </a:solidFill>
                <a:latin typeface="Calibri" panose="020F0502020204030204" pitchFamily="34" charset="0"/>
              </a:rPr>
              <a:t>A Type 3 LMIS includes several public and private actors and provides several services. The private sector contributes to the formation of labor market information and maintains close links with the public entities of the system</a:t>
            </a:r>
          </a:p>
        </p:txBody>
      </p:sp>
      <p:sp>
        <p:nvSpPr>
          <p:cNvPr id="35844" name="TextBox 28">
            <a:extLst>
              <a:ext uri="{FF2B5EF4-FFF2-40B4-BE49-F238E27FC236}">
                <a16:creationId xmlns:a16="http://schemas.microsoft.com/office/drawing/2014/main" id="{F79C1001-EAE7-8D42-AF91-AA30E17C768A}"/>
              </a:ext>
            </a:extLst>
          </p:cNvPr>
          <p:cNvSpPr txBox="1">
            <a:spLocks noChangeArrowheads="1"/>
          </p:cNvSpPr>
          <p:nvPr/>
        </p:nvSpPr>
        <p:spPr bwMode="auto">
          <a:xfrm>
            <a:off x="1757363" y="592138"/>
            <a:ext cx="8820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0BD0D9"/>
              </a:buClr>
              <a:buSzPct val="95000"/>
              <a:buFont typeface="Wingdings 2" pitchFamily="2" charset="2"/>
              <a:buChar char=""/>
              <a:defRPr sz="2600">
                <a:solidFill>
                  <a:schemeClr val="tx1"/>
                </a:solidFill>
                <a:latin typeface="Constantia" panose="02030602050306030303" pitchFamily="18" charset="0"/>
                <a:ea typeface="MS PGothic" panose="020B0600070205080204" pitchFamily="34" charset="-128"/>
              </a:defRPr>
            </a:lvl1pPr>
            <a:lvl2pPr marL="37931725" indent="-37474525">
              <a:spcBef>
                <a:spcPct val="20000"/>
              </a:spcBef>
              <a:buClr>
                <a:schemeClr val="accent1"/>
              </a:buClr>
              <a:buSzPct val="85000"/>
              <a:buFont typeface="Wingdings 2" pitchFamily="2" charset="2"/>
              <a:buChar char=""/>
              <a:defRPr sz="2400">
                <a:solidFill>
                  <a:schemeClr val="tx1"/>
                </a:solidFill>
                <a:latin typeface="Constantia" panose="02030602050306030303" pitchFamily="18" charset="0"/>
                <a:ea typeface="MS PGothic" panose="020B0600070205080204" pitchFamily="34" charset="-128"/>
              </a:defRPr>
            </a:lvl2pPr>
            <a:lvl3pPr marL="800100" indent="-342900">
              <a:spcBef>
                <a:spcPct val="20000"/>
              </a:spcBef>
              <a:buClr>
                <a:schemeClr val="accent2"/>
              </a:buClr>
              <a:buSzPct val="70000"/>
              <a:buFont typeface="Wingdings 2" pitchFamily="2" charset="2"/>
              <a:buChar char=""/>
              <a:defRPr sz="2100">
                <a:solidFill>
                  <a:schemeClr val="tx1"/>
                </a:solidFill>
                <a:latin typeface="Constantia" panose="02030602050306030303" pitchFamily="18" charset="0"/>
                <a:ea typeface="MS PGothic" panose="020B0600070205080204" pitchFamily="34" charset="-128"/>
              </a:defRPr>
            </a:lvl3pPr>
            <a:lvl4pPr marL="800100" indent="-342900">
              <a:spcBef>
                <a:spcPct val="20000"/>
              </a:spcBef>
              <a:buClr>
                <a:srgbClr val="0BD0D9"/>
              </a:buClr>
              <a:buSzPct val="65000"/>
              <a:buFont typeface="Wingdings 2" pitchFamily="2" charset="2"/>
              <a:buChar char=""/>
              <a:defRPr sz="2000">
                <a:solidFill>
                  <a:schemeClr val="tx1"/>
                </a:solidFill>
                <a:latin typeface="Constantia" panose="02030602050306030303" pitchFamily="18" charset="0"/>
                <a:ea typeface="MS PGothic" panose="020B0600070205080204" pitchFamily="34" charset="-128"/>
              </a:defRPr>
            </a:lvl4pPr>
            <a:lvl5pPr marL="1462088" indent="-209550">
              <a:spcBef>
                <a:spcPct val="20000"/>
              </a:spcBef>
              <a:buClr>
                <a:srgbClr val="10CF9B"/>
              </a:buClr>
              <a:buSzPct val="65000"/>
              <a:buFont typeface="Wingdings 2" pitchFamily="2" charset="2"/>
              <a:buChar char=""/>
              <a:defRPr sz="2000">
                <a:solidFill>
                  <a:schemeClr val="tx1"/>
                </a:solidFill>
                <a:latin typeface="Constantia" panose="02030602050306030303" pitchFamily="18" charset="0"/>
                <a:ea typeface="MS PGothic" panose="020B0600070205080204" pitchFamily="34" charset="-128"/>
              </a:defRPr>
            </a:lvl5pPr>
            <a:lvl6pPr marL="1919288" indent="-20955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ea typeface="MS PGothic" panose="020B0600070205080204" pitchFamily="34" charset="-128"/>
              </a:defRPr>
            </a:lvl6pPr>
            <a:lvl7pPr marL="2376488" indent="-20955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ea typeface="MS PGothic" panose="020B0600070205080204" pitchFamily="34" charset="-128"/>
              </a:defRPr>
            </a:lvl7pPr>
            <a:lvl8pPr marL="2833688" indent="-20955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ea typeface="MS PGothic" panose="020B0600070205080204" pitchFamily="34" charset="-128"/>
              </a:defRPr>
            </a:lvl8pPr>
            <a:lvl9pPr marL="3290888" indent="-20955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ea typeface="MS PGothic" panose="020B0600070205080204" pitchFamily="34" charset="-128"/>
              </a:defRPr>
            </a:lvl9pPr>
          </a:lstStyle>
          <a:p>
            <a:endParaRPr lang="de-DE" altLang="de-DE" sz="2000">
              <a:solidFill>
                <a:srgbClr val="000000"/>
              </a:solidFill>
            </a:endParaRPr>
          </a:p>
        </p:txBody>
      </p:sp>
      <p:pic>
        <p:nvPicPr>
          <p:cNvPr id="35845" name="Image 8">
            <a:extLst>
              <a:ext uri="{FF2B5EF4-FFF2-40B4-BE49-F238E27FC236}">
                <a16:creationId xmlns:a16="http://schemas.microsoft.com/office/drawing/2014/main" id="{C5CC6F9B-BAAF-5B4B-AE38-273D5A5417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4114" y="2636838"/>
            <a:ext cx="7488237" cy="422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6232213"/>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Content Placeholder 2">
            <a:extLst>
              <a:ext uri="{FF2B5EF4-FFF2-40B4-BE49-F238E27FC236}">
                <a16:creationId xmlns:a16="http://schemas.microsoft.com/office/drawing/2014/main" id="{41B4171B-D466-C240-A25A-44279031125F}"/>
              </a:ext>
            </a:extLst>
          </p:cNvPr>
          <p:cNvSpPr>
            <a:spLocks noGrp="1"/>
          </p:cNvSpPr>
          <p:nvPr>
            <p:ph idx="1"/>
          </p:nvPr>
        </p:nvSpPr>
        <p:spPr>
          <a:xfrm>
            <a:off x="1524000" y="2095500"/>
            <a:ext cx="9144000" cy="2667000"/>
          </a:xfrm>
        </p:spPr>
        <p:txBody>
          <a:bodyPr/>
          <a:lstStyle/>
          <a:p>
            <a:pPr algn="ctr" eaLnBrk="1" hangingPunct="1">
              <a:buFont typeface="Arial" panose="020B0604020202020204" pitchFamily="34" charset="0"/>
              <a:buNone/>
            </a:pPr>
            <a:r>
              <a:rPr lang="en-US" altLang="en-US" sz="4000" b="1"/>
              <a:t>THANK YOU!</a:t>
            </a:r>
          </a:p>
          <a:p>
            <a:pPr algn="ctr" eaLnBrk="1" hangingPunct="1">
              <a:buFont typeface="Arial" panose="020B0604020202020204" pitchFamily="34" charset="0"/>
              <a:buNone/>
            </a:pPr>
            <a:endParaRPr lang="en-US" altLang="en-US" sz="4000" b="1"/>
          </a:p>
          <a:p>
            <a:pPr algn="ctr" eaLnBrk="1" hangingPunct="1">
              <a:buFont typeface="Wingdings" pitchFamily="2" charset="2"/>
              <a:buChar char="ü"/>
            </a:pPr>
            <a:r>
              <a:rPr lang="en-US" altLang="en-US" sz="4000" b="1"/>
              <a:t> Your Recommendations are Welcome</a:t>
            </a:r>
          </a:p>
        </p:txBody>
      </p:sp>
      <p:pic>
        <p:nvPicPr>
          <p:cNvPr id="37891" name="Picture 11" descr="Image result for african union logo">
            <a:extLst>
              <a:ext uri="{FF2B5EF4-FFF2-40B4-BE49-F238E27FC236}">
                <a16:creationId xmlns:a16="http://schemas.microsoft.com/office/drawing/2014/main" id="{DAA9F06D-DF16-2C4D-8947-C0C19DD681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60964" y="152400"/>
            <a:ext cx="18700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3A3F56BC-D29C-4D6E-8921-0997FC059317}"/>
              </a:ext>
            </a:extLst>
          </p:cNvPr>
          <p:cNvSpPr/>
          <p:nvPr/>
        </p:nvSpPr>
        <p:spPr>
          <a:xfrm>
            <a:off x="0" y="5638800"/>
            <a:ext cx="12183762" cy="1219200"/>
          </a:xfrm>
          <a:prstGeom prst="rect">
            <a:avLst/>
          </a:prstGeom>
          <a:solidFill>
            <a:srgbClr val="429E14"/>
          </a:solidFill>
          <a:ln>
            <a:solidFill>
              <a:srgbClr val="429E1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extLst>
      <p:ext uri="{BB962C8B-B14F-4D97-AF65-F5344CB8AC3E}">
        <p14:creationId xmlns:p14="http://schemas.microsoft.com/office/powerpoint/2010/main" val="3159806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7" descr="GIZ"/>
          <p:cNvPicPr/>
          <p:nvPr/>
        </p:nvPicPr>
        <p:blipFill>
          <a:blip r:embed="rId2">
            <a:extLst>
              <a:ext uri="{28A0092B-C50C-407E-A947-70E740481C1C}">
                <a14:useLocalDpi xmlns:a14="http://schemas.microsoft.com/office/drawing/2010/main" val="0"/>
              </a:ext>
            </a:extLst>
          </a:blip>
          <a:srcRect/>
          <a:stretch>
            <a:fillRect/>
          </a:stretch>
        </p:blipFill>
        <p:spPr bwMode="auto">
          <a:xfrm>
            <a:off x="178169" y="199414"/>
            <a:ext cx="2245995" cy="592455"/>
          </a:xfrm>
          <a:prstGeom prst="rect">
            <a:avLst/>
          </a:prstGeom>
          <a:noFill/>
          <a:ln>
            <a:noFill/>
          </a:ln>
        </p:spPr>
      </p:pic>
      <p:pic>
        <p:nvPicPr>
          <p:cNvPr id="5" name="Grafik 5" descr="C:\Users\sd\AppData\Local\Microsoft\Windows\INetCache\Content.Word\ELdZ_ml_Office_farbe_en.b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51125" y="66754"/>
            <a:ext cx="1417955" cy="790575"/>
          </a:xfrm>
          <a:prstGeom prst="rect">
            <a:avLst/>
          </a:prstGeom>
          <a:noFill/>
          <a:ln>
            <a:noFill/>
          </a:ln>
        </p:spPr>
      </p:pic>
      <p:pic>
        <p:nvPicPr>
          <p:cNvPr id="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604" t="31466" r="24633" b="20474"/>
          <a:stretch/>
        </p:blipFill>
        <p:spPr bwMode="auto">
          <a:xfrm>
            <a:off x="129474" y="6114114"/>
            <a:ext cx="1832193" cy="699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2">
            <a:extLst>
              <a:ext uri="{FF2B5EF4-FFF2-40B4-BE49-F238E27FC236}">
                <a16:creationId xmlns:a16="http://schemas.microsoft.com/office/drawing/2014/main" id="{D6A70A51-7672-4885-921C-C26FF02C29C0}"/>
              </a:ext>
            </a:extLst>
          </p:cNvPr>
          <p:cNvSpPr txBox="1">
            <a:spLocks/>
          </p:cNvSpPr>
          <p:nvPr/>
        </p:nvSpPr>
        <p:spPr>
          <a:xfrm>
            <a:off x="888207" y="189617"/>
            <a:ext cx="10242501"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b="1" dirty="0">
                <a:solidFill>
                  <a:srgbClr val="0070C0"/>
                </a:solidFill>
                <a:latin typeface="Open Sans"/>
              </a:rPr>
              <a:t>STUDY TOUR PREPARTION</a:t>
            </a:r>
          </a:p>
        </p:txBody>
      </p:sp>
      <p:sp>
        <p:nvSpPr>
          <p:cNvPr id="3" name="Rectangle 2">
            <a:extLst>
              <a:ext uri="{FF2B5EF4-FFF2-40B4-BE49-F238E27FC236}">
                <a16:creationId xmlns:a16="http://schemas.microsoft.com/office/drawing/2014/main" id="{88B6C6C2-E236-4D7E-B4AB-6620C262B620}"/>
              </a:ext>
            </a:extLst>
          </p:cNvPr>
          <p:cNvSpPr/>
          <p:nvPr/>
        </p:nvSpPr>
        <p:spPr>
          <a:xfrm>
            <a:off x="801665" y="980192"/>
            <a:ext cx="10415584" cy="646331"/>
          </a:xfrm>
          <a:prstGeom prst="rect">
            <a:avLst/>
          </a:prstGeom>
        </p:spPr>
        <p:txBody>
          <a:bodyPr wrap="square">
            <a:spAutoFit/>
          </a:bodyPr>
          <a:lstStyle/>
          <a:p>
            <a:pPr algn="ctr"/>
            <a:r>
              <a:rPr lang="en-GB" dirty="0">
                <a:latin typeface="Calibri" panose="020F0502020204030204" pitchFamily="34" charset="0"/>
                <a:ea typeface="Calibri" panose="020F0502020204030204" pitchFamily="34" charset="0"/>
                <a:cs typeface="Calibri" panose="020F0502020204030204" pitchFamily="34" charset="0"/>
              </a:rPr>
              <a:t>…in line with findings of “Roadmap for Development of LMIS in Africa”, functions of </a:t>
            </a:r>
            <a:r>
              <a:rPr lang="en-GB" dirty="0" err="1">
                <a:latin typeface="Calibri" panose="020F0502020204030204" pitchFamily="34" charset="0"/>
                <a:ea typeface="Calibri" panose="020F0502020204030204" pitchFamily="34" charset="0"/>
                <a:cs typeface="Calibri" panose="020F0502020204030204" pitchFamily="34" charset="0"/>
              </a:rPr>
              <a:t>CoP</a:t>
            </a:r>
            <a:r>
              <a:rPr lang="en-GB" dirty="0">
                <a:latin typeface="Calibri" panose="020F0502020204030204" pitchFamily="34" charset="0"/>
                <a:ea typeface="Calibri" panose="020F0502020204030204" pitchFamily="34" charset="0"/>
                <a:cs typeface="Calibri" panose="020F0502020204030204" pitchFamily="34" charset="0"/>
              </a:rPr>
              <a:t> members and  the </a:t>
            </a:r>
            <a:r>
              <a:rPr lang="en-GB" dirty="0" err="1">
                <a:latin typeface="Calibri" panose="020F0502020204030204" pitchFamily="34" charset="0"/>
                <a:ea typeface="Calibri" panose="020F0502020204030204" pitchFamily="34" charset="0"/>
                <a:cs typeface="Calibri" panose="020F0502020204030204" pitchFamily="34" charset="0"/>
              </a:rPr>
              <a:t>CoP</a:t>
            </a:r>
            <a:r>
              <a:rPr lang="en-GB" dirty="0">
                <a:latin typeface="Calibri" panose="020F0502020204030204" pitchFamily="34" charset="0"/>
                <a:ea typeface="Calibri" panose="020F0502020204030204" pitchFamily="34" charset="0"/>
                <a:cs typeface="Calibri" panose="020F0502020204030204" pitchFamily="34" charset="0"/>
              </a:rPr>
              <a:t> Action Plan</a:t>
            </a:r>
            <a:endParaRPr lang="de-DE"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4B98D211-3B7C-43C9-9829-D8703530A662}"/>
              </a:ext>
            </a:extLst>
          </p:cNvPr>
          <p:cNvSpPr txBox="1"/>
          <p:nvPr/>
        </p:nvSpPr>
        <p:spPr>
          <a:xfrm>
            <a:off x="318607" y="1730193"/>
            <a:ext cx="11381699" cy="4216539"/>
          </a:xfrm>
          <a:prstGeom prst="rect">
            <a:avLst/>
          </a:prstGeom>
          <a:noFill/>
        </p:spPr>
        <p:txBody>
          <a:bodyPr wrap="square" rtlCol="0">
            <a:spAutoFit/>
          </a:bodyPr>
          <a:lstStyle/>
          <a:p>
            <a:r>
              <a:rPr lang="en-US" sz="2400" b="1" dirty="0"/>
              <a:t>Core Topics have been identified:</a:t>
            </a:r>
          </a:p>
          <a:p>
            <a:pPr marL="285750" lvl="0" indent="-285750">
              <a:buFont typeface="Arial" panose="020B0604020202020204" pitchFamily="34" charset="0"/>
              <a:buChar char="•"/>
            </a:pPr>
            <a:r>
              <a:rPr lang="en-GB" sz="2000" b="1" dirty="0">
                <a:solidFill>
                  <a:srgbClr val="C00000"/>
                </a:solidFill>
              </a:rPr>
              <a:t>Roles and responsibilities </a:t>
            </a:r>
            <a:r>
              <a:rPr lang="en-GB" sz="2000" dirty="0"/>
              <a:t>of different actors at national and regional level for collection, analysis and dissemination of labour market information (overview and insights from different perspectives)</a:t>
            </a:r>
            <a:endParaRPr lang="de-DE" sz="2000" dirty="0"/>
          </a:p>
          <a:p>
            <a:pPr marL="285750" lvl="0" indent="-285750">
              <a:buFont typeface="Arial" panose="020B0604020202020204" pitchFamily="34" charset="0"/>
              <a:buChar char="•"/>
            </a:pPr>
            <a:r>
              <a:rPr lang="en-GB" sz="2000" dirty="0"/>
              <a:t>Variety of </a:t>
            </a:r>
            <a:r>
              <a:rPr lang="en-GB" sz="2000" b="1" dirty="0">
                <a:solidFill>
                  <a:srgbClr val="C00000"/>
                </a:solidFill>
              </a:rPr>
              <a:t>sources for LMI</a:t>
            </a:r>
            <a:r>
              <a:rPr lang="en-GB" sz="2000" dirty="0"/>
              <a:t>, including qualitative data, private sector intermediation services and big data (e.g. job search sites)</a:t>
            </a:r>
            <a:endParaRPr lang="de-DE" sz="2000" dirty="0"/>
          </a:p>
          <a:p>
            <a:pPr marL="285750" lvl="0" indent="-285750">
              <a:buFont typeface="Arial" panose="020B0604020202020204" pitchFamily="34" charset="0"/>
              <a:buChar char="•"/>
            </a:pPr>
            <a:r>
              <a:rPr lang="en-GB" sz="2000" dirty="0"/>
              <a:t>Relevance of LMI for </a:t>
            </a:r>
            <a:r>
              <a:rPr lang="en-GB" sz="2000" b="1" dirty="0">
                <a:solidFill>
                  <a:srgbClr val="C00000"/>
                </a:solidFill>
              </a:rPr>
              <a:t>economic development planning </a:t>
            </a:r>
            <a:r>
              <a:rPr lang="en-GB" sz="2000" dirty="0"/>
              <a:t>as well as </a:t>
            </a:r>
            <a:r>
              <a:rPr lang="en-GB" sz="2000" b="1" dirty="0">
                <a:solidFill>
                  <a:srgbClr val="C00000"/>
                </a:solidFill>
              </a:rPr>
              <a:t>education</a:t>
            </a:r>
            <a:r>
              <a:rPr lang="en-GB" sz="2000" dirty="0"/>
              <a:t> and </a:t>
            </a:r>
            <a:r>
              <a:rPr lang="en-GB" sz="2000" b="1" dirty="0">
                <a:solidFill>
                  <a:srgbClr val="C00000"/>
                </a:solidFill>
              </a:rPr>
              <a:t>labour market policies </a:t>
            </a:r>
            <a:r>
              <a:rPr lang="en-GB" sz="2000" dirty="0"/>
              <a:t>/ measures</a:t>
            </a:r>
            <a:endParaRPr lang="de-DE" sz="2000" dirty="0"/>
          </a:p>
          <a:p>
            <a:pPr marL="285750" lvl="0" indent="-285750">
              <a:buFont typeface="Arial" panose="020B0604020202020204" pitchFamily="34" charset="0"/>
              <a:buChar char="•"/>
            </a:pPr>
            <a:r>
              <a:rPr lang="en-GB" sz="2000" b="1" dirty="0">
                <a:solidFill>
                  <a:srgbClr val="C00000"/>
                </a:solidFill>
              </a:rPr>
              <a:t>Engagement of private sector </a:t>
            </a:r>
            <a:r>
              <a:rPr lang="en-GB" sz="2000" dirty="0"/>
              <a:t>in LMI (for data collection, analysis and usage)</a:t>
            </a:r>
            <a:endParaRPr lang="de-DE" sz="2000" dirty="0"/>
          </a:p>
          <a:p>
            <a:pPr marL="285750" lvl="0" indent="-285750">
              <a:buFont typeface="Arial" panose="020B0604020202020204" pitchFamily="34" charset="0"/>
              <a:buChar char="•"/>
            </a:pPr>
            <a:r>
              <a:rPr lang="en-GB" sz="2000" dirty="0"/>
              <a:t>Usage of </a:t>
            </a:r>
            <a:r>
              <a:rPr lang="en-GB" sz="2000" b="1" dirty="0">
                <a:solidFill>
                  <a:srgbClr val="C00000"/>
                </a:solidFill>
              </a:rPr>
              <a:t>LMI</a:t>
            </a:r>
            <a:r>
              <a:rPr lang="en-GB" sz="2000" dirty="0"/>
              <a:t> in </a:t>
            </a:r>
            <a:r>
              <a:rPr lang="en-GB" sz="2000" b="1" dirty="0">
                <a:solidFill>
                  <a:srgbClr val="C00000"/>
                </a:solidFill>
              </a:rPr>
              <a:t>design</a:t>
            </a:r>
            <a:r>
              <a:rPr lang="en-GB" sz="2000" dirty="0"/>
              <a:t> and </a:t>
            </a:r>
            <a:r>
              <a:rPr lang="en-GB" sz="2000" b="1" dirty="0">
                <a:solidFill>
                  <a:srgbClr val="C00000"/>
                </a:solidFill>
              </a:rPr>
              <a:t>implementation</a:t>
            </a:r>
            <a:r>
              <a:rPr lang="en-GB" sz="2000" dirty="0"/>
              <a:t> of different labour market intervention and services (including career guidance)</a:t>
            </a:r>
            <a:endParaRPr lang="de-DE" sz="2000" dirty="0"/>
          </a:p>
          <a:p>
            <a:pPr marL="285750" lvl="0" indent="-285750">
              <a:buFont typeface="Arial" panose="020B0604020202020204" pitchFamily="34" charset="0"/>
              <a:buChar char="•"/>
            </a:pPr>
            <a:r>
              <a:rPr lang="en-GB" sz="2000" dirty="0"/>
              <a:t>User-friendly </a:t>
            </a:r>
            <a:r>
              <a:rPr lang="en-GB" sz="2000" b="1" dirty="0">
                <a:solidFill>
                  <a:srgbClr val="C00000"/>
                </a:solidFill>
              </a:rPr>
              <a:t>processing and visualisation </a:t>
            </a:r>
            <a:r>
              <a:rPr lang="en-GB" sz="2000" dirty="0"/>
              <a:t>of LMI</a:t>
            </a:r>
            <a:endParaRPr lang="de-DE" sz="2000" dirty="0"/>
          </a:p>
          <a:p>
            <a:pPr marL="285750" lvl="0" indent="-285750">
              <a:buFont typeface="Arial" panose="020B0604020202020204" pitchFamily="34" charset="0"/>
              <a:buChar char="•"/>
            </a:pPr>
            <a:r>
              <a:rPr lang="en-GB" sz="2000" b="1" dirty="0">
                <a:solidFill>
                  <a:srgbClr val="C00000"/>
                </a:solidFill>
              </a:rPr>
              <a:t>Addressing informal sector </a:t>
            </a:r>
            <a:r>
              <a:rPr lang="en-GB" sz="2000" dirty="0"/>
              <a:t>in LMI</a:t>
            </a:r>
            <a:endParaRPr lang="de-DE" sz="2000" dirty="0"/>
          </a:p>
          <a:p>
            <a:endParaRPr lang="de-DE" sz="2400" b="1" dirty="0"/>
          </a:p>
        </p:txBody>
      </p:sp>
    </p:spTree>
    <p:extLst>
      <p:ext uri="{BB962C8B-B14F-4D97-AF65-F5344CB8AC3E}">
        <p14:creationId xmlns:p14="http://schemas.microsoft.com/office/powerpoint/2010/main" val="2324242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7" descr="GIZ"/>
          <p:cNvPicPr/>
          <p:nvPr/>
        </p:nvPicPr>
        <p:blipFill>
          <a:blip r:embed="rId2">
            <a:extLst>
              <a:ext uri="{28A0092B-C50C-407E-A947-70E740481C1C}">
                <a14:useLocalDpi xmlns:a14="http://schemas.microsoft.com/office/drawing/2010/main" val="0"/>
              </a:ext>
            </a:extLst>
          </a:blip>
          <a:srcRect/>
          <a:stretch>
            <a:fillRect/>
          </a:stretch>
        </p:blipFill>
        <p:spPr bwMode="auto">
          <a:xfrm>
            <a:off x="467544" y="361464"/>
            <a:ext cx="2245995" cy="592455"/>
          </a:xfrm>
          <a:prstGeom prst="rect">
            <a:avLst/>
          </a:prstGeom>
          <a:noFill/>
          <a:ln>
            <a:noFill/>
          </a:ln>
        </p:spPr>
      </p:pic>
      <p:pic>
        <p:nvPicPr>
          <p:cNvPr id="5" name="Grafik 5" descr="C:\Users\sd\AppData\Local\Microsoft\Windows\INetCache\Content.Word\ELdZ_ml_Office_farbe_en.b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8125" y="275104"/>
            <a:ext cx="1417955" cy="790575"/>
          </a:xfrm>
          <a:prstGeom prst="rect">
            <a:avLst/>
          </a:prstGeom>
          <a:noFill/>
          <a:ln>
            <a:noFill/>
          </a:ln>
        </p:spPr>
      </p:pic>
      <p:pic>
        <p:nvPicPr>
          <p:cNvPr id="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604" t="31466" r="24633" b="20474"/>
          <a:stretch/>
        </p:blipFill>
        <p:spPr bwMode="auto">
          <a:xfrm>
            <a:off x="467544" y="5999475"/>
            <a:ext cx="1832193" cy="699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2">
            <a:extLst>
              <a:ext uri="{FF2B5EF4-FFF2-40B4-BE49-F238E27FC236}">
                <a16:creationId xmlns:a16="http://schemas.microsoft.com/office/drawing/2014/main" id="{1EC8A75D-4B5B-4B08-8D7A-F7CE4A47782F}"/>
              </a:ext>
            </a:extLst>
          </p:cNvPr>
          <p:cNvSpPr txBox="1">
            <a:spLocks/>
          </p:cNvSpPr>
          <p:nvPr/>
        </p:nvSpPr>
        <p:spPr>
          <a:xfrm>
            <a:off x="974749" y="670391"/>
            <a:ext cx="10242501"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b="1" dirty="0" err="1">
                <a:solidFill>
                  <a:srgbClr val="0070C0"/>
                </a:solidFill>
                <a:latin typeface="Open Sans"/>
              </a:rPr>
              <a:t>YouMatch</a:t>
            </a:r>
            <a:r>
              <a:rPr lang="fr-FR" sz="4000" b="1" dirty="0">
                <a:solidFill>
                  <a:srgbClr val="0070C0"/>
                </a:solidFill>
                <a:latin typeface="Open Sans"/>
              </a:rPr>
              <a:t> has </a:t>
            </a:r>
            <a:r>
              <a:rPr lang="fr-FR" sz="4000" b="1" dirty="0" err="1">
                <a:solidFill>
                  <a:srgbClr val="0070C0"/>
                </a:solidFill>
                <a:latin typeface="Open Sans"/>
              </a:rPr>
              <a:t>Identifed</a:t>
            </a:r>
            <a:endParaRPr lang="fr-FR" sz="4000" b="1" dirty="0">
              <a:solidFill>
                <a:srgbClr val="0070C0"/>
              </a:solidFill>
              <a:latin typeface="Open Sans"/>
            </a:endParaRPr>
          </a:p>
        </p:txBody>
      </p:sp>
      <p:sp>
        <p:nvSpPr>
          <p:cNvPr id="12" name="Title 2">
            <a:extLst>
              <a:ext uri="{FF2B5EF4-FFF2-40B4-BE49-F238E27FC236}">
                <a16:creationId xmlns:a16="http://schemas.microsoft.com/office/drawing/2014/main" id="{54934ECF-0157-450E-9A26-A809A819A2CA}"/>
              </a:ext>
            </a:extLst>
          </p:cNvPr>
          <p:cNvSpPr txBox="1">
            <a:spLocks/>
          </p:cNvSpPr>
          <p:nvPr/>
        </p:nvSpPr>
        <p:spPr>
          <a:xfrm>
            <a:off x="654601" y="2627411"/>
            <a:ext cx="10242501"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19900" b="1" dirty="0">
                <a:latin typeface="Open Sans"/>
              </a:rPr>
              <a:t>10</a:t>
            </a:r>
          </a:p>
        </p:txBody>
      </p:sp>
      <p:sp>
        <p:nvSpPr>
          <p:cNvPr id="13" name="Rectangle 12">
            <a:extLst>
              <a:ext uri="{FF2B5EF4-FFF2-40B4-BE49-F238E27FC236}">
                <a16:creationId xmlns:a16="http://schemas.microsoft.com/office/drawing/2014/main" id="{24600CAB-6781-4F48-8CE0-C775FDB505FF}"/>
              </a:ext>
            </a:extLst>
          </p:cNvPr>
          <p:cNvSpPr/>
          <p:nvPr/>
        </p:nvSpPr>
        <p:spPr>
          <a:xfrm>
            <a:off x="888207" y="4398279"/>
            <a:ext cx="10415584" cy="830997"/>
          </a:xfrm>
          <a:prstGeom prst="rect">
            <a:avLst/>
          </a:prstGeom>
        </p:spPr>
        <p:txBody>
          <a:bodyPr wrap="square">
            <a:spAutoFit/>
          </a:bodyPr>
          <a:lstStyle/>
          <a:p>
            <a:pPr algn="ctr"/>
            <a:r>
              <a:rPr lang="en-GB" sz="2400" dirty="0">
                <a:latin typeface="Calibri" panose="020F0502020204030204" pitchFamily="34" charset="0"/>
                <a:cs typeface="Calibri" panose="020F0502020204030204" pitchFamily="34" charset="0"/>
              </a:rPr>
              <a:t>Institutions that can address the core topics of interest to our COP that is possible to visit during the study tour.</a:t>
            </a:r>
          </a:p>
        </p:txBody>
      </p:sp>
    </p:spTree>
    <p:extLst>
      <p:ext uri="{BB962C8B-B14F-4D97-AF65-F5344CB8AC3E}">
        <p14:creationId xmlns:p14="http://schemas.microsoft.com/office/powerpoint/2010/main" val="193503064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7" descr="GIZ"/>
          <p:cNvPicPr/>
          <p:nvPr/>
        </p:nvPicPr>
        <p:blipFill>
          <a:blip r:embed="rId2">
            <a:extLst>
              <a:ext uri="{28A0092B-C50C-407E-A947-70E740481C1C}">
                <a14:useLocalDpi xmlns:a14="http://schemas.microsoft.com/office/drawing/2010/main" val="0"/>
              </a:ext>
            </a:extLst>
          </a:blip>
          <a:srcRect/>
          <a:stretch>
            <a:fillRect/>
          </a:stretch>
        </p:blipFill>
        <p:spPr bwMode="auto">
          <a:xfrm>
            <a:off x="178169" y="199414"/>
            <a:ext cx="2245995" cy="592455"/>
          </a:xfrm>
          <a:prstGeom prst="rect">
            <a:avLst/>
          </a:prstGeom>
          <a:noFill/>
          <a:ln>
            <a:noFill/>
          </a:ln>
        </p:spPr>
      </p:pic>
      <p:pic>
        <p:nvPicPr>
          <p:cNvPr id="6" name="Grafik 5" descr="C:\Users\sd\AppData\Local\Microsoft\Windows\INetCache\Content.Word\ELdZ_ml_Office_farbe_en.b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51125" y="66754"/>
            <a:ext cx="1417955" cy="790575"/>
          </a:xfrm>
          <a:prstGeom prst="rect">
            <a:avLst/>
          </a:prstGeom>
          <a:noFill/>
          <a:ln>
            <a:noFill/>
          </a:ln>
        </p:spPr>
      </p:pic>
      <p:pic>
        <p:nvPicPr>
          <p:cNvPr id="9"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604" t="31466" r="24633" b="20474"/>
          <a:stretch/>
        </p:blipFill>
        <p:spPr bwMode="auto">
          <a:xfrm>
            <a:off x="198924" y="6009939"/>
            <a:ext cx="1832193" cy="699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2">
            <a:extLst>
              <a:ext uri="{FF2B5EF4-FFF2-40B4-BE49-F238E27FC236}">
                <a16:creationId xmlns:a16="http://schemas.microsoft.com/office/drawing/2014/main" id="{2174C957-08A6-42EC-AF2D-5D98DAA6DAF4}"/>
              </a:ext>
            </a:extLst>
          </p:cNvPr>
          <p:cNvSpPr txBox="1">
            <a:spLocks/>
          </p:cNvSpPr>
          <p:nvPr/>
        </p:nvSpPr>
        <p:spPr>
          <a:xfrm>
            <a:off x="974749" y="285829"/>
            <a:ext cx="10242501"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b="1" dirty="0" err="1">
                <a:solidFill>
                  <a:srgbClr val="0070C0"/>
                </a:solidFill>
                <a:latin typeface="Open Sans"/>
              </a:rPr>
              <a:t>Potential</a:t>
            </a:r>
            <a:r>
              <a:rPr lang="fr-FR" sz="4000" b="1" dirty="0">
                <a:solidFill>
                  <a:srgbClr val="0070C0"/>
                </a:solidFill>
                <a:latin typeface="Open Sans"/>
              </a:rPr>
              <a:t> Institutions</a:t>
            </a:r>
          </a:p>
        </p:txBody>
      </p:sp>
      <p:graphicFrame>
        <p:nvGraphicFramePr>
          <p:cNvPr id="3" name="Table 2">
            <a:extLst>
              <a:ext uri="{FF2B5EF4-FFF2-40B4-BE49-F238E27FC236}">
                <a16:creationId xmlns:a16="http://schemas.microsoft.com/office/drawing/2014/main" id="{1348121B-FD1A-4AFA-85B8-F49A277ED658}"/>
              </a:ext>
            </a:extLst>
          </p:cNvPr>
          <p:cNvGraphicFramePr>
            <a:graphicFrameLocks noGrp="1"/>
          </p:cNvGraphicFramePr>
          <p:nvPr>
            <p:extLst>
              <p:ext uri="{D42A27DB-BD31-4B8C-83A1-F6EECF244321}">
                <p14:modId xmlns:p14="http://schemas.microsoft.com/office/powerpoint/2010/main" val="1877084535"/>
              </p:ext>
            </p:extLst>
          </p:nvPr>
        </p:nvGraphicFramePr>
        <p:xfrm>
          <a:off x="89083" y="1280446"/>
          <a:ext cx="11979997" cy="5291725"/>
        </p:xfrm>
        <a:graphic>
          <a:graphicData uri="http://schemas.openxmlformats.org/drawingml/2006/table">
            <a:tbl>
              <a:tblPr firstRow="1" bandRow="1">
                <a:tableStyleId>{5C22544A-7EE6-4342-B048-85BDC9FD1C3A}</a:tableStyleId>
              </a:tblPr>
              <a:tblGrid>
                <a:gridCol w="1539812">
                  <a:extLst>
                    <a:ext uri="{9D8B030D-6E8A-4147-A177-3AD203B41FA5}">
                      <a16:colId xmlns:a16="http://schemas.microsoft.com/office/drawing/2014/main" val="444713462"/>
                    </a:ext>
                  </a:extLst>
                </a:gridCol>
                <a:gridCol w="10440185">
                  <a:extLst>
                    <a:ext uri="{9D8B030D-6E8A-4147-A177-3AD203B41FA5}">
                      <a16:colId xmlns:a16="http://schemas.microsoft.com/office/drawing/2014/main" val="3848212947"/>
                    </a:ext>
                  </a:extLst>
                </a:gridCol>
              </a:tblGrid>
              <a:tr h="445405">
                <a:tc>
                  <a:txBody>
                    <a:bodyPr/>
                    <a:lstStyle/>
                    <a:p>
                      <a:pPr marL="0" marR="0" algn="ctr">
                        <a:lnSpc>
                          <a:spcPct val="107000"/>
                        </a:lnSpc>
                        <a:spcBef>
                          <a:spcPts val="600"/>
                        </a:spcBef>
                        <a:spcAft>
                          <a:spcPts val="600"/>
                        </a:spcAft>
                      </a:pPr>
                      <a:r>
                        <a:rPr lang="de-DE" sz="2000" b="1" dirty="0">
                          <a:effectLst/>
                          <a:latin typeface="Calibri" panose="020F0502020204030204" pitchFamily="34" charset="0"/>
                          <a:ea typeface="Calibri" panose="020F0502020204030204" pitchFamily="34" charset="0"/>
                          <a:cs typeface="Times New Roman" panose="02020603050405020304" pitchFamily="18" charset="0"/>
                        </a:rPr>
                        <a:t>Institution</a:t>
                      </a:r>
                    </a:p>
                  </a:txBody>
                  <a:tcPr marL="68580" marR="68580" marT="0" marB="0"/>
                </a:tc>
                <a:tc>
                  <a:txBody>
                    <a:bodyPr/>
                    <a:lstStyle/>
                    <a:p>
                      <a:pPr marL="0" marR="0" algn="ctr">
                        <a:lnSpc>
                          <a:spcPct val="107000"/>
                        </a:lnSpc>
                        <a:spcBef>
                          <a:spcPts val="600"/>
                        </a:spcBef>
                        <a:spcAft>
                          <a:spcPts val="600"/>
                        </a:spcAft>
                      </a:pPr>
                      <a:r>
                        <a:rPr lang="de-DE" sz="2000" b="1" dirty="0">
                          <a:effectLst/>
                          <a:latin typeface="Calibri" panose="020F0502020204030204" pitchFamily="34" charset="0"/>
                          <a:ea typeface="Calibri" panose="020F0502020204030204" pitchFamily="34" charset="0"/>
                          <a:cs typeface="Times New Roman" panose="02020603050405020304" pitchFamily="18" charset="0"/>
                        </a:rPr>
                        <a:t>Relevant </a:t>
                      </a:r>
                      <a:r>
                        <a:rPr lang="de-DE" sz="2000" b="1" dirty="0" err="1">
                          <a:effectLst/>
                          <a:latin typeface="Calibri" panose="020F0502020204030204" pitchFamily="34" charset="0"/>
                          <a:ea typeface="Calibri" panose="020F0502020204030204" pitchFamily="34" charset="0"/>
                          <a:cs typeface="Times New Roman" panose="02020603050405020304" pitchFamily="18" charset="0"/>
                        </a:rPr>
                        <a:t>scope</a:t>
                      </a:r>
                      <a:r>
                        <a:rPr lang="de-DE" sz="2000" b="1" dirty="0">
                          <a:effectLst/>
                          <a:latin typeface="Calibri" panose="020F0502020204030204" pitchFamily="34" charset="0"/>
                          <a:ea typeface="Calibri" panose="020F0502020204030204" pitchFamily="34" charset="0"/>
                          <a:cs typeface="Times New Roman" panose="02020603050405020304" pitchFamily="18" charset="0"/>
                        </a:rPr>
                        <a:t> </a:t>
                      </a:r>
                      <a:r>
                        <a:rPr lang="de-DE" sz="2000" b="1" dirty="0" err="1">
                          <a:effectLst/>
                          <a:latin typeface="Calibri" panose="020F0502020204030204" pitchFamily="34" charset="0"/>
                          <a:ea typeface="Calibri" panose="020F0502020204030204" pitchFamily="34" charset="0"/>
                          <a:cs typeface="Times New Roman" panose="02020603050405020304" pitchFamily="18" charset="0"/>
                        </a:rPr>
                        <a:t>of</a:t>
                      </a:r>
                      <a:r>
                        <a:rPr lang="de-DE" sz="2000" b="1" dirty="0">
                          <a:effectLst/>
                          <a:latin typeface="Calibri" panose="020F0502020204030204" pitchFamily="34" charset="0"/>
                          <a:ea typeface="Calibri" panose="020F0502020204030204" pitchFamily="34" charset="0"/>
                          <a:cs typeface="Times New Roman" panose="02020603050405020304" pitchFamily="18" charset="0"/>
                        </a:rPr>
                        <a:t> </a:t>
                      </a:r>
                      <a:r>
                        <a:rPr lang="de-DE" sz="2000" b="1" dirty="0" err="1">
                          <a:effectLst/>
                          <a:latin typeface="Calibri" panose="020F0502020204030204" pitchFamily="34" charset="0"/>
                          <a:ea typeface="Calibri" panose="020F0502020204030204" pitchFamily="34" charset="0"/>
                          <a:cs typeface="Times New Roman" panose="02020603050405020304" pitchFamily="18" charset="0"/>
                        </a:rPr>
                        <a:t>work</a:t>
                      </a:r>
                      <a:endParaRPr lang="de-DE"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2008958"/>
                  </a:ext>
                </a:extLst>
              </a:tr>
              <a:tr h="873558">
                <a:tc>
                  <a:txBody>
                    <a:bodyPr/>
                    <a:lstStyle/>
                    <a:p>
                      <a:r>
                        <a:rPr lang="de-DE" sz="1800" b="1" kern="1200" dirty="0">
                          <a:solidFill>
                            <a:schemeClr val="dk1"/>
                          </a:solidFill>
                          <a:effectLst/>
                          <a:latin typeface="+mn-lt"/>
                          <a:ea typeface="+mn-ea"/>
                          <a:cs typeface="+mn-cs"/>
                        </a:rPr>
                        <a:t>Federal </a:t>
                      </a:r>
                      <a:r>
                        <a:rPr lang="de-DE" sz="1800" b="1" kern="1200" dirty="0" err="1">
                          <a:solidFill>
                            <a:schemeClr val="dk1"/>
                          </a:solidFill>
                          <a:effectLst/>
                          <a:latin typeface="+mn-lt"/>
                          <a:ea typeface="+mn-ea"/>
                          <a:cs typeface="+mn-cs"/>
                        </a:rPr>
                        <a:t>Employment</a:t>
                      </a:r>
                      <a:r>
                        <a:rPr lang="de-DE" sz="1800" b="1" kern="1200" dirty="0">
                          <a:solidFill>
                            <a:schemeClr val="dk1"/>
                          </a:solidFill>
                          <a:effectLst/>
                          <a:latin typeface="+mn-lt"/>
                          <a:ea typeface="+mn-ea"/>
                          <a:cs typeface="+mn-cs"/>
                        </a:rPr>
                        <a:t> Agency</a:t>
                      </a:r>
                      <a:endParaRPr lang="de-DE" b="1" dirty="0"/>
                    </a:p>
                  </a:txBody>
                  <a:tcPr/>
                </a:tc>
                <a:tc>
                  <a:txBody>
                    <a:bodyPr/>
                    <a:lstStyle/>
                    <a:p>
                      <a:r>
                        <a:rPr lang="de-DE" sz="1800" kern="1200" dirty="0">
                          <a:solidFill>
                            <a:schemeClr val="dk1"/>
                          </a:solidFill>
                          <a:effectLst/>
                          <a:latin typeface="+mn-lt"/>
                          <a:ea typeface="+mn-ea"/>
                          <a:cs typeface="+mn-cs"/>
                        </a:rPr>
                        <a:t>As </a:t>
                      </a:r>
                      <a:r>
                        <a:rPr lang="de-DE" sz="1800" kern="1200" dirty="0" err="1">
                          <a:solidFill>
                            <a:schemeClr val="dk1"/>
                          </a:solidFill>
                          <a:effectLst/>
                          <a:latin typeface="+mn-lt"/>
                          <a:ea typeface="+mn-ea"/>
                          <a:cs typeface="+mn-cs"/>
                        </a:rPr>
                        <a:t>part</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of</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official</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statistics</a:t>
                      </a:r>
                      <a:r>
                        <a:rPr lang="de-DE" sz="1800" kern="1200" dirty="0">
                          <a:solidFill>
                            <a:schemeClr val="dk1"/>
                          </a:solidFill>
                          <a:effectLst/>
                          <a:latin typeface="+mn-lt"/>
                          <a:ea typeface="+mn-ea"/>
                          <a:cs typeface="+mn-cs"/>
                        </a:rPr>
                        <a:t> in Germany, </a:t>
                      </a:r>
                      <a:r>
                        <a:rPr lang="de-DE" sz="1800" kern="1200" dirty="0" err="1">
                          <a:solidFill>
                            <a:schemeClr val="dk1"/>
                          </a:solidFill>
                          <a:effectLst/>
                          <a:latin typeface="+mn-lt"/>
                          <a:ea typeface="+mn-ea"/>
                          <a:cs typeface="+mn-cs"/>
                        </a:rPr>
                        <a:t>the</a:t>
                      </a:r>
                      <a:r>
                        <a:rPr lang="de-DE" sz="1800" kern="1200" dirty="0">
                          <a:solidFill>
                            <a:schemeClr val="dk1"/>
                          </a:solidFill>
                          <a:effectLst/>
                          <a:latin typeface="+mn-lt"/>
                          <a:ea typeface="+mn-ea"/>
                          <a:cs typeface="+mn-cs"/>
                        </a:rPr>
                        <a:t> Federal </a:t>
                      </a:r>
                      <a:r>
                        <a:rPr lang="de-DE" sz="1800" kern="1200" dirty="0" err="1">
                          <a:solidFill>
                            <a:schemeClr val="dk1"/>
                          </a:solidFill>
                          <a:effectLst/>
                          <a:latin typeface="+mn-lt"/>
                          <a:ea typeface="+mn-ea"/>
                          <a:cs typeface="+mn-cs"/>
                        </a:rPr>
                        <a:t>Employment</a:t>
                      </a:r>
                      <a:r>
                        <a:rPr lang="de-DE" sz="1800" kern="1200" dirty="0">
                          <a:solidFill>
                            <a:schemeClr val="dk1"/>
                          </a:solidFill>
                          <a:effectLst/>
                          <a:latin typeface="+mn-lt"/>
                          <a:ea typeface="+mn-ea"/>
                          <a:cs typeface="+mn-cs"/>
                        </a:rPr>
                        <a:t> Agency </a:t>
                      </a:r>
                      <a:r>
                        <a:rPr lang="de-DE" sz="1800" kern="1200" dirty="0" err="1">
                          <a:solidFill>
                            <a:schemeClr val="dk1"/>
                          </a:solidFill>
                          <a:effectLst/>
                          <a:latin typeface="+mn-lt"/>
                          <a:ea typeface="+mn-ea"/>
                          <a:cs typeface="+mn-cs"/>
                        </a:rPr>
                        <a:t>compiles</a:t>
                      </a:r>
                      <a:r>
                        <a:rPr lang="de-DE" sz="1800" kern="1200" dirty="0">
                          <a:solidFill>
                            <a:schemeClr val="dk1"/>
                          </a:solidFill>
                          <a:effectLst/>
                          <a:latin typeface="+mn-lt"/>
                          <a:ea typeface="+mn-ea"/>
                          <a:cs typeface="+mn-cs"/>
                        </a:rPr>
                        <a:t> and </a:t>
                      </a:r>
                      <a:r>
                        <a:rPr lang="de-DE" sz="1800" kern="1200" dirty="0" err="1">
                          <a:solidFill>
                            <a:schemeClr val="dk1"/>
                          </a:solidFill>
                          <a:effectLst/>
                          <a:latin typeface="+mn-lt"/>
                          <a:ea typeface="+mn-ea"/>
                          <a:cs typeface="+mn-cs"/>
                        </a:rPr>
                        <a:t>publishes</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labor</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market</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statistics</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for</a:t>
                      </a:r>
                      <a:r>
                        <a:rPr lang="de-DE" sz="1800" kern="1200" dirty="0">
                          <a:solidFill>
                            <a:schemeClr val="dk1"/>
                          </a:solidFill>
                          <a:effectLst/>
                          <a:latin typeface="+mn-lt"/>
                          <a:ea typeface="+mn-ea"/>
                          <a:cs typeface="+mn-cs"/>
                        </a:rPr>
                        <a:t> all </a:t>
                      </a:r>
                      <a:r>
                        <a:rPr lang="de-DE" sz="1800" kern="1200" dirty="0" err="1">
                          <a:solidFill>
                            <a:schemeClr val="dk1"/>
                          </a:solidFill>
                          <a:effectLst/>
                          <a:latin typeface="+mn-lt"/>
                          <a:ea typeface="+mn-ea"/>
                          <a:cs typeface="+mn-cs"/>
                        </a:rPr>
                        <a:t>regions</a:t>
                      </a:r>
                      <a:r>
                        <a:rPr lang="de-DE" sz="1800" kern="1200" dirty="0">
                          <a:solidFill>
                            <a:schemeClr val="dk1"/>
                          </a:solidFill>
                          <a:effectLst/>
                          <a:latin typeface="+mn-lt"/>
                          <a:ea typeface="+mn-ea"/>
                          <a:cs typeface="+mn-cs"/>
                        </a:rPr>
                        <a:t>.</a:t>
                      </a:r>
                    </a:p>
                    <a:p>
                      <a:endParaRPr lang="de-DE" sz="1800" kern="1200" dirty="0">
                        <a:solidFill>
                          <a:schemeClr val="dk1"/>
                        </a:solidFill>
                        <a:effectLst/>
                        <a:latin typeface="+mn-lt"/>
                        <a:ea typeface="+mn-ea"/>
                        <a:cs typeface="+mn-cs"/>
                      </a:endParaRPr>
                    </a:p>
                    <a:p>
                      <a:r>
                        <a:rPr lang="de-DE" sz="1800" kern="1200" dirty="0">
                          <a:solidFill>
                            <a:schemeClr val="dk1"/>
                          </a:solidFill>
                          <a:effectLst/>
                          <a:latin typeface="+mn-lt"/>
                          <a:ea typeface="+mn-ea"/>
                          <a:cs typeface="+mn-cs"/>
                        </a:rPr>
                        <a:t>The </a:t>
                      </a:r>
                      <a:r>
                        <a:rPr lang="de-DE" sz="1800" kern="1200" dirty="0" err="1">
                          <a:solidFill>
                            <a:schemeClr val="dk1"/>
                          </a:solidFill>
                          <a:effectLst/>
                          <a:latin typeface="+mn-lt"/>
                          <a:ea typeface="+mn-ea"/>
                          <a:cs typeface="+mn-cs"/>
                        </a:rPr>
                        <a:t>labor</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market</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statistics</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give</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the</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institutions</a:t>
                      </a:r>
                      <a:r>
                        <a:rPr lang="de-DE" sz="1800" kern="1200" dirty="0">
                          <a:solidFill>
                            <a:schemeClr val="dk1"/>
                          </a:solidFill>
                          <a:effectLst/>
                          <a:latin typeface="+mn-lt"/>
                          <a:ea typeface="+mn-ea"/>
                          <a:cs typeface="+mn-cs"/>
                        </a:rPr>
                        <a:t> and </a:t>
                      </a:r>
                      <a:r>
                        <a:rPr lang="de-DE" sz="1800" kern="1200" dirty="0" err="1">
                          <a:solidFill>
                            <a:schemeClr val="dk1"/>
                          </a:solidFill>
                          <a:effectLst/>
                          <a:latin typeface="+mn-lt"/>
                          <a:ea typeface="+mn-ea"/>
                          <a:cs typeface="+mn-cs"/>
                        </a:rPr>
                        <a:t>politics</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directly</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involved</a:t>
                      </a:r>
                      <a:r>
                        <a:rPr lang="de-DE" sz="1800" kern="1200" dirty="0">
                          <a:solidFill>
                            <a:schemeClr val="dk1"/>
                          </a:solidFill>
                          <a:effectLst/>
                          <a:latin typeface="+mn-lt"/>
                          <a:ea typeface="+mn-ea"/>
                          <a:cs typeface="+mn-cs"/>
                        </a:rPr>
                        <a:t> in </a:t>
                      </a:r>
                      <a:r>
                        <a:rPr lang="de-DE" sz="1800" kern="1200" dirty="0" err="1">
                          <a:solidFill>
                            <a:schemeClr val="dk1"/>
                          </a:solidFill>
                          <a:effectLst/>
                          <a:latin typeface="+mn-lt"/>
                          <a:ea typeface="+mn-ea"/>
                          <a:cs typeface="+mn-cs"/>
                        </a:rPr>
                        <a:t>the</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labor</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market</a:t>
                      </a:r>
                      <a:r>
                        <a:rPr lang="de-DE" sz="1800" kern="1200" dirty="0">
                          <a:solidFill>
                            <a:schemeClr val="dk1"/>
                          </a:solidFill>
                          <a:effectLst/>
                          <a:latin typeface="+mn-lt"/>
                          <a:ea typeface="+mn-ea"/>
                          <a:cs typeface="+mn-cs"/>
                        </a:rPr>
                        <a:t> a </a:t>
                      </a:r>
                      <a:r>
                        <a:rPr lang="de-DE" sz="1800" kern="1200" dirty="0" err="1">
                          <a:solidFill>
                            <a:schemeClr val="dk1"/>
                          </a:solidFill>
                          <a:effectLst/>
                          <a:latin typeface="+mn-lt"/>
                          <a:ea typeface="+mn-ea"/>
                          <a:cs typeface="+mn-cs"/>
                        </a:rPr>
                        <a:t>secure</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basis</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for</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assessing</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the</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overall</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situation</a:t>
                      </a:r>
                      <a:r>
                        <a:rPr lang="de-DE" sz="1800" kern="1200" dirty="0">
                          <a:solidFill>
                            <a:schemeClr val="dk1"/>
                          </a:solidFill>
                          <a:effectLst/>
                          <a:latin typeface="+mn-lt"/>
                          <a:ea typeface="+mn-ea"/>
                          <a:cs typeface="+mn-cs"/>
                        </a:rPr>
                        <a:t> and regional </a:t>
                      </a:r>
                      <a:r>
                        <a:rPr lang="de-DE" sz="1800" kern="1200" dirty="0" err="1">
                          <a:solidFill>
                            <a:schemeClr val="dk1"/>
                          </a:solidFill>
                          <a:effectLst/>
                          <a:latin typeface="+mn-lt"/>
                          <a:ea typeface="+mn-ea"/>
                          <a:cs typeface="+mn-cs"/>
                        </a:rPr>
                        <a:t>developments</a:t>
                      </a:r>
                      <a:r>
                        <a:rPr lang="de-DE" sz="1800" kern="1200" dirty="0">
                          <a:solidFill>
                            <a:schemeClr val="dk1"/>
                          </a:solidFill>
                          <a:effectLst/>
                          <a:latin typeface="+mn-lt"/>
                          <a:ea typeface="+mn-ea"/>
                          <a:cs typeface="+mn-cs"/>
                        </a:rPr>
                        <a:t>, so </a:t>
                      </a:r>
                      <a:r>
                        <a:rPr lang="de-DE" sz="1800" kern="1200" dirty="0" err="1">
                          <a:solidFill>
                            <a:schemeClr val="dk1"/>
                          </a:solidFill>
                          <a:effectLst/>
                          <a:latin typeface="+mn-lt"/>
                          <a:ea typeface="+mn-ea"/>
                          <a:cs typeface="+mn-cs"/>
                        </a:rPr>
                        <a:t>that</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action</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needs</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can</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be</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identified</a:t>
                      </a:r>
                      <a:r>
                        <a:rPr lang="de-DE" sz="1800" kern="1200" dirty="0">
                          <a:solidFill>
                            <a:schemeClr val="dk1"/>
                          </a:solidFill>
                          <a:effectLst/>
                          <a:latin typeface="+mn-lt"/>
                          <a:ea typeface="+mn-ea"/>
                          <a:cs typeface="+mn-cs"/>
                        </a:rPr>
                        <a:t> in </a:t>
                      </a:r>
                      <a:r>
                        <a:rPr lang="de-DE" sz="1800" kern="1200" dirty="0" err="1">
                          <a:solidFill>
                            <a:schemeClr val="dk1"/>
                          </a:solidFill>
                          <a:effectLst/>
                          <a:latin typeface="+mn-lt"/>
                          <a:ea typeface="+mn-ea"/>
                          <a:cs typeface="+mn-cs"/>
                        </a:rPr>
                        <a:t>good</a:t>
                      </a:r>
                      <a:r>
                        <a:rPr lang="de-DE" sz="1800" kern="1200" dirty="0">
                          <a:solidFill>
                            <a:schemeClr val="dk1"/>
                          </a:solidFill>
                          <a:effectLst/>
                          <a:latin typeface="+mn-lt"/>
                          <a:ea typeface="+mn-ea"/>
                          <a:cs typeface="+mn-cs"/>
                        </a:rPr>
                        <a:t> time and </a:t>
                      </a:r>
                      <a:r>
                        <a:rPr lang="de-DE" sz="1800" kern="1200" dirty="0" err="1">
                          <a:solidFill>
                            <a:schemeClr val="dk1"/>
                          </a:solidFill>
                          <a:effectLst/>
                          <a:latin typeface="+mn-lt"/>
                          <a:ea typeface="+mn-ea"/>
                          <a:cs typeface="+mn-cs"/>
                        </a:rPr>
                        <a:t>measures</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can</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be</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planned</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Employees</a:t>
                      </a:r>
                      <a:r>
                        <a:rPr lang="de-DE" sz="1800" kern="1200" dirty="0">
                          <a:solidFill>
                            <a:schemeClr val="dk1"/>
                          </a:solidFill>
                          <a:effectLst/>
                          <a:latin typeface="+mn-lt"/>
                          <a:ea typeface="+mn-ea"/>
                          <a:cs typeface="+mn-cs"/>
                        </a:rPr>
                        <a:t> and </a:t>
                      </a:r>
                      <a:r>
                        <a:rPr lang="de-DE" sz="1800" kern="1200" dirty="0" err="1">
                          <a:solidFill>
                            <a:schemeClr val="dk1"/>
                          </a:solidFill>
                          <a:effectLst/>
                          <a:latin typeface="+mn-lt"/>
                          <a:ea typeface="+mn-ea"/>
                          <a:cs typeface="+mn-cs"/>
                        </a:rPr>
                        <a:t>employers</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are</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provided</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with</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guidance</a:t>
                      </a:r>
                      <a:r>
                        <a:rPr lang="de-DE" sz="1800" kern="1200" dirty="0">
                          <a:solidFill>
                            <a:schemeClr val="dk1"/>
                          </a:solidFill>
                          <a:effectLst/>
                          <a:latin typeface="+mn-lt"/>
                          <a:ea typeface="+mn-ea"/>
                          <a:cs typeface="+mn-cs"/>
                        </a:rPr>
                        <a:t> in </a:t>
                      </a:r>
                      <a:r>
                        <a:rPr lang="de-DE" sz="1800" kern="1200" dirty="0" err="1">
                          <a:solidFill>
                            <a:schemeClr val="dk1"/>
                          </a:solidFill>
                          <a:effectLst/>
                          <a:latin typeface="+mn-lt"/>
                          <a:ea typeface="+mn-ea"/>
                          <a:cs typeface="+mn-cs"/>
                        </a:rPr>
                        <a:t>career</a:t>
                      </a:r>
                      <a:r>
                        <a:rPr lang="de-DE" sz="1800" kern="1200" dirty="0">
                          <a:solidFill>
                            <a:schemeClr val="dk1"/>
                          </a:solidFill>
                          <a:effectLst/>
                          <a:latin typeface="+mn-lt"/>
                          <a:ea typeface="+mn-ea"/>
                          <a:cs typeface="+mn-cs"/>
                        </a:rPr>
                        <a:t> and </a:t>
                      </a:r>
                      <a:r>
                        <a:rPr lang="de-DE" sz="1800" kern="1200" dirty="0" err="1">
                          <a:solidFill>
                            <a:schemeClr val="dk1"/>
                          </a:solidFill>
                          <a:effectLst/>
                          <a:latin typeface="+mn-lt"/>
                          <a:ea typeface="+mn-ea"/>
                          <a:cs typeface="+mn-cs"/>
                        </a:rPr>
                        <a:t>economic</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decisions</a:t>
                      </a:r>
                      <a:r>
                        <a:rPr lang="de-DE" sz="1800" kern="1200" dirty="0">
                          <a:solidFill>
                            <a:schemeClr val="dk1"/>
                          </a:solidFill>
                          <a:effectLst/>
                          <a:latin typeface="+mn-lt"/>
                          <a:ea typeface="+mn-ea"/>
                          <a:cs typeface="+mn-cs"/>
                        </a:rPr>
                        <a:t>. The </a:t>
                      </a:r>
                      <a:r>
                        <a:rPr lang="de-DE" sz="1800" kern="1200" dirty="0" err="1">
                          <a:solidFill>
                            <a:schemeClr val="dk1"/>
                          </a:solidFill>
                          <a:effectLst/>
                          <a:latin typeface="+mn-lt"/>
                          <a:ea typeface="+mn-ea"/>
                          <a:cs typeface="+mn-cs"/>
                        </a:rPr>
                        <a:t>statistics</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provide</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the</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basic</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data</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for</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labor</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market</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research</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they</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complement</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the</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statistics</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of</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the</a:t>
                      </a:r>
                      <a:r>
                        <a:rPr lang="de-DE" sz="1800" kern="1200" dirty="0">
                          <a:solidFill>
                            <a:schemeClr val="dk1"/>
                          </a:solidFill>
                          <a:effectLst/>
                          <a:latin typeface="+mn-lt"/>
                          <a:ea typeface="+mn-ea"/>
                          <a:cs typeface="+mn-cs"/>
                        </a:rPr>
                        <a:t> Federal Statistical Office and </a:t>
                      </a:r>
                      <a:r>
                        <a:rPr lang="de-DE" sz="1800" kern="1200" dirty="0" err="1">
                          <a:solidFill>
                            <a:schemeClr val="dk1"/>
                          </a:solidFill>
                          <a:effectLst/>
                          <a:latin typeface="+mn-lt"/>
                          <a:ea typeface="+mn-ea"/>
                          <a:cs typeface="+mn-cs"/>
                        </a:rPr>
                        <a:t>the</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statistical</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offices</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of</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the</a:t>
                      </a:r>
                      <a:r>
                        <a:rPr lang="de-DE" sz="1800" kern="1200" dirty="0">
                          <a:solidFill>
                            <a:schemeClr val="dk1"/>
                          </a:solidFill>
                          <a:effectLst/>
                          <a:latin typeface="+mn-lt"/>
                          <a:ea typeface="+mn-ea"/>
                          <a:cs typeface="+mn-cs"/>
                        </a:rPr>
                        <a:t> Länder and </a:t>
                      </a:r>
                      <a:r>
                        <a:rPr lang="de-DE" sz="1800" kern="1200" dirty="0" err="1">
                          <a:solidFill>
                            <a:schemeClr val="dk1"/>
                          </a:solidFill>
                          <a:effectLst/>
                          <a:latin typeface="+mn-lt"/>
                          <a:ea typeface="+mn-ea"/>
                          <a:cs typeface="+mn-cs"/>
                        </a:rPr>
                        <a:t>they</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are</a:t>
                      </a:r>
                      <a:r>
                        <a:rPr lang="de-DE" sz="1800" kern="1200" dirty="0">
                          <a:solidFill>
                            <a:schemeClr val="dk1"/>
                          </a:solidFill>
                          <a:effectLst/>
                          <a:latin typeface="+mn-lt"/>
                          <a:ea typeface="+mn-ea"/>
                          <a:cs typeface="+mn-cs"/>
                        </a:rPr>
                        <a:t> an </a:t>
                      </a:r>
                      <a:r>
                        <a:rPr lang="de-DE" sz="1800" kern="1200" dirty="0" err="1">
                          <a:solidFill>
                            <a:schemeClr val="dk1"/>
                          </a:solidFill>
                          <a:effectLst/>
                          <a:latin typeface="+mn-lt"/>
                          <a:ea typeface="+mn-ea"/>
                          <a:cs typeface="+mn-cs"/>
                        </a:rPr>
                        <a:t>important</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source</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for</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the</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work</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of</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the</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local</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statistical</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authorities</a:t>
                      </a:r>
                      <a:r>
                        <a:rPr lang="de-DE" sz="1800" kern="1200" dirty="0">
                          <a:solidFill>
                            <a:schemeClr val="dk1"/>
                          </a:solidFill>
                          <a:effectLst/>
                          <a:latin typeface="+mn-lt"/>
                          <a:ea typeface="+mn-ea"/>
                          <a:cs typeface="+mn-cs"/>
                        </a:rPr>
                        <a:t>.</a:t>
                      </a:r>
                    </a:p>
                  </a:txBody>
                  <a:tcPr/>
                </a:tc>
                <a:extLst>
                  <a:ext uri="{0D108BD9-81ED-4DB2-BD59-A6C34878D82A}">
                    <a16:rowId xmlns:a16="http://schemas.microsoft.com/office/drawing/2014/main" val="927973574"/>
                  </a:ext>
                </a:extLst>
              </a:tr>
              <a:tr h="1367371">
                <a:tc>
                  <a:txBody>
                    <a:bodyPr/>
                    <a:lstStyle/>
                    <a:p>
                      <a:r>
                        <a:rPr lang="en-US" b="1" dirty="0">
                          <a:solidFill>
                            <a:schemeClr val="bg1"/>
                          </a:solidFill>
                        </a:rPr>
                        <a:t>Potential Topics</a:t>
                      </a:r>
                      <a:endParaRPr lang="de-DE" b="1" dirty="0">
                        <a:solidFill>
                          <a:schemeClr val="bg1"/>
                        </a:solidFill>
                      </a:endParaRPr>
                    </a:p>
                  </a:txBody>
                  <a:tcPr>
                    <a:solidFill>
                      <a:schemeClr val="accent1"/>
                    </a:solidFill>
                  </a:tcPr>
                </a:tc>
                <a:tc>
                  <a:txBody>
                    <a:bodyPr/>
                    <a:lstStyle/>
                    <a:p>
                      <a:r>
                        <a:rPr lang="en-GB" sz="1800" kern="1200" dirty="0">
                          <a:solidFill>
                            <a:schemeClr val="dk1"/>
                          </a:solidFill>
                          <a:effectLst/>
                          <a:latin typeface="+mn-lt"/>
                          <a:ea typeface="+mn-ea"/>
                          <a:cs typeface="+mn-cs"/>
                        </a:rPr>
                        <a:t>Collection, analysis and dissemination of LM at national and regional level</a:t>
                      </a:r>
                      <a:endParaRPr lang="de-DE" sz="1800" kern="1200" dirty="0">
                        <a:solidFill>
                          <a:schemeClr val="dk1"/>
                        </a:solidFill>
                        <a:effectLst/>
                        <a:latin typeface="+mn-lt"/>
                        <a:ea typeface="+mn-ea"/>
                        <a:cs typeface="+mn-cs"/>
                      </a:endParaRPr>
                    </a:p>
                    <a:p>
                      <a:r>
                        <a:rPr lang="en-GB" sz="1800" kern="1200" dirty="0">
                          <a:solidFill>
                            <a:schemeClr val="dk1"/>
                          </a:solidFill>
                          <a:effectLst/>
                          <a:latin typeface="+mn-lt"/>
                          <a:ea typeface="+mn-ea"/>
                          <a:cs typeface="+mn-cs"/>
                        </a:rPr>
                        <a:t>Cooperation with other actors</a:t>
                      </a:r>
                      <a:endParaRPr lang="de-DE" sz="1800" kern="1200" dirty="0">
                        <a:solidFill>
                          <a:schemeClr val="dk1"/>
                        </a:solidFill>
                        <a:effectLst/>
                        <a:latin typeface="+mn-lt"/>
                        <a:ea typeface="+mn-ea"/>
                        <a:cs typeface="+mn-cs"/>
                      </a:endParaRPr>
                    </a:p>
                    <a:p>
                      <a:r>
                        <a:rPr lang="en-GB" sz="1800" kern="1200" dirty="0">
                          <a:solidFill>
                            <a:schemeClr val="dk1"/>
                          </a:solidFill>
                          <a:effectLst/>
                          <a:latin typeface="+mn-lt"/>
                          <a:ea typeface="+mn-ea"/>
                          <a:cs typeface="+mn-cs"/>
                        </a:rPr>
                        <a:t>Policy advice</a:t>
                      </a:r>
                      <a:endParaRPr lang="de-DE" sz="1800" kern="1200" dirty="0">
                        <a:solidFill>
                          <a:schemeClr val="dk1"/>
                        </a:solidFill>
                        <a:effectLst/>
                        <a:latin typeface="+mn-lt"/>
                        <a:ea typeface="+mn-ea"/>
                        <a:cs typeface="+mn-cs"/>
                      </a:endParaRPr>
                    </a:p>
                    <a:p>
                      <a:r>
                        <a:rPr lang="en-GB" sz="1800" kern="1200" dirty="0">
                          <a:solidFill>
                            <a:schemeClr val="dk1"/>
                          </a:solidFill>
                          <a:effectLst/>
                          <a:latin typeface="+mn-lt"/>
                          <a:ea typeface="+mn-ea"/>
                          <a:cs typeface="+mn-cs"/>
                        </a:rPr>
                        <a:t>Variety of LMI sources</a:t>
                      </a:r>
                      <a:endParaRPr lang="de-DE" sz="1800" kern="1200" dirty="0">
                        <a:solidFill>
                          <a:schemeClr val="dk1"/>
                        </a:solidFill>
                        <a:effectLst/>
                        <a:latin typeface="+mn-lt"/>
                        <a:ea typeface="+mn-ea"/>
                        <a:cs typeface="+mn-cs"/>
                      </a:endParaRPr>
                    </a:p>
                    <a:p>
                      <a:r>
                        <a:rPr lang="en-GB" sz="1800" kern="1200" dirty="0">
                          <a:solidFill>
                            <a:schemeClr val="dk1"/>
                          </a:solidFill>
                          <a:effectLst/>
                          <a:latin typeface="+mn-lt"/>
                          <a:ea typeface="+mn-ea"/>
                          <a:cs typeface="+mn-cs"/>
                        </a:rPr>
                        <a:t>Visualisation of LMI</a:t>
                      </a:r>
                      <a:endParaRPr lang="de-DE" sz="1800" kern="1200" dirty="0">
                        <a:solidFill>
                          <a:schemeClr val="dk1"/>
                        </a:solidFill>
                        <a:effectLst/>
                        <a:latin typeface="+mn-lt"/>
                        <a:ea typeface="+mn-ea"/>
                        <a:cs typeface="+mn-cs"/>
                      </a:endParaRPr>
                    </a:p>
                    <a:p>
                      <a:r>
                        <a:rPr lang="en-GB" sz="1800" kern="1200" dirty="0">
                          <a:solidFill>
                            <a:schemeClr val="dk1"/>
                          </a:solidFill>
                          <a:effectLst/>
                          <a:latin typeface="+mn-lt"/>
                          <a:ea typeface="+mn-ea"/>
                          <a:cs typeface="+mn-cs"/>
                        </a:rPr>
                        <a:t>Design of LM services</a:t>
                      </a:r>
                      <a:endParaRPr lang="de-DE" sz="1800" kern="1200" dirty="0">
                        <a:solidFill>
                          <a:schemeClr val="dk1"/>
                        </a:solidFill>
                        <a:effectLst/>
                        <a:latin typeface="+mn-lt"/>
                        <a:ea typeface="+mn-ea"/>
                        <a:cs typeface="+mn-cs"/>
                      </a:endParaRPr>
                    </a:p>
                    <a:p>
                      <a:r>
                        <a:rPr lang="en-GB" sz="1800" kern="1200" dirty="0">
                          <a:solidFill>
                            <a:schemeClr val="dk1"/>
                          </a:solidFill>
                          <a:effectLst/>
                          <a:latin typeface="+mn-lt"/>
                          <a:ea typeface="+mn-ea"/>
                          <a:cs typeface="+mn-cs"/>
                        </a:rPr>
                        <a:t>Digital LMI tools</a:t>
                      </a:r>
                      <a:endParaRPr lang="de-DE" sz="1800" kern="1200" dirty="0">
                        <a:solidFill>
                          <a:schemeClr val="dk1"/>
                        </a:solidFill>
                        <a:effectLst/>
                        <a:latin typeface="+mn-lt"/>
                        <a:ea typeface="+mn-ea"/>
                        <a:cs typeface="+mn-cs"/>
                      </a:endParaRPr>
                    </a:p>
                    <a:p>
                      <a:r>
                        <a:rPr lang="en-GB" sz="1800" kern="1200" dirty="0">
                          <a:solidFill>
                            <a:schemeClr val="dk1"/>
                          </a:solidFill>
                          <a:effectLst/>
                          <a:latin typeface="+mn-lt"/>
                          <a:ea typeface="+mn-ea"/>
                          <a:cs typeface="+mn-cs"/>
                        </a:rPr>
                        <a:t>Usage of labour market information for career guidance</a:t>
                      </a:r>
                      <a:endParaRPr lang="de-DE" b="1" dirty="0"/>
                    </a:p>
                  </a:txBody>
                  <a:tcPr/>
                </a:tc>
                <a:extLst>
                  <a:ext uri="{0D108BD9-81ED-4DB2-BD59-A6C34878D82A}">
                    <a16:rowId xmlns:a16="http://schemas.microsoft.com/office/drawing/2014/main" val="1776262955"/>
                  </a:ext>
                </a:extLst>
              </a:tr>
            </a:tbl>
          </a:graphicData>
        </a:graphic>
      </p:graphicFrame>
    </p:spTree>
    <p:extLst>
      <p:ext uri="{BB962C8B-B14F-4D97-AF65-F5344CB8AC3E}">
        <p14:creationId xmlns:p14="http://schemas.microsoft.com/office/powerpoint/2010/main" val="279524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7" descr="GIZ"/>
          <p:cNvPicPr/>
          <p:nvPr/>
        </p:nvPicPr>
        <p:blipFill>
          <a:blip r:embed="rId2">
            <a:extLst>
              <a:ext uri="{28A0092B-C50C-407E-A947-70E740481C1C}">
                <a14:useLocalDpi xmlns:a14="http://schemas.microsoft.com/office/drawing/2010/main" val="0"/>
              </a:ext>
            </a:extLst>
          </a:blip>
          <a:srcRect/>
          <a:stretch>
            <a:fillRect/>
          </a:stretch>
        </p:blipFill>
        <p:spPr bwMode="auto">
          <a:xfrm>
            <a:off x="178169" y="199414"/>
            <a:ext cx="2245995" cy="592455"/>
          </a:xfrm>
          <a:prstGeom prst="rect">
            <a:avLst/>
          </a:prstGeom>
          <a:noFill/>
          <a:ln>
            <a:noFill/>
          </a:ln>
        </p:spPr>
      </p:pic>
      <p:pic>
        <p:nvPicPr>
          <p:cNvPr id="5" name="Grafik 5" descr="C:\Users\sd\AppData\Local\Microsoft\Windows\INetCache\Content.Word\ELdZ_ml_Office_farbe_en.b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51125" y="66754"/>
            <a:ext cx="1417955" cy="790575"/>
          </a:xfrm>
          <a:prstGeom prst="rect">
            <a:avLst/>
          </a:prstGeom>
          <a:noFill/>
          <a:ln>
            <a:noFill/>
          </a:ln>
        </p:spPr>
      </p:pic>
      <p:pic>
        <p:nvPicPr>
          <p:cNvPr id="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604" t="31466" r="24633" b="20474"/>
          <a:stretch/>
        </p:blipFill>
        <p:spPr bwMode="auto">
          <a:xfrm>
            <a:off x="198924" y="5963639"/>
            <a:ext cx="1832193" cy="699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9" name="Table 8">
            <a:extLst>
              <a:ext uri="{FF2B5EF4-FFF2-40B4-BE49-F238E27FC236}">
                <a16:creationId xmlns:a16="http://schemas.microsoft.com/office/drawing/2014/main" id="{164B63FE-D283-4670-BECD-9486B866D0FD}"/>
              </a:ext>
            </a:extLst>
          </p:cNvPr>
          <p:cNvGraphicFramePr>
            <a:graphicFrameLocks noGrp="1"/>
          </p:cNvGraphicFramePr>
          <p:nvPr>
            <p:extLst>
              <p:ext uri="{D42A27DB-BD31-4B8C-83A1-F6EECF244321}">
                <p14:modId xmlns:p14="http://schemas.microsoft.com/office/powerpoint/2010/main" val="3560191781"/>
              </p:ext>
            </p:extLst>
          </p:nvPr>
        </p:nvGraphicFramePr>
        <p:xfrm>
          <a:off x="89083" y="1692094"/>
          <a:ext cx="11979997" cy="3473811"/>
        </p:xfrm>
        <a:graphic>
          <a:graphicData uri="http://schemas.openxmlformats.org/drawingml/2006/table">
            <a:tbl>
              <a:tblPr firstRow="1" bandRow="1">
                <a:tableStyleId>{5C22544A-7EE6-4342-B048-85BDC9FD1C3A}</a:tableStyleId>
              </a:tblPr>
              <a:tblGrid>
                <a:gridCol w="1539812">
                  <a:extLst>
                    <a:ext uri="{9D8B030D-6E8A-4147-A177-3AD203B41FA5}">
                      <a16:colId xmlns:a16="http://schemas.microsoft.com/office/drawing/2014/main" val="444713462"/>
                    </a:ext>
                  </a:extLst>
                </a:gridCol>
                <a:gridCol w="10440185">
                  <a:extLst>
                    <a:ext uri="{9D8B030D-6E8A-4147-A177-3AD203B41FA5}">
                      <a16:colId xmlns:a16="http://schemas.microsoft.com/office/drawing/2014/main" val="3848212947"/>
                    </a:ext>
                  </a:extLst>
                </a:gridCol>
              </a:tblGrid>
              <a:tr h="439319">
                <a:tc>
                  <a:txBody>
                    <a:bodyPr/>
                    <a:lstStyle/>
                    <a:p>
                      <a:pPr marL="0" marR="0" algn="ctr">
                        <a:lnSpc>
                          <a:spcPct val="107000"/>
                        </a:lnSpc>
                        <a:spcBef>
                          <a:spcPts val="600"/>
                        </a:spcBef>
                        <a:spcAft>
                          <a:spcPts val="600"/>
                        </a:spcAft>
                      </a:pPr>
                      <a:r>
                        <a:rPr lang="de-DE" sz="2000" b="1" dirty="0">
                          <a:effectLst/>
                          <a:latin typeface="Calibri" panose="020F0502020204030204" pitchFamily="34" charset="0"/>
                          <a:ea typeface="Calibri" panose="020F0502020204030204" pitchFamily="34" charset="0"/>
                          <a:cs typeface="Times New Roman" panose="02020603050405020304" pitchFamily="18" charset="0"/>
                        </a:rPr>
                        <a:t>Institution</a:t>
                      </a:r>
                    </a:p>
                  </a:txBody>
                  <a:tcPr marL="68580" marR="68580" marT="0" marB="0"/>
                </a:tc>
                <a:tc>
                  <a:txBody>
                    <a:bodyPr/>
                    <a:lstStyle/>
                    <a:p>
                      <a:pPr marL="0" marR="0" algn="ctr">
                        <a:lnSpc>
                          <a:spcPct val="107000"/>
                        </a:lnSpc>
                        <a:spcBef>
                          <a:spcPts val="600"/>
                        </a:spcBef>
                        <a:spcAft>
                          <a:spcPts val="600"/>
                        </a:spcAft>
                      </a:pPr>
                      <a:r>
                        <a:rPr lang="de-DE" sz="2000" b="1" dirty="0">
                          <a:effectLst/>
                          <a:latin typeface="Calibri" panose="020F0502020204030204" pitchFamily="34" charset="0"/>
                          <a:ea typeface="Calibri" panose="020F0502020204030204" pitchFamily="34" charset="0"/>
                          <a:cs typeface="Times New Roman" panose="02020603050405020304" pitchFamily="18" charset="0"/>
                        </a:rPr>
                        <a:t>Relevant </a:t>
                      </a:r>
                      <a:r>
                        <a:rPr lang="de-DE" sz="2000" b="1" dirty="0" err="1">
                          <a:effectLst/>
                          <a:latin typeface="Calibri" panose="020F0502020204030204" pitchFamily="34" charset="0"/>
                          <a:ea typeface="Calibri" panose="020F0502020204030204" pitchFamily="34" charset="0"/>
                          <a:cs typeface="Times New Roman" panose="02020603050405020304" pitchFamily="18" charset="0"/>
                        </a:rPr>
                        <a:t>scope</a:t>
                      </a:r>
                      <a:r>
                        <a:rPr lang="de-DE" sz="2000" b="1" dirty="0">
                          <a:effectLst/>
                          <a:latin typeface="Calibri" panose="020F0502020204030204" pitchFamily="34" charset="0"/>
                          <a:ea typeface="Calibri" panose="020F0502020204030204" pitchFamily="34" charset="0"/>
                          <a:cs typeface="Times New Roman" panose="02020603050405020304" pitchFamily="18" charset="0"/>
                        </a:rPr>
                        <a:t> </a:t>
                      </a:r>
                      <a:r>
                        <a:rPr lang="de-DE" sz="2000" b="1" dirty="0" err="1">
                          <a:effectLst/>
                          <a:latin typeface="Calibri" panose="020F0502020204030204" pitchFamily="34" charset="0"/>
                          <a:ea typeface="Calibri" panose="020F0502020204030204" pitchFamily="34" charset="0"/>
                          <a:cs typeface="Times New Roman" panose="02020603050405020304" pitchFamily="18" charset="0"/>
                        </a:rPr>
                        <a:t>of</a:t>
                      </a:r>
                      <a:r>
                        <a:rPr lang="de-DE" sz="2000" b="1" dirty="0">
                          <a:effectLst/>
                          <a:latin typeface="Calibri" panose="020F0502020204030204" pitchFamily="34" charset="0"/>
                          <a:ea typeface="Calibri" panose="020F0502020204030204" pitchFamily="34" charset="0"/>
                          <a:cs typeface="Times New Roman" panose="02020603050405020304" pitchFamily="18" charset="0"/>
                        </a:rPr>
                        <a:t> </a:t>
                      </a:r>
                      <a:r>
                        <a:rPr lang="de-DE" sz="2000" b="1" dirty="0" err="1">
                          <a:effectLst/>
                          <a:latin typeface="Calibri" panose="020F0502020204030204" pitchFamily="34" charset="0"/>
                          <a:ea typeface="Calibri" panose="020F0502020204030204" pitchFamily="34" charset="0"/>
                          <a:cs typeface="Times New Roman" panose="02020603050405020304" pitchFamily="18" charset="0"/>
                        </a:rPr>
                        <a:t>work</a:t>
                      </a:r>
                      <a:endParaRPr lang="de-DE"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2008958"/>
                  </a:ext>
                </a:extLst>
              </a:tr>
              <a:tr h="1648115">
                <a:tc>
                  <a:txBody>
                    <a:bodyPr/>
                    <a:lstStyle/>
                    <a:p>
                      <a:r>
                        <a:rPr lang="en-GB" sz="1800" b="1" kern="1200" dirty="0">
                          <a:solidFill>
                            <a:schemeClr val="dk1"/>
                          </a:solidFill>
                          <a:effectLst/>
                          <a:latin typeface="+mn-lt"/>
                          <a:ea typeface="+mn-ea"/>
                          <a:cs typeface="+mn-cs"/>
                        </a:rPr>
                        <a:t>Institute for Employment Research / Federal Employment Agency</a:t>
                      </a:r>
                      <a:endParaRPr lang="de-DE" b="1" dirty="0"/>
                    </a:p>
                  </a:txBody>
                  <a:tcPr/>
                </a:tc>
                <a:tc>
                  <a:txBody>
                    <a:bodyPr/>
                    <a:lstStyle/>
                    <a:p>
                      <a:r>
                        <a:rPr lang="en-GB" sz="1800" kern="1200" dirty="0">
                          <a:solidFill>
                            <a:schemeClr val="dk1"/>
                          </a:solidFill>
                          <a:effectLst/>
                          <a:latin typeface="+mn-lt"/>
                          <a:ea typeface="+mn-ea"/>
                          <a:cs typeface="+mn-cs"/>
                        </a:rPr>
                        <a:t>Institute for Employment Research (IAB) conducts research on the labour market in order to advise political actors at all levels. Economists, sociologists and researchers from other social science and methodological disciplines create the base for empirically well-informed labour market policy by way of excellently linked research</a:t>
                      </a:r>
                      <a:endParaRPr lang="de-DE" sz="1800" kern="1200" dirty="0">
                        <a:solidFill>
                          <a:schemeClr val="dk1"/>
                        </a:solidFill>
                        <a:effectLst/>
                        <a:latin typeface="+mn-lt"/>
                        <a:ea typeface="+mn-ea"/>
                        <a:cs typeface="+mn-cs"/>
                      </a:endParaRPr>
                    </a:p>
                    <a:p>
                      <a:r>
                        <a:rPr lang="en-GB" sz="1800" kern="1200" dirty="0">
                          <a:solidFill>
                            <a:schemeClr val="dk1"/>
                          </a:solidFill>
                          <a:effectLst/>
                          <a:latin typeface="+mn-lt"/>
                          <a:ea typeface="+mn-ea"/>
                          <a:cs typeface="+mn-cs"/>
                        </a:rPr>
                        <a:t>Different tools and survey methods, including the “Establishment Panel”, “Job Vacancy Survey”</a:t>
                      </a:r>
                      <a:endParaRPr lang="de-DE" dirty="0"/>
                    </a:p>
                  </a:txBody>
                  <a:tcPr/>
                </a:tc>
                <a:extLst>
                  <a:ext uri="{0D108BD9-81ED-4DB2-BD59-A6C34878D82A}">
                    <a16:rowId xmlns:a16="http://schemas.microsoft.com/office/drawing/2014/main" val="927973574"/>
                  </a:ext>
                </a:extLst>
              </a:tr>
              <a:tr h="1297132">
                <a:tc>
                  <a:txBody>
                    <a:bodyPr/>
                    <a:lstStyle/>
                    <a:p>
                      <a:r>
                        <a:rPr lang="en-US" b="1" dirty="0">
                          <a:solidFill>
                            <a:schemeClr val="bg1"/>
                          </a:solidFill>
                        </a:rPr>
                        <a:t>Potential Topics</a:t>
                      </a:r>
                      <a:endParaRPr lang="de-DE" b="1" dirty="0">
                        <a:solidFill>
                          <a:schemeClr val="bg1"/>
                        </a:solidFill>
                      </a:endParaRPr>
                    </a:p>
                  </a:txBody>
                  <a:tcPr>
                    <a:solidFill>
                      <a:schemeClr val="accent1"/>
                    </a:solidFill>
                  </a:tcPr>
                </a:tc>
                <a:tc>
                  <a:txBody>
                    <a:bodyPr/>
                    <a:lstStyle/>
                    <a:p>
                      <a:r>
                        <a:rPr lang="en-GB" sz="1800" kern="1200" dirty="0">
                          <a:solidFill>
                            <a:schemeClr val="dk1"/>
                          </a:solidFill>
                          <a:effectLst/>
                          <a:latin typeface="+mn-lt"/>
                          <a:ea typeface="+mn-ea"/>
                          <a:cs typeface="+mn-cs"/>
                        </a:rPr>
                        <a:t>Roles and Responsibilities</a:t>
                      </a:r>
                      <a:endParaRPr lang="de-DE" sz="1800" kern="1200" dirty="0">
                        <a:solidFill>
                          <a:schemeClr val="dk1"/>
                        </a:solidFill>
                        <a:effectLst/>
                        <a:latin typeface="+mn-lt"/>
                        <a:ea typeface="+mn-ea"/>
                        <a:cs typeface="+mn-cs"/>
                      </a:endParaRPr>
                    </a:p>
                    <a:p>
                      <a:r>
                        <a:rPr lang="en-GB" sz="1800" kern="1200" dirty="0">
                          <a:solidFill>
                            <a:schemeClr val="dk1"/>
                          </a:solidFill>
                          <a:effectLst/>
                          <a:latin typeface="+mn-lt"/>
                          <a:ea typeface="+mn-ea"/>
                          <a:cs typeface="+mn-cs"/>
                        </a:rPr>
                        <a:t>Sources for LMI</a:t>
                      </a:r>
                      <a:endParaRPr lang="de-DE" sz="1800" kern="1200" dirty="0">
                        <a:solidFill>
                          <a:schemeClr val="dk1"/>
                        </a:solidFill>
                        <a:effectLst/>
                        <a:latin typeface="+mn-lt"/>
                        <a:ea typeface="+mn-ea"/>
                        <a:cs typeface="+mn-cs"/>
                      </a:endParaRPr>
                    </a:p>
                    <a:p>
                      <a:r>
                        <a:rPr lang="en-GB" sz="1800" kern="1200" dirty="0">
                          <a:solidFill>
                            <a:schemeClr val="dk1"/>
                          </a:solidFill>
                          <a:effectLst/>
                          <a:latin typeface="+mn-lt"/>
                          <a:ea typeface="+mn-ea"/>
                          <a:cs typeface="+mn-cs"/>
                        </a:rPr>
                        <a:t>Relevance for policy making</a:t>
                      </a:r>
                      <a:endParaRPr lang="de-DE" sz="1800" kern="1200" dirty="0">
                        <a:solidFill>
                          <a:schemeClr val="dk1"/>
                        </a:solidFill>
                        <a:effectLst/>
                        <a:latin typeface="+mn-lt"/>
                        <a:ea typeface="+mn-ea"/>
                        <a:cs typeface="+mn-cs"/>
                      </a:endParaRPr>
                    </a:p>
                    <a:p>
                      <a:r>
                        <a:rPr lang="en-GB" sz="1800" kern="1200" dirty="0">
                          <a:solidFill>
                            <a:schemeClr val="dk1"/>
                          </a:solidFill>
                          <a:effectLst/>
                          <a:latin typeface="+mn-lt"/>
                          <a:ea typeface="+mn-ea"/>
                          <a:cs typeface="+mn-cs"/>
                        </a:rPr>
                        <a:t>Digital LMI tools</a:t>
                      </a:r>
                      <a:endParaRPr lang="de-DE" sz="1800" kern="1200" dirty="0">
                        <a:solidFill>
                          <a:schemeClr val="dk1"/>
                        </a:solidFill>
                        <a:effectLst/>
                        <a:latin typeface="+mn-lt"/>
                        <a:ea typeface="+mn-ea"/>
                        <a:cs typeface="+mn-cs"/>
                      </a:endParaRPr>
                    </a:p>
                  </a:txBody>
                  <a:tcPr/>
                </a:tc>
                <a:extLst>
                  <a:ext uri="{0D108BD9-81ED-4DB2-BD59-A6C34878D82A}">
                    <a16:rowId xmlns:a16="http://schemas.microsoft.com/office/drawing/2014/main" val="1776262955"/>
                  </a:ext>
                </a:extLst>
              </a:tr>
            </a:tbl>
          </a:graphicData>
        </a:graphic>
      </p:graphicFrame>
    </p:spTree>
    <p:extLst>
      <p:ext uri="{BB962C8B-B14F-4D97-AF65-F5344CB8AC3E}">
        <p14:creationId xmlns:p14="http://schemas.microsoft.com/office/powerpoint/2010/main" val="1631358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7" descr="GIZ"/>
          <p:cNvPicPr/>
          <p:nvPr/>
        </p:nvPicPr>
        <p:blipFill>
          <a:blip r:embed="rId2">
            <a:extLst>
              <a:ext uri="{28A0092B-C50C-407E-A947-70E740481C1C}">
                <a14:useLocalDpi xmlns:a14="http://schemas.microsoft.com/office/drawing/2010/main" val="0"/>
              </a:ext>
            </a:extLst>
          </a:blip>
          <a:srcRect/>
          <a:stretch>
            <a:fillRect/>
          </a:stretch>
        </p:blipFill>
        <p:spPr bwMode="auto">
          <a:xfrm>
            <a:off x="178169" y="199414"/>
            <a:ext cx="2245995" cy="592455"/>
          </a:xfrm>
          <a:prstGeom prst="rect">
            <a:avLst/>
          </a:prstGeom>
          <a:noFill/>
          <a:ln>
            <a:noFill/>
          </a:ln>
        </p:spPr>
      </p:pic>
      <p:pic>
        <p:nvPicPr>
          <p:cNvPr id="5" name="Grafik 5" descr="C:\Users\sd\AppData\Local\Microsoft\Windows\INetCache\Content.Word\ELdZ_ml_Office_farbe_en.b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6400" y="78329"/>
            <a:ext cx="1417955" cy="790575"/>
          </a:xfrm>
          <a:prstGeom prst="rect">
            <a:avLst/>
          </a:prstGeom>
          <a:noFill/>
          <a:ln>
            <a:noFill/>
          </a:ln>
        </p:spPr>
      </p:pic>
      <p:pic>
        <p:nvPicPr>
          <p:cNvPr id="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604" t="31466" r="24633" b="20474"/>
          <a:stretch/>
        </p:blipFill>
        <p:spPr bwMode="auto">
          <a:xfrm>
            <a:off x="198924" y="5729469"/>
            <a:ext cx="2445449" cy="933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9" name="Table 8">
            <a:extLst>
              <a:ext uri="{FF2B5EF4-FFF2-40B4-BE49-F238E27FC236}">
                <a16:creationId xmlns:a16="http://schemas.microsoft.com/office/drawing/2014/main" id="{EFB81E34-1D64-4128-B614-9CAABC5CCE2F}"/>
              </a:ext>
            </a:extLst>
          </p:cNvPr>
          <p:cNvGraphicFramePr>
            <a:graphicFrameLocks noGrp="1"/>
          </p:cNvGraphicFramePr>
          <p:nvPr>
            <p:extLst>
              <p:ext uri="{D42A27DB-BD31-4B8C-83A1-F6EECF244321}">
                <p14:modId xmlns:p14="http://schemas.microsoft.com/office/powerpoint/2010/main" val="897931408"/>
              </p:ext>
            </p:extLst>
          </p:nvPr>
        </p:nvGraphicFramePr>
        <p:xfrm>
          <a:off x="106001" y="1653932"/>
          <a:ext cx="11979997" cy="3550136"/>
        </p:xfrm>
        <a:graphic>
          <a:graphicData uri="http://schemas.openxmlformats.org/drawingml/2006/table">
            <a:tbl>
              <a:tblPr firstRow="1" bandRow="1">
                <a:tableStyleId>{5C22544A-7EE6-4342-B048-85BDC9FD1C3A}</a:tableStyleId>
              </a:tblPr>
              <a:tblGrid>
                <a:gridCol w="1539812">
                  <a:extLst>
                    <a:ext uri="{9D8B030D-6E8A-4147-A177-3AD203B41FA5}">
                      <a16:colId xmlns:a16="http://schemas.microsoft.com/office/drawing/2014/main" val="444713462"/>
                    </a:ext>
                  </a:extLst>
                </a:gridCol>
                <a:gridCol w="10440185">
                  <a:extLst>
                    <a:ext uri="{9D8B030D-6E8A-4147-A177-3AD203B41FA5}">
                      <a16:colId xmlns:a16="http://schemas.microsoft.com/office/drawing/2014/main" val="3848212947"/>
                    </a:ext>
                  </a:extLst>
                </a:gridCol>
              </a:tblGrid>
              <a:tr h="445405">
                <a:tc>
                  <a:txBody>
                    <a:bodyPr/>
                    <a:lstStyle/>
                    <a:p>
                      <a:pPr marL="0" marR="0" algn="ctr">
                        <a:lnSpc>
                          <a:spcPct val="107000"/>
                        </a:lnSpc>
                        <a:spcBef>
                          <a:spcPts val="600"/>
                        </a:spcBef>
                        <a:spcAft>
                          <a:spcPts val="600"/>
                        </a:spcAft>
                      </a:pPr>
                      <a:r>
                        <a:rPr lang="de-DE" sz="2000" b="1" dirty="0">
                          <a:effectLst/>
                          <a:latin typeface="Calibri" panose="020F0502020204030204" pitchFamily="34" charset="0"/>
                          <a:ea typeface="Calibri" panose="020F0502020204030204" pitchFamily="34" charset="0"/>
                          <a:cs typeface="Times New Roman" panose="02020603050405020304" pitchFamily="18" charset="0"/>
                        </a:rPr>
                        <a:t>Institution</a:t>
                      </a:r>
                    </a:p>
                  </a:txBody>
                  <a:tcPr marL="68580" marR="68580" marT="0" marB="0"/>
                </a:tc>
                <a:tc>
                  <a:txBody>
                    <a:bodyPr/>
                    <a:lstStyle/>
                    <a:p>
                      <a:pPr marL="0" marR="0" algn="ctr">
                        <a:lnSpc>
                          <a:spcPct val="107000"/>
                        </a:lnSpc>
                        <a:spcBef>
                          <a:spcPts val="600"/>
                        </a:spcBef>
                        <a:spcAft>
                          <a:spcPts val="600"/>
                        </a:spcAft>
                      </a:pPr>
                      <a:r>
                        <a:rPr lang="de-DE" sz="2000" b="1" dirty="0">
                          <a:effectLst/>
                          <a:latin typeface="Calibri" panose="020F0502020204030204" pitchFamily="34" charset="0"/>
                          <a:ea typeface="Calibri" panose="020F0502020204030204" pitchFamily="34" charset="0"/>
                          <a:cs typeface="Times New Roman" panose="02020603050405020304" pitchFamily="18" charset="0"/>
                        </a:rPr>
                        <a:t>Relevant </a:t>
                      </a:r>
                      <a:r>
                        <a:rPr lang="de-DE" sz="2000" b="1" dirty="0" err="1">
                          <a:effectLst/>
                          <a:latin typeface="Calibri" panose="020F0502020204030204" pitchFamily="34" charset="0"/>
                          <a:ea typeface="Calibri" panose="020F0502020204030204" pitchFamily="34" charset="0"/>
                          <a:cs typeface="Times New Roman" panose="02020603050405020304" pitchFamily="18" charset="0"/>
                        </a:rPr>
                        <a:t>scope</a:t>
                      </a:r>
                      <a:r>
                        <a:rPr lang="de-DE" sz="2000" b="1" dirty="0">
                          <a:effectLst/>
                          <a:latin typeface="Calibri" panose="020F0502020204030204" pitchFamily="34" charset="0"/>
                          <a:ea typeface="Calibri" panose="020F0502020204030204" pitchFamily="34" charset="0"/>
                          <a:cs typeface="Times New Roman" panose="02020603050405020304" pitchFamily="18" charset="0"/>
                        </a:rPr>
                        <a:t> </a:t>
                      </a:r>
                      <a:r>
                        <a:rPr lang="de-DE" sz="2000" b="1" dirty="0" err="1">
                          <a:effectLst/>
                          <a:latin typeface="Calibri" panose="020F0502020204030204" pitchFamily="34" charset="0"/>
                          <a:ea typeface="Calibri" panose="020F0502020204030204" pitchFamily="34" charset="0"/>
                          <a:cs typeface="Times New Roman" panose="02020603050405020304" pitchFamily="18" charset="0"/>
                        </a:rPr>
                        <a:t>of</a:t>
                      </a:r>
                      <a:r>
                        <a:rPr lang="de-DE" sz="2000" b="1" dirty="0">
                          <a:effectLst/>
                          <a:latin typeface="Calibri" panose="020F0502020204030204" pitchFamily="34" charset="0"/>
                          <a:ea typeface="Calibri" panose="020F0502020204030204" pitchFamily="34" charset="0"/>
                          <a:cs typeface="Times New Roman" panose="02020603050405020304" pitchFamily="18" charset="0"/>
                        </a:rPr>
                        <a:t> </a:t>
                      </a:r>
                      <a:r>
                        <a:rPr lang="de-DE" sz="2000" b="1" dirty="0" err="1">
                          <a:effectLst/>
                          <a:latin typeface="Calibri" panose="020F0502020204030204" pitchFamily="34" charset="0"/>
                          <a:ea typeface="Calibri" panose="020F0502020204030204" pitchFamily="34" charset="0"/>
                          <a:cs typeface="Times New Roman" panose="02020603050405020304" pitchFamily="18" charset="0"/>
                        </a:rPr>
                        <a:t>work</a:t>
                      </a:r>
                      <a:endParaRPr lang="de-DE"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2008958"/>
                  </a:ext>
                </a:extLst>
              </a:tr>
              <a:tr h="873558">
                <a:tc>
                  <a:txBody>
                    <a:bodyPr/>
                    <a:lstStyle/>
                    <a:p>
                      <a:r>
                        <a:rPr lang="en-GB" sz="1800" b="1" kern="1200" dirty="0">
                          <a:solidFill>
                            <a:schemeClr val="dk1"/>
                          </a:solidFill>
                          <a:effectLst/>
                          <a:latin typeface="+mn-lt"/>
                          <a:ea typeface="+mn-ea"/>
                          <a:cs typeface="+mn-cs"/>
                        </a:rPr>
                        <a:t>Institute for Employment Research / Federal Employment Agency</a:t>
                      </a:r>
                      <a:endParaRPr lang="de-DE" sz="1800" b="1" kern="1200" dirty="0">
                        <a:solidFill>
                          <a:schemeClr val="dk1"/>
                        </a:solidFill>
                        <a:effectLst/>
                        <a:latin typeface="+mn-lt"/>
                        <a:ea typeface="+mn-ea"/>
                        <a:cs typeface="+mn-cs"/>
                      </a:endParaRPr>
                    </a:p>
                  </a:txBody>
                  <a:tcPr/>
                </a:tc>
                <a:tc>
                  <a:txBody>
                    <a:bodyPr/>
                    <a:lstStyle/>
                    <a:p>
                      <a:r>
                        <a:rPr lang="en-GB" sz="1800" kern="1200" dirty="0">
                          <a:solidFill>
                            <a:schemeClr val="dk1"/>
                          </a:solidFill>
                          <a:effectLst/>
                          <a:latin typeface="+mn-lt"/>
                          <a:ea typeface="+mn-ea"/>
                          <a:cs typeface="+mn-cs"/>
                        </a:rPr>
                        <a:t>Design, preparation and analysis of regional research surveys; regional impact research on labour market instruments; cooperation with the Regional Directorate of the Federal Employment Agency and with local employment offices; advice for local labour market policy actors.</a:t>
                      </a:r>
                      <a:endParaRPr lang="de-DE" dirty="0"/>
                    </a:p>
                  </a:txBody>
                  <a:tcPr/>
                </a:tc>
                <a:extLst>
                  <a:ext uri="{0D108BD9-81ED-4DB2-BD59-A6C34878D82A}">
                    <a16:rowId xmlns:a16="http://schemas.microsoft.com/office/drawing/2014/main" val="927973574"/>
                  </a:ext>
                </a:extLst>
              </a:tr>
              <a:tr h="1367371">
                <a:tc>
                  <a:txBody>
                    <a:bodyPr/>
                    <a:lstStyle/>
                    <a:p>
                      <a:r>
                        <a:rPr lang="en-US" b="1" dirty="0">
                          <a:solidFill>
                            <a:schemeClr val="bg1"/>
                          </a:solidFill>
                        </a:rPr>
                        <a:t>Potential Topics</a:t>
                      </a:r>
                      <a:endParaRPr lang="de-DE" b="1" dirty="0">
                        <a:solidFill>
                          <a:schemeClr val="bg1"/>
                        </a:solidFill>
                      </a:endParaRPr>
                    </a:p>
                  </a:txBody>
                  <a:tcPr>
                    <a:solidFill>
                      <a:schemeClr val="accent1"/>
                    </a:solidFill>
                  </a:tcPr>
                </a:tc>
                <a:tc>
                  <a:txBody>
                    <a:bodyPr/>
                    <a:lstStyle/>
                    <a:p>
                      <a:r>
                        <a:rPr lang="en-GB" sz="1800" kern="1200" dirty="0">
                          <a:solidFill>
                            <a:schemeClr val="dk1"/>
                          </a:solidFill>
                          <a:effectLst/>
                          <a:latin typeface="+mn-lt"/>
                          <a:ea typeface="+mn-ea"/>
                          <a:cs typeface="+mn-cs"/>
                        </a:rPr>
                        <a:t>Cooperation patterns at regional level</a:t>
                      </a:r>
                      <a:endParaRPr lang="de-DE" sz="1800" kern="1200" dirty="0">
                        <a:solidFill>
                          <a:schemeClr val="dk1"/>
                        </a:solidFill>
                        <a:effectLst/>
                        <a:latin typeface="+mn-lt"/>
                        <a:ea typeface="+mn-ea"/>
                        <a:cs typeface="+mn-cs"/>
                      </a:endParaRPr>
                    </a:p>
                    <a:p>
                      <a:r>
                        <a:rPr lang="en-GB" sz="1800" kern="1200" dirty="0">
                          <a:solidFill>
                            <a:schemeClr val="dk1"/>
                          </a:solidFill>
                          <a:effectLst/>
                          <a:latin typeface="+mn-lt"/>
                          <a:ea typeface="+mn-ea"/>
                          <a:cs typeface="+mn-cs"/>
                        </a:rPr>
                        <a:t>Regional survey methods and tools</a:t>
                      </a:r>
                      <a:endParaRPr lang="de-DE" b="1" dirty="0"/>
                    </a:p>
                  </a:txBody>
                  <a:tcPr/>
                </a:tc>
                <a:extLst>
                  <a:ext uri="{0D108BD9-81ED-4DB2-BD59-A6C34878D82A}">
                    <a16:rowId xmlns:a16="http://schemas.microsoft.com/office/drawing/2014/main" val="1776262955"/>
                  </a:ext>
                </a:extLst>
              </a:tr>
            </a:tbl>
          </a:graphicData>
        </a:graphic>
      </p:graphicFrame>
    </p:spTree>
    <p:extLst>
      <p:ext uri="{BB962C8B-B14F-4D97-AF65-F5344CB8AC3E}">
        <p14:creationId xmlns:p14="http://schemas.microsoft.com/office/powerpoint/2010/main" val="297413226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E7AABD8B-4E2F-4A85-9884-B4A4016222A5}"/>
              </a:ext>
            </a:extLst>
          </p:cNvPr>
          <p:cNvGraphicFramePr>
            <a:graphicFrameLocks noGrp="1"/>
          </p:cNvGraphicFramePr>
          <p:nvPr>
            <p:extLst>
              <p:ext uri="{D42A27DB-BD31-4B8C-83A1-F6EECF244321}">
                <p14:modId xmlns:p14="http://schemas.microsoft.com/office/powerpoint/2010/main" val="2123423161"/>
              </p:ext>
            </p:extLst>
          </p:nvPr>
        </p:nvGraphicFramePr>
        <p:xfrm>
          <a:off x="106001" y="239328"/>
          <a:ext cx="11979997" cy="3001496"/>
        </p:xfrm>
        <a:graphic>
          <a:graphicData uri="http://schemas.openxmlformats.org/drawingml/2006/table">
            <a:tbl>
              <a:tblPr firstRow="1" bandRow="1">
                <a:tableStyleId>{5C22544A-7EE6-4342-B048-85BDC9FD1C3A}</a:tableStyleId>
              </a:tblPr>
              <a:tblGrid>
                <a:gridCol w="1539812">
                  <a:extLst>
                    <a:ext uri="{9D8B030D-6E8A-4147-A177-3AD203B41FA5}">
                      <a16:colId xmlns:a16="http://schemas.microsoft.com/office/drawing/2014/main" val="444713462"/>
                    </a:ext>
                  </a:extLst>
                </a:gridCol>
                <a:gridCol w="10440185">
                  <a:extLst>
                    <a:ext uri="{9D8B030D-6E8A-4147-A177-3AD203B41FA5}">
                      <a16:colId xmlns:a16="http://schemas.microsoft.com/office/drawing/2014/main" val="3848212947"/>
                    </a:ext>
                  </a:extLst>
                </a:gridCol>
              </a:tblGrid>
              <a:tr h="445405">
                <a:tc>
                  <a:txBody>
                    <a:bodyPr/>
                    <a:lstStyle/>
                    <a:p>
                      <a:pPr marL="0" marR="0" algn="ctr">
                        <a:lnSpc>
                          <a:spcPct val="107000"/>
                        </a:lnSpc>
                        <a:spcBef>
                          <a:spcPts val="600"/>
                        </a:spcBef>
                        <a:spcAft>
                          <a:spcPts val="600"/>
                        </a:spcAft>
                      </a:pPr>
                      <a:r>
                        <a:rPr lang="de-DE" sz="2000" b="1" dirty="0">
                          <a:effectLst/>
                          <a:latin typeface="Calibri" panose="020F0502020204030204" pitchFamily="34" charset="0"/>
                          <a:ea typeface="Calibri" panose="020F0502020204030204" pitchFamily="34" charset="0"/>
                          <a:cs typeface="Times New Roman" panose="02020603050405020304" pitchFamily="18" charset="0"/>
                        </a:rPr>
                        <a:t>Institution</a:t>
                      </a:r>
                    </a:p>
                  </a:txBody>
                  <a:tcPr marL="68580" marR="68580" marT="0" marB="0"/>
                </a:tc>
                <a:tc>
                  <a:txBody>
                    <a:bodyPr/>
                    <a:lstStyle/>
                    <a:p>
                      <a:pPr marL="0" marR="0" algn="ctr">
                        <a:lnSpc>
                          <a:spcPct val="107000"/>
                        </a:lnSpc>
                        <a:spcBef>
                          <a:spcPts val="600"/>
                        </a:spcBef>
                        <a:spcAft>
                          <a:spcPts val="600"/>
                        </a:spcAft>
                      </a:pPr>
                      <a:r>
                        <a:rPr lang="de-DE" sz="2000" b="1" dirty="0">
                          <a:effectLst/>
                          <a:latin typeface="Calibri" panose="020F0502020204030204" pitchFamily="34" charset="0"/>
                          <a:ea typeface="Calibri" panose="020F0502020204030204" pitchFamily="34" charset="0"/>
                          <a:cs typeface="Times New Roman" panose="02020603050405020304" pitchFamily="18" charset="0"/>
                        </a:rPr>
                        <a:t>Relevant </a:t>
                      </a:r>
                      <a:r>
                        <a:rPr lang="de-DE" sz="2000" b="1" dirty="0" err="1">
                          <a:effectLst/>
                          <a:latin typeface="Calibri" panose="020F0502020204030204" pitchFamily="34" charset="0"/>
                          <a:ea typeface="Calibri" panose="020F0502020204030204" pitchFamily="34" charset="0"/>
                          <a:cs typeface="Times New Roman" panose="02020603050405020304" pitchFamily="18" charset="0"/>
                        </a:rPr>
                        <a:t>scope</a:t>
                      </a:r>
                      <a:r>
                        <a:rPr lang="de-DE" sz="2000" b="1" dirty="0">
                          <a:effectLst/>
                          <a:latin typeface="Calibri" panose="020F0502020204030204" pitchFamily="34" charset="0"/>
                          <a:ea typeface="Calibri" panose="020F0502020204030204" pitchFamily="34" charset="0"/>
                          <a:cs typeface="Times New Roman" panose="02020603050405020304" pitchFamily="18" charset="0"/>
                        </a:rPr>
                        <a:t> </a:t>
                      </a:r>
                      <a:r>
                        <a:rPr lang="de-DE" sz="2000" b="1" dirty="0" err="1">
                          <a:effectLst/>
                          <a:latin typeface="Calibri" panose="020F0502020204030204" pitchFamily="34" charset="0"/>
                          <a:ea typeface="Calibri" panose="020F0502020204030204" pitchFamily="34" charset="0"/>
                          <a:cs typeface="Times New Roman" panose="02020603050405020304" pitchFamily="18" charset="0"/>
                        </a:rPr>
                        <a:t>of</a:t>
                      </a:r>
                      <a:r>
                        <a:rPr lang="de-DE" sz="2000" b="1" dirty="0">
                          <a:effectLst/>
                          <a:latin typeface="Calibri" panose="020F0502020204030204" pitchFamily="34" charset="0"/>
                          <a:ea typeface="Calibri" panose="020F0502020204030204" pitchFamily="34" charset="0"/>
                          <a:cs typeface="Times New Roman" panose="02020603050405020304" pitchFamily="18" charset="0"/>
                        </a:rPr>
                        <a:t> </a:t>
                      </a:r>
                      <a:r>
                        <a:rPr lang="de-DE" sz="2000" b="1" dirty="0" err="1">
                          <a:effectLst/>
                          <a:latin typeface="Calibri" panose="020F0502020204030204" pitchFamily="34" charset="0"/>
                          <a:ea typeface="Calibri" panose="020F0502020204030204" pitchFamily="34" charset="0"/>
                          <a:cs typeface="Times New Roman" panose="02020603050405020304" pitchFamily="18" charset="0"/>
                        </a:rPr>
                        <a:t>work</a:t>
                      </a:r>
                      <a:endParaRPr lang="de-DE"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2008958"/>
                  </a:ext>
                </a:extLst>
              </a:tr>
              <a:tr h="873558">
                <a:tc>
                  <a:txBody>
                    <a:bodyPr/>
                    <a:lstStyle/>
                    <a:p>
                      <a:r>
                        <a:rPr lang="en-GB" sz="1800" b="1" kern="1200" dirty="0">
                          <a:solidFill>
                            <a:schemeClr val="dk1"/>
                          </a:solidFill>
                          <a:effectLst/>
                          <a:latin typeface="+mn-lt"/>
                          <a:ea typeface="+mn-ea"/>
                          <a:cs typeface="+mn-cs"/>
                        </a:rPr>
                        <a:t>Skilled workers monitor „Perform“</a:t>
                      </a:r>
                      <a:endParaRPr lang="de-DE" sz="1800" b="1" kern="1200" dirty="0">
                        <a:solidFill>
                          <a:schemeClr val="dk1"/>
                        </a:solidFill>
                        <a:effectLst/>
                        <a:latin typeface="+mn-lt"/>
                        <a:ea typeface="+mn-ea"/>
                        <a:cs typeface="+mn-cs"/>
                      </a:endParaRPr>
                    </a:p>
                  </a:txBody>
                  <a:tcPr/>
                </a:tc>
                <a:tc>
                  <a:txBody>
                    <a:bodyPr/>
                    <a:lstStyle/>
                    <a:p>
                      <a:r>
                        <a:rPr lang="en-GB" sz="1800" kern="1200" dirty="0">
                          <a:solidFill>
                            <a:schemeClr val="dk1"/>
                          </a:solidFill>
                          <a:effectLst/>
                          <a:latin typeface="+mn-lt"/>
                          <a:ea typeface="+mn-ea"/>
                          <a:cs typeface="+mn-cs"/>
                        </a:rPr>
                        <a:t>Topic: </a:t>
                      </a:r>
                      <a:r>
                        <a:rPr lang="de-DE" sz="1800" kern="1200" dirty="0" err="1">
                          <a:solidFill>
                            <a:schemeClr val="dk1"/>
                          </a:solidFill>
                          <a:effectLst/>
                          <a:latin typeface="+mn-lt"/>
                          <a:ea typeface="+mn-ea"/>
                          <a:cs typeface="+mn-cs"/>
                        </a:rPr>
                        <a:t>What</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is</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the</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specific</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situation</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of</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skilled</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workers</a:t>
                      </a:r>
                      <a:r>
                        <a:rPr lang="de-DE" sz="1800" kern="1200" dirty="0">
                          <a:solidFill>
                            <a:schemeClr val="dk1"/>
                          </a:solidFill>
                          <a:effectLst/>
                          <a:latin typeface="+mn-lt"/>
                          <a:ea typeface="+mn-ea"/>
                          <a:cs typeface="+mn-cs"/>
                        </a:rPr>
                        <a:t> in </a:t>
                      </a:r>
                      <a:r>
                        <a:rPr lang="de-DE" sz="1800" kern="1200" dirty="0" err="1">
                          <a:solidFill>
                            <a:schemeClr val="dk1"/>
                          </a:solidFill>
                          <a:effectLst/>
                          <a:latin typeface="+mn-lt"/>
                          <a:ea typeface="+mn-ea"/>
                          <a:cs typeface="+mn-cs"/>
                        </a:rPr>
                        <a:t>the</a:t>
                      </a:r>
                      <a:r>
                        <a:rPr lang="de-DE" sz="1800" kern="1200" dirty="0">
                          <a:solidFill>
                            <a:schemeClr val="dk1"/>
                          </a:solidFill>
                          <a:effectLst/>
                          <a:latin typeface="+mn-lt"/>
                          <a:ea typeface="+mn-ea"/>
                          <a:cs typeface="+mn-cs"/>
                        </a:rPr>
                        <a:t> individual </a:t>
                      </a:r>
                      <a:r>
                        <a:rPr lang="de-DE" sz="1800" kern="1200" dirty="0" err="1">
                          <a:solidFill>
                            <a:schemeClr val="dk1"/>
                          </a:solidFill>
                          <a:effectLst/>
                          <a:latin typeface="+mn-lt"/>
                          <a:ea typeface="+mn-ea"/>
                          <a:cs typeface="+mn-cs"/>
                        </a:rPr>
                        <a:t>academic</a:t>
                      </a:r>
                      <a:r>
                        <a:rPr lang="de-DE" sz="1800" kern="1200" dirty="0">
                          <a:solidFill>
                            <a:schemeClr val="dk1"/>
                          </a:solidFill>
                          <a:effectLst/>
                          <a:latin typeface="+mn-lt"/>
                          <a:ea typeface="+mn-ea"/>
                          <a:cs typeface="+mn-cs"/>
                        </a:rPr>
                        <a:t> and </a:t>
                      </a:r>
                      <a:r>
                        <a:rPr lang="de-DE" sz="1800" kern="1200" dirty="0" err="1">
                          <a:solidFill>
                            <a:schemeClr val="dk1"/>
                          </a:solidFill>
                          <a:effectLst/>
                          <a:latin typeface="+mn-lt"/>
                          <a:ea typeface="+mn-ea"/>
                          <a:cs typeface="+mn-cs"/>
                        </a:rPr>
                        <a:t>professionally</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qualified</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professions</a:t>
                      </a:r>
                      <a:r>
                        <a:rPr lang="de-DE" sz="1800" kern="1200" dirty="0">
                          <a:solidFill>
                            <a:schemeClr val="dk1"/>
                          </a:solidFill>
                          <a:effectLst/>
                          <a:latin typeface="+mn-lt"/>
                          <a:ea typeface="+mn-ea"/>
                          <a:cs typeface="+mn-cs"/>
                        </a:rPr>
                        <a:t> in </a:t>
                      </a:r>
                      <a:r>
                        <a:rPr lang="de-DE" sz="1800" kern="1200" dirty="0" err="1">
                          <a:solidFill>
                            <a:schemeClr val="dk1"/>
                          </a:solidFill>
                          <a:effectLst/>
                          <a:latin typeface="+mn-lt"/>
                          <a:ea typeface="+mn-ea"/>
                          <a:cs typeface="+mn-cs"/>
                        </a:rPr>
                        <a:t>the</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regions</a:t>
                      </a:r>
                      <a:r>
                        <a:rPr lang="de-DE" sz="1800" kern="1200" dirty="0">
                          <a:solidFill>
                            <a:schemeClr val="dk1"/>
                          </a:solidFill>
                          <a:effectLst/>
                          <a:latin typeface="+mn-lt"/>
                          <a:ea typeface="+mn-ea"/>
                          <a:cs typeface="+mn-cs"/>
                        </a:rPr>
                        <a:t>?</a:t>
                      </a:r>
                    </a:p>
                  </a:txBody>
                  <a:tcPr/>
                </a:tc>
                <a:extLst>
                  <a:ext uri="{0D108BD9-81ED-4DB2-BD59-A6C34878D82A}">
                    <a16:rowId xmlns:a16="http://schemas.microsoft.com/office/drawing/2014/main" val="927973574"/>
                  </a:ext>
                </a:extLst>
              </a:tr>
              <a:tr h="1367371">
                <a:tc>
                  <a:txBody>
                    <a:bodyPr/>
                    <a:lstStyle/>
                    <a:p>
                      <a:r>
                        <a:rPr lang="en-US" b="1" dirty="0">
                          <a:solidFill>
                            <a:schemeClr val="bg1"/>
                          </a:solidFill>
                        </a:rPr>
                        <a:t>Potential Topics</a:t>
                      </a:r>
                      <a:endParaRPr lang="de-DE" b="1" dirty="0">
                        <a:solidFill>
                          <a:schemeClr val="bg1"/>
                        </a:solidFill>
                      </a:endParaRPr>
                    </a:p>
                  </a:txBody>
                  <a:tcPr>
                    <a:solidFill>
                      <a:schemeClr val="accent1"/>
                    </a:solidFill>
                  </a:tcPr>
                </a:tc>
                <a:tc>
                  <a:txBody>
                    <a:bodyPr/>
                    <a:lstStyle/>
                    <a:p>
                      <a:r>
                        <a:rPr lang="de-DE" sz="1800" kern="1200" dirty="0">
                          <a:solidFill>
                            <a:schemeClr val="dk1"/>
                          </a:solidFill>
                          <a:effectLst/>
                          <a:latin typeface="+mn-lt"/>
                          <a:ea typeface="+mn-ea"/>
                          <a:cs typeface="+mn-cs"/>
                        </a:rPr>
                        <a:t>Private </a:t>
                      </a:r>
                      <a:r>
                        <a:rPr lang="de-DE" sz="1800" kern="1200" dirty="0" err="1">
                          <a:solidFill>
                            <a:schemeClr val="dk1"/>
                          </a:solidFill>
                          <a:effectLst/>
                          <a:latin typeface="+mn-lt"/>
                          <a:ea typeface="+mn-ea"/>
                          <a:cs typeface="+mn-cs"/>
                        </a:rPr>
                        <a:t>sector</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participation</a:t>
                      </a:r>
                      <a:r>
                        <a:rPr lang="de-DE" sz="1800" kern="1200" dirty="0">
                          <a:solidFill>
                            <a:schemeClr val="dk1"/>
                          </a:solidFill>
                          <a:effectLst/>
                          <a:latin typeface="+mn-lt"/>
                          <a:ea typeface="+mn-ea"/>
                          <a:cs typeface="+mn-cs"/>
                        </a:rPr>
                        <a:t> in LM</a:t>
                      </a:r>
                    </a:p>
                    <a:p>
                      <a:r>
                        <a:rPr lang="de-DE" sz="1800" kern="1200" dirty="0" err="1">
                          <a:solidFill>
                            <a:schemeClr val="dk1"/>
                          </a:solidFill>
                          <a:effectLst/>
                          <a:latin typeface="+mn-lt"/>
                          <a:ea typeface="+mn-ea"/>
                          <a:cs typeface="+mn-cs"/>
                        </a:rPr>
                        <a:t>Cooperation</a:t>
                      </a:r>
                      <a:r>
                        <a:rPr lang="de-DE" sz="1800" kern="1200" dirty="0">
                          <a:solidFill>
                            <a:schemeClr val="dk1"/>
                          </a:solidFill>
                          <a:effectLst/>
                          <a:latin typeface="+mn-lt"/>
                          <a:ea typeface="+mn-ea"/>
                          <a:cs typeface="+mn-cs"/>
                        </a:rPr>
                        <a:t> in LMI</a:t>
                      </a:r>
                    </a:p>
                    <a:p>
                      <a:r>
                        <a:rPr lang="de-DE" sz="1800" kern="1200" dirty="0">
                          <a:solidFill>
                            <a:schemeClr val="dk1"/>
                          </a:solidFill>
                          <a:effectLst/>
                          <a:latin typeface="+mn-lt"/>
                          <a:ea typeface="+mn-ea"/>
                          <a:cs typeface="+mn-cs"/>
                        </a:rPr>
                        <a:t>Digital </a:t>
                      </a:r>
                      <a:r>
                        <a:rPr lang="de-DE" sz="1800" kern="1200" dirty="0" err="1">
                          <a:solidFill>
                            <a:schemeClr val="dk1"/>
                          </a:solidFill>
                          <a:effectLst/>
                          <a:latin typeface="+mn-lt"/>
                          <a:ea typeface="+mn-ea"/>
                          <a:cs typeface="+mn-cs"/>
                        </a:rPr>
                        <a:t>visualisation</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of</a:t>
                      </a:r>
                      <a:r>
                        <a:rPr lang="de-DE" sz="1800" kern="1200" dirty="0">
                          <a:solidFill>
                            <a:schemeClr val="dk1"/>
                          </a:solidFill>
                          <a:effectLst/>
                          <a:latin typeface="+mn-lt"/>
                          <a:ea typeface="+mn-ea"/>
                          <a:cs typeface="+mn-cs"/>
                        </a:rPr>
                        <a:t> LMI</a:t>
                      </a:r>
                    </a:p>
                    <a:p>
                      <a:r>
                        <a:rPr lang="de-DE" sz="1800" kern="1200" dirty="0" err="1">
                          <a:solidFill>
                            <a:schemeClr val="dk1"/>
                          </a:solidFill>
                          <a:effectLst/>
                          <a:latin typeface="+mn-lt"/>
                          <a:ea typeface="+mn-ea"/>
                          <a:cs typeface="+mn-cs"/>
                        </a:rPr>
                        <a:t>Roles</a:t>
                      </a:r>
                      <a:r>
                        <a:rPr lang="de-DE" sz="1800" kern="1200" dirty="0">
                          <a:solidFill>
                            <a:schemeClr val="dk1"/>
                          </a:solidFill>
                          <a:effectLst/>
                          <a:latin typeface="+mn-lt"/>
                          <a:ea typeface="+mn-ea"/>
                          <a:cs typeface="+mn-cs"/>
                        </a:rPr>
                        <a:t> and </a:t>
                      </a:r>
                      <a:r>
                        <a:rPr lang="de-DE" sz="1800" kern="1200" dirty="0" err="1">
                          <a:solidFill>
                            <a:schemeClr val="dk1"/>
                          </a:solidFill>
                          <a:effectLst/>
                          <a:latin typeface="+mn-lt"/>
                          <a:ea typeface="+mn-ea"/>
                          <a:cs typeface="+mn-cs"/>
                        </a:rPr>
                        <a:t>responsibilities</a:t>
                      </a:r>
                      <a:endParaRPr lang="de-DE" b="1" dirty="0"/>
                    </a:p>
                  </a:txBody>
                  <a:tcPr/>
                </a:tc>
                <a:extLst>
                  <a:ext uri="{0D108BD9-81ED-4DB2-BD59-A6C34878D82A}">
                    <a16:rowId xmlns:a16="http://schemas.microsoft.com/office/drawing/2014/main" val="1776262955"/>
                  </a:ext>
                </a:extLst>
              </a:tr>
            </a:tbl>
          </a:graphicData>
        </a:graphic>
      </p:graphicFrame>
      <p:graphicFrame>
        <p:nvGraphicFramePr>
          <p:cNvPr id="10" name="Table 9">
            <a:extLst>
              <a:ext uri="{FF2B5EF4-FFF2-40B4-BE49-F238E27FC236}">
                <a16:creationId xmlns:a16="http://schemas.microsoft.com/office/drawing/2014/main" id="{A10569BA-AABA-48CC-B725-D1B6F9262D82}"/>
              </a:ext>
            </a:extLst>
          </p:cNvPr>
          <p:cNvGraphicFramePr>
            <a:graphicFrameLocks noGrp="1"/>
          </p:cNvGraphicFramePr>
          <p:nvPr>
            <p:extLst>
              <p:ext uri="{D42A27DB-BD31-4B8C-83A1-F6EECF244321}">
                <p14:modId xmlns:p14="http://schemas.microsoft.com/office/powerpoint/2010/main" val="1922942379"/>
              </p:ext>
            </p:extLst>
          </p:nvPr>
        </p:nvGraphicFramePr>
        <p:xfrm>
          <a:off x="106000" y="3429000"/>
          <a:ext cx="11979997" cy="3269989"/>
        </p:xfrm>
        <a:graphic>
          <a:graphicData uri="http://schemas.openxmlformats.org/drawingml/2006/table">
            <a:tbl>
              <a:tblPr firstRow="1" bandRow="1">
                <a:tableStyleId>{5C22544A-7EE6-4342-B048-85BDC9FD1C3A}</a:tableStyleId>
              </a:tblPr>
              <a:tblGrid>
                <a:gridCol w="1539812">
                  <a:extLst>
                    <a:ext uri="{9D8B030D-6E8A-4147-A177-3AD203B41FA5}">
                      <a16:colId xmlns:a16="http://schemas.microsoft.com/office/drawing/2014/main" val="444713462"/>
                    </a:ext>
                  </a:extLst>
                </a:gridCol>
                <a:gridCol w="10440185">
                  <a:extLst>
                    <a:ext uri="{9D8B030D-6E8A-4147-A177-3AD203B41FA5}">
                      <a16:colId xmlns:a16="http://schemas.microsoft.com/office/drawing/2014/main" val="3848212947"/>
                    </a:ext>
                  </a:extLst>
                </a:gridCol>
              </a:tblGrid>
              <a:tr h="376572">
                <a:tc>
                  <a:txBody>
                    <a:bodyPr/>
                    <a:lstStyle/>
                    <a:p>
                      <a:pPr marL="0" marR="0" algn="ctr">
                        <a:lnSpc>
                          <a:spcPct val="107000"/>
                        </a:lnSpc>
                        <a:spcBef>
                          <a:spcPts val="600"/>
                        </a:spcBef>
                        <a:spcAft>
                          <a:spcPts val="600"/>
                        </a:spcAft>
                      </a:pPr>
                      <a:r>
                        <a:rPr lang="de-DE" sz="2000" b="1" dirty="0">
                          <a:effectLst/>
                          <a:latin typeface="Calibri" panose="020F0502020204030204" pitchFamily="34" charset="0"/>
                          <a:ea typeface="Calibri" panose="020F0502020204030204" pitchFamily="34" charset="0"/>
                          <a:cs typeface="Times New Roman" panose="02020603050405020304" pitchFamily="18" charset="0"/>
                        </a:rPr>
                        <a:t>Institution</a:t>
                      </a:r>
                    </a:p>
                  </a:txBody>
                  <a:tcPr marL="68580" marR="68580" marT="0" marB="0"/>
                </a:tc>
                <a:tc>
                  <a:txBody>
                    <a:bodyPr/>
                    <a:lstStyle/>
                    <a:p>
                      <a:pPr marL="0" marR="0" algn="ctr">
                        <a:lnSpc>
                          <a:spcPct val="107000"/>
                        </a:lnSpc>
                        <a:spcBef>
                          <a:spcPts val="600"/>
                        </a:spcBef>
                        <a:spcAft>
                          <a:spcPts val="600"/>
                        </a:spcAft>
                      </a:pPr>
                      <a:r>
                        <a:rPr lang="de-DE" sz="2000" b="1" dirty="0">
                          <a:effectLst/>
                          <a:latin typeface="Calibri" panose="020F0502020204030204" pitchFamily="34" charset="0"/>
                          <a:ea typeface="Calibri" panose="020F0502020204030204" pitchFamily="34" charset="0"/>
                          <a:cs typeface="Times New Roman" panose="02020603050405020304" pitchFamily="18" charset="0"/>
                        </a:rPr>
                        <a:t>Relevant </a:t>
                      </a:r>
                      <a:r>
                        <a:rPr lang="de-DE" sz="2000" b="1" dirty="0" err="1">
                          <a:effectLst/>
                          <a:latin typeface="Calibri" panose="020F0502020204030204" pitchFamily="34" charset="0"/>
                          <a:ea typeface="Calibri" panose="020F0502020204030204" pitchFamily="34" charset="0"/>
                          <a:cs typeface="Times New Roman" panose="02020603050405020304" pitchFamily="18" charset="0"/>
                        </a:rPr>
                        <a:t>scope</a:t>
                      </a:r>
                      <a:r>
                        <a:rPr lang="de-DE" sz="2000" b="1" dirty="0">
                          <a:effectLst/>
                          <a:latin typeface="Calibri" panose="020F0502020204030204" pitchFamily="34" charset="0"/>
                          <a:ea typeface="Calibri" panose="020F0502020204030204" pitchFamily="34" charset="0"/>
                          <a:cs typeface="Times New Roman" panose="02020603050405020304" pitchFamily="18" charset="0"/>
                        </a:rPr>
                        <a:t> </a:t>
                      </a:r>
                      <a:r>
                        <a:rPr lang="de-DE" sz="2000" b="1" dirty="0" err="1">
                          <a:effectLst/>
                          <a:latin typeface="Calibri" panose="020F0502020204030204" pitchFamily="34" charset="0"/>
                          <a:ea typeface="Calibri" panose="020F0502020204030204" pitchFamily="34" charset="0"/>
                          <a:cs typeface="Times New Roman" panose="02020603050405020304" pitchFamily="18" charset="0"/>
                        </a:rPr>
                        <a:t>of</a:t>
                      </a:r>
                      <a:r>
                        <a:rPr lang="de-DE" sz="2000" b="1" dirty="0">
                          <a:effectLst/>
                          <a:latin typeface="Calibri" panose="020F0502020204030204" pitchFamily="34" charset="0"/>
                          <a:ea typeface="Calibri" panose="020F0502020204030204" pitchFamily="34" charset="0"/>
                          <a:cs typeface="Times New Roman" panose="02020603050405020304" pitchFamily="18" charset="0"/>
                        </a:rPr>
                        <a:t> </a:t>
                      </a:r>
                      <a:r>
                        <a:rPr lang="de-DE" sz="2000" b="1" dirty="0" err="1">
                          <a:effectLst/>
                          <a:latin typeface="Calibri" panose="020F0502020204030204" pitchFamily="34" charset="0"/>
                          <a:ea typeface="Calibri" panose="020F0502020204030204" pitchFamily="34" charset="0"/>
                          <a:cs typeface="Times New Roman" panose="02020603050405020304" pitchFamily="18" charset="0"/>
                        </a:rPr>
                        <a:t>work</a:t>
                      </a:r>
                      <a:endParaRPr lang="de-DE"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2008958"/>
                  </a:ext>
                </a:extLst>
              </a:tr>
              <a:tr h="1468867">
                <a:tc>
                  <a:txBody>
                    <a:bodyPr/>
                    <a:lstStyle/>
                    <a:p>
                      <a:r>
                        <a:rPr lang="en-GB" sz="1800" kern="1200" dirty="0">
                          <a:solidFill>
                            <a:schemeClr val="dk1"/>
                          </a:solidFill>
                          <a:effectLst/>
                          <a:latin typeface="+mn-lt"/>
                          <a:ea typeface="+mn-ea"/>
                          <a:cs typeface="+mn-cs"/>
                        </a:rPr>
                        <a:t>Occupational Information Centre in North Rhine Westphalia / Hesse </a:t>
                      </a:r>
                      <a:endParaRPr lang="de-DE" sz="1800" b="1" kern="1200" dirty="0">
                        <a:solidFill>
                          <a:schemeClr val="dk1"/>
                        </a:solidFill>
                        <a:effectLst/>
                        <a:latin typeface="+mn-lt"/>
                        <a:ea typeface="+mn-ea"/>
                        <a:cs typeface="+mn-cs"/>
                      </a:endParaRPr>
                    </a:p>
                  </a:txBody>
                  <a:tcPr/>
                </a:tc>
                <a:tc>
                  <a:txBody>
                    <a:bodyPr/>
                    <a:lstStyle/>
                    <a:p>
                      <a:r>
                        <a:rPr lang="en-GB" sz="1800" kern="1200" dirty="0">
                          <a:solidFill>
                            <a:schemeClr val="dk1"/>
                          </a:solidFill>
                          <a:effectLst/>
                          <a:latin typeface="+mn-lt"/>
                          <a:ea typeface="+mn-ea"/>
                          <a:cs typeface="+mn-cs"/>
                        </a:rPr>
                        <a:t>(Self-help) Info point for all </a:t>
                      </a:r>
                      <a:r>
                        <a:rPr lang="de-DE" sz="1800" kern="1200" dirty="0" err="1">
                          <a:solidFill>
                            <a:schemeClr val="dk1"/>
                          </a:solidFill>
                          <a:effectLst/>
                          <a:latin typeface="+mn-lt"/>
                          <a:ea typeface="+mn-ea"/>
                          <a:cs typeface="+mn-cs"/>
                        </a:rPr>
                        <a:t>citizens</a:t>
                      </a:r>
                      <a:r>
                        <a:rPr lang="de-DE" sz="1800" kern="1200" dirty="0">
                          <a:solidFill>
                            <a:schemeClr val="dk1"/>
                          </a:solidFill>
                          <a:effectLst/>
                          <a:latin typeface="+mn-lt"/>
                          <a:ea typeface="+mn-ea"/>
                          <a:cs typeface="+mn-cs"/>
                        </a:rPr>
                        <a:t> on </a:t>
                      </a:r>
                      <a:r>
                        <a:rPr lang="de-DE" sz="1800" kern="1200" dirty="0" err="1">
                          <a:solidFill>
                            <a:schemeClr val="dk1"/>
                          </a:solidFill>
                          <a:effectLst/>
                          <a:latin typeface="+mn-lt"/>
                          <a:ea typeface="+mn-ea"/>
                          <a:cs typeface="+mn-cs"/>
                        </a:rPr>
                        <a:t>topics</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related</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to</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education</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work</a:t>
                      </a:r>
                      <a:r>
                        <a:rPr lang="de-DE" sz="1800" kern="1200" dirty="0">
                          <a:solidFill>
                            <a:schemeClr val="dk1"/>
                          </a:solidFill>
                          <a:effectLst/>
                          <a:latin typeface="+mn-lt"/>
                          <a:ea typeface="+mn-ea"/>
                          <a:cs typeface="+mn-cs"/>
                        </a:rPr>
                        <a:t> and </a:t>
                      </a:r>
                      <a:r>
                        <a:rPr lang="de-DE" sz="1800" kern="1200" dirty="0" err="1">
                          <a:solidFill>
                            <a:schemeClr val="dk1"/>
                          </a:solidFill>
                          <a:effectLst/>
                          <a:latin typeface="+mn-lt"/>
                          <a:ea typeface="+mn-ea"/>
                          <a:cs typeface="+mn-cs"/>
                        </a:rPr>
                        <a:t>the</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job</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market</a:t>
                      </a:r>
                      <a:r>
                        <a:rPr lang="de-DE" sz="1800" kern="1200" dirty="0">
                          <a:solidFill>
                            <a:schemeClr val="dk1"/>
                          </a:solidFill>
                          <a:effectLst/>
                          <a:latin typeface="+mn-lt"/>
                          <a:ea typeface="+mn-ea"/>
                          <a:cs typeface="+mn-cs"/>
                        </a:rPr>
                        <a:t> </a:t>
                      </a:r>
                    </a:p>
                  </a:txBody>
                  <a:tcPr/>
                </a:tc>
                <a:extLst>
                  <a:ext uri="{0D108BD9-81ED-4DB2-BD59-A6C34878D82A}">
                    <a16:rowId xmlns:a16="http://schemas.microsoft.com/office/drawing/2014/main" val="927973574"/>
                  </a:ext>
                </a:extLst>
              </a:tr>
              <a:tr h="1156057">
                <a:tc>
                  <a:txBody>
                    <a:bodyPr/>
                    <a:lstStyle/>
                    <a:p>
                      <a:r>
                        <a:rPr lang="en-US" b="1" dirty="0">
                          <a:solidFill>
                            <a:schemeClr val="bg1"/>
                          </a:solidFill>
                        </a:rPr>
                        <a:t>Potential Topics</a:t>
                      </a:r>
                      <a:endParaRPr lang="de-DE" b="1" dirty="0">
                        <a:solidFill>
                          <a:schemeClr val="bg1"/>
                        </a:solidFill>
                      </a:endParaRPr>
                    </a:p>
                  </a:txBody>
                  <a:tcPr>
                    <a:solidFill>
                      <a:schemeClr val="accent1"/>
                    </a:solidFill>
                  </a:tcPr>
                </a:tc>
                <a:tc>
                  <a:txBody>
                    <a:bodyPr/>
                    <a:lstStyle/>
                    <a:p>
                      <a:r>
                        <a:rPr lang="en-GB" sz="1800" kern="1200" dirty="0">
                          <a:solidFill>
                            <a:schemeClr val="dk1"/>
                          </a:solidFill>
                          <a:effectLst/>
                          <a:latin typeface="+mn-lt"/>
                          <a:ea typeface="+mn-ea"/>
                          <a:cs typeface="+mn-cs"/>
                        </a:rPr>
                        <a:t>Usage of labour market information for career guidance</a:t>
                      </a:r>
                      <a:endParaRPr lang="de-DE" sz="1800" kern="1200" dirty="0">
                        <a:solidFill>
                          <a:schemeClr val="dk1"/>
                        </a:solidFill>
                        <a:effectLst/>
                        <a:latin typeface="+mn-lt"/>
                        <a:ea typeface="+mn-ea"/>
                        <a:cs typeface="+mn-cs"/>
                      </a:endParaRPr>
                    </a:p>
                    <a:p>
                      <a:r>
                        <a:rPr lang="en-GB" sz="1800" kern="1200" dirty="0">
                          <a:solidFill>
                            <a:schemeClr val="dk1"/>
                          </a:solidFill>
                          <a:effectLst/>
                          <a:latin typeface="+mn-lt"/>
                          <a:ea typeface="+mn-ea"/>
                          <a:cs typeface="+mn-cs"/>
                        </a:rPr>
                        <a:t>Digital LMI tools</a:t>
                      </a:r>
                      <a:endParaRPr lang="de-DE" b="1" dirty="0"/>
                    </a:p>
                  </a:txBody>
                  <a:tcPr/>
                </a:tc>
                <a:extLst>
                  <a:ext uri="{0D108BD9-81ED-4DB2-BD59-A6C34878D82A}">
                    <a16:rowId xmlns:a16="http://schemas.microsoft.com/office/drawing/2014/main" val="1776262955"/>
                  </a:ext>
                </a:extLst>
              </a:tr>
            </a:tbl>
          </a:graphicData>
        </a:graphic>
      </p:graphicFrame>
    </p:spTree>
    <p:extLst>
      <p:ext uri="{BB962C8B-B14F-4D97-AF65-F5344CB8AC3E}">
        <p14:creationId xmlns:p14="http://schemas.microsoft.com/office/powerpoint/2010/main" val="1558738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7" descr="GIZ">
            <a:extLst>
              <a:ext uri="{FF2B5EF4-FFF2-40B4-BE49-F238E27FC236}">
                <a16:creationId xmlns:a16="http://schemas.microsoft.com/office/drawing/2014/main" id="{C4EEAEB8-1554-4B5C-BEE7-8AD9118EAF8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8169" y="199414"/>
            <a:ext cx="2245995" cy="592455"/>
          </a:xfrm>
          <a:prstGeom prst="rect">
            <a:avLst/>
          </a:prstGeom>
          <a:noFill/>
          <a:ln>
            <a:noFill/>
          </a:ln>
        </p:spPr>
      </p:pic>
      <p:pic>
        <p:nvPicPr>
          <p:cNvPr id="5" name="Grafik 5" descr="C:\Users\sd\AppData\Local\Microsoft\Windows\INetCache\Content.Word\ELdZ_ml_Office_farbe_en.bmp">
            <a:extLst>
              <a:ext uri="{FF2B5EF4-FFF2-40B4-BE49-F238E27FC236}">
                <a16:creationId xmlns:a16="http://schemas.microsoft.com/office/drawing/2014/main" id="{78982394-C629-4722-BD4B-CA2F4C7311F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6400" y="78329"/>
            <a:ext cx="1417955" cy="790575"/>
          </a:xfrm>
          <a:prstGeom prst="rect">
            <a:avLst/>
          </a:prstGeom>
          <a:noFill/>
          <a:ln>
            <a:noFill/>
          </a:ln>
        </p:spPr>
      </p:pic>
      <p:graphicFrame>
        <p:nvGraphicFramePr>
          <p:cNvPr id="7" name="Table 6">
            <a:extLst>
              <a:ext uri="{FF2B5EF4-FFF2-40B4-BE49-F238E27FC236}">
                <a16:creationId xmlns:a16="http://schemas.microsoft.com/office/drawing/2014/main" id="{50171C8A-34E7-4715-9FD3-A9FC354521C3}"/>
              </a:ext>
            </a:extLst>
          </p:cNvPr>
          <p:cNvGraphicFramePr>
            <a:graphicFrameLocks noGrp="1"/>
          </p:cNvGraphicFramePr>
          <p:nvPr>
            <p:extLst>
              <p:ext uri="{D42A27DB-BD31-4B8C-83A1-F6EECF244321}">
                <p14:modId xmlns:p14="http://schemas.microsoft.com/office/powerpoint/2010/main" val="4213895228"/>
              </p:ext>
            </p:extLst>
          </p:nvPr>
        </p:nvGraphicFramePr>
        <p:xfrm>
          <a:off x="106001" y="1065418"/>
          <a:ext cx="11979997" cy="5196056"/>
        </p:xfrm>
        <a:graphic>
          <a:graphicData uri="http://schemas.openxmlformats.org/drawingml/2006/table">
            <a:tbl>
              <a:tblPr firstRow="1" bandRow="1">
                <a:tableStyleId>{5C22544A-7EE6-4342-B048-85BDC9FD1C3A}</a:tableStyleId>
              </a:tblPr>
              <a:tblGrid>
                <a:gridCol w="1539812">
                  <a:extLst>
                    <a:ext uri="{9D8B030D-6E8A-4147-A177-3AD203B41FA5}">
                      <a16:colId xmlns:a16="http://schemas.microsoft.com/office/drawing/2014/main" val="444713462"/>
                    </a:ext>
                  </a:extLst>
                </a:gridCol>
                <a:gridCol w="10440185">
                  <a:extLst>
                    <a:ext uri="{9D8B030D-6E8A-4147-A177-3AD203B41FA5}">
                      <a16:colId xmlns:a16="http://schemas.microsoft.com/office/drawing/2014/main" val="3848212947"/>
                    </a:ext>
                  </a:extLst>
                </a:gridCol>
              </a:tblGrid>
              <a:tr h="445405">
                <a:tc>
                  <a:txBody>
                    <a:bodyPr/>
                    <a:lstStyle/>
                    <a:p>
                      <a:pPr marL="0" marR="0" algn="ctr">
                        <a:lnSpc>
                          <a:spcPct val="107000"/>
                        </a:lnSpc>
                        <a:spcBef>
                          <a:spcPts val="600"/>
                        </a:spcBef>
                        <a:spcAft>
                          <a:spcPts val="600"/>
                        </a:spcAft>
                      </a:pPr>
                      <a:r>
                        <a:rPr lang="de-DE" sz="2000" b="1" dirty="0">
                          <a:effectLst/>
                          <a:latin typeface="Calibri" panose="020F0502020204030204" pitchFamily="34" charset="0"/>
                          <a:ea typeface="Calibri" panose="020F0502020204030204" pitchFamily="34" charset="0"/>
                          <a:cs typeface="Times New Roman" panose="02020603050405020304" pitchFamily="18" charset="0"/>
                        </a:rPr>
                        <a:t>Institution</a:t>
                      </a:r>
                    </a:p>
                  </a:txBody>
                  <a:tcPr marL="68580" marR="68580" marT="0" marB="0"/>
                </a:tc>
                <a:tc>
                  <a:txBody>
                    <a:bodyPr/>
                    <a:lstStyle/>
                    <a:p>
                      <a:pPr marL="0" marR="0" algn="ctr">
                        <a:lnSpc>
                          <a:spcPct val="107000"/>
                        </a:lnSpc>
                        <a:spcBef>
                          <a:spcPts val="600"/>
                        </a:spcBef>
                        <a:spcAft>
                          <a:spcPts val="600"/>
                        </a:spcAft>
                      </a:pPr>
                      <a:r>
                        <a:rPr lang="de-DE" sz="2000" b="1" dirty="0">
                          <a:effectLst/>
                          <a:latin typeface="Calibri" panose="020F0502020204030204" pitchFamily="34" charset="0"/>
                          <a:ea typeface="Calibri" panose="020F0502020204030204" pitchFamily="34" charset="0"/>
                          <a:cs typeface="Times New Roman" panose="02020603050405020304" pitchFamily="18" charset="0"/>
                        </a:rPr>
                        <a:t>Relevant </a:t>
                      </a:r>
                      <a:r>
                        <a:rPr lang="de-DE" sz="2000" b="1" dirty="0" err="1">
                          <a:effectLst/>
                          <a:latin typeface="Calibri" panose="020F0502020204030204" pitchFamily="34" charset="0"/>
                          <a:ea typeface="Calibri" panose="020F0502020204030204" pitchFamily="34" charset="0"/>
                          <a:cs typeface="Times New Roman" panose="02020603050405020304" pitchFamily="18" charset="0"/>
                        </a:rPr>
                        <a:t>scope</a:t>
                      </a:r>
                      <a:r>
                        <a:rPr lang="de-DE" sz="2000" b="1" dirty="0">
                          <a:effectLst/>
                          <a:latin typeface="Calibri" panose="020F0502020204030204" pitchFamily="34" charset="0"/>
                          <a:ea typeface="Calibri" panose="020F0502020204030204" pitchFamily="34" charset="0"/>
                          <a:cs typeface="Times New Roman" panose="02020603050405020304" pitchFamily="18" charset="0"/>
                        </a:rPr>
                        <a:t> </a:t>
                      </a:r>
                      <a:r>
                        <a:rPr lang="de-DE" sz="2000" b="1" dirty="0" err="1">
                          <a:effectLst/>
                          <a:latin typeface="Calibri" panose="020F0502020204030204" pitchFamily="34" charset="0"/>
                          <a:ea typeface="Calibri" panose="020F0502020204030204" pitchFamily="34" charset="0"/>
                          <a:cs typeface="Times New Roman" panose="02020603050405020304" pitchFamily="18" charset="0"/>
                        </a:rPr>
                        <a:t>of</a:t>
                      </a:r>
                      <a:r>
                        <a:rPr lang="de-DE" sz="2000" b="1" dirty="0">
                          <a:effectLst/>
                          <a:latin typeface="Calibri" panose="020F0502020204030204" pitchFamily="34" charset="0"/>
                          <a:ea typeface="Calibri" panose="020F0502020204030204" pitchFamily="34" charset="0"/>
                          <a:cs typeface="Times New Roman" panose="02020603050405020304" pitchFamily="18" charset="0"/>
                        </a:rPr>
                        <a:t> </a:t>
                      </a:r>
                      <a:r>
                        <a:rPr lang="de-DE" sz="2000" b="1" dirty="0" err="1">
                          <a:effectLst/>
                          <a:latin typeface="Calibri" panose="020F0502020204030204" pitchFamily="34" charset="0"/>
                          <a:ea typeface="Calibri" panose="020F0502020204030204" pitchFamily="34" charset="0"/>
                          <a:cs typeface="Times New Roman" panose="02020603050405020304" pitchFamily="18" charset="0"/>
                        </a:rPr>
                        <a:t>work</a:t>
                      </a:r>
                      <a:endParaRPr lang="de-DE"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2008958"/>
                  </a:ext>
                </a:extLst>
              </a:tr>
              <a:tr h="873558">
                <a:tc>
                  <a:txBody>
                    <a:bodyPr/>
                    <a:lstStyle/>
                    <a:p>
                      <a:r>
                        <a:rPr lang="de-DE" sz="1800" kern="1200" dirty="0" err="1">
                          <a:solidFill>
                            <a:schemeClr val="dk1"/>
                          </a:solidFill>
                          <a:effectLst/>
                          <a:latin typeface="+mn-lt"/>
                          <a:ea typeface="+mn-ea"/>
                          <a:cs typeface="+mn-cs"/>
                        </a:rPr>
                        <a:t>Association</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for</a:t>
                      </a:r>
                      <a:r>
                        <a:rPr lang="de-DE" sz="1800" kern="1200" dirty="0">
                          <a:solidFill>
                            <a:schemeClr val="dk1"/>
                          </a:solidFill>
                          <a:effectLst/>
                          <a:latin typeface="+mn-lt"/>
                          <a:ea typeface="+mn-ea"/>
                          <a:cs typeface="+mn-cs"/>
                        </a:rPr>
                        <a:t> innovative </a:t>
                      </a:r>
                      <a:r>
                        <a:rPr lang="de-DE" sz="1800" kern="1200" dirty="0" err="1">
                          <a:solidFill>
                            <a:schemeClr val="dk1"/>
                          </a:solidFill>
                          <a:effectLst/>
                          <a:latin typeface="+mn-lt"/>
                          <a:ea typeface="+mn-ea"/>
                          <a:cs typeface="+mn-cs"/>
                        </a:rPr>
                        <a:t>employment</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promotion</a:t>
                      </a:r>
                      <a:r>
                        <a:rPr lang="de-DE" sz="1800" kern="1200" dirty="0">
                          <a:solidFill>
                            <a:schemeClr val="dk1"/>
                          </a:solidFill>
                          <a:effectLst/>
                          <a:latin typeface="+mn-lt"/>
                          <a:ea typeface="+mn-ea"/>
                          <a:cs typeface="+mn-cs"/>
                        </a:rPr>
                        <a:t> North Rhine </a:t>
                      </a:r>
                      <a:r>
                        <a:rPr lang="de-DE" sz="1800" kern="1200" dirty="0" err="1">
                          <a:solidFill>
                            <a:schemeClr val="dk1"/>
                          </a:solidFill>
                          <a:effectLst/>
                          <a:latin typeface="+mn-lt"/>
                          <a:ea typeface="+mn-ea"/>
                          <a:cs typeface="+mn-cs"/>
                        </a:rPr>
                        <a:t>Westphalia</a:t>
                      </a:r>
                      <a:endParaRPr lang="de-DE" sz="1800" b="1" kern="1200" dirty="0">
                        <a:solidFill>
                          <a:schemeClr val="dk1"/>
                        </a:solidFill>
                        <a:effectLst/>
                        <a:latin typeface="+mn-lt"/>
                        <a:ea typeface="+mn-ea"/>
                        <a:cs typeface="+mn-cs"/>
                      </a:endParaRPr>
                    </a:p>
                  </a:txBody>
                  <a:tcPr/>
                </a:tc>
                <a:tc>
                  <a:txBody>
                    <a:bodyPr/>
                    <a:lstStyle/>
                    <a:p>
                      <a:r>
                        <a:rPr lang="de-DE" sz="1800" kern="1200" dirty="0">
                          <a:solidFill>
                            <a:schemeClr val="dk1"/>
                          </a:solidFill>
                          <a:effectLst/>
                          <a:latin typeface="+mn-lt"/>
                          <a:ea typeface="+mn-ea"/>
                          <a:cs typeface="+mn-cs"/>
                        </a:rPr>
                        <a:t>As </a:t>
                      </a:r>
                      <a:r>
                        <a:rPr lang="de-DE" sz="1800" kern="1200" dirty="0" err="1">
                          <a:solidFill>
                            <a:schemeClr val="dk1"/>
                          </a:solidFill>
                          <a:effectLst/>
                          <a:latin typeface="+mn-lt"/>
                          <a:ea typeface="+mn-ea"/>
                          <a:cs typeface="+mn-cs"/>
                        </a:rPr>
                        <a:t>part</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of</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labor</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market</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monitoring</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data</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from</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official</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statistics</a:t>
                      </a:r>
                      <a:r>
                        <a:rPr lang="de-DE" sz="1800" kern="1200" dirty="0">
                          <a:solidFill>
                            <a:schemeClr val="dk1"/>
                          </a:solidFill>
                          <a:effectLst/>
                          <a:latin typeface="+mn-lt"/>
                          <a:ea typeface="+mn-ea"/>
                          <a:cs typeface="+mn-cs"/>
                        </a:rPr>
                        <a:t> on </a:t>
                      </a:r>
                      <a:r>
                        <a:rPr lang="de-DE" sz="1800" kern="1200" dirty="0" err="1">
                          <a:solidFill>
                            <a:schemeClr val="dk1"/>
                          </a:solidFill>
                          <a:effectLst/>
                          <a:latin typeface="+mn-lt"/>
                          <a:ea typeface="+mn-ea"/>
                          <a:cs typeface="+mn-cs"/>
                        </a:rPr>
                        <a:t>the</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labor</a:t>
                      </a:r>
                      <a:r>
                        <a:rPr lang="de-DE" sz="1800" kern="1200" dirty="0">
                          <a:solidFill>
                            <a:schemeClr val="dk1"/>
                          </a:solidFill>
                          <a:effectLst/>
                          <a:latin typeface="+mn-lt"/>
                          <a:ea typeface="+mn-ea"/>
                          <a:cs typeface="+mn-cs"/>
                        </a:rPr>
                        <a:t> and </a:t>
                      </a:r>
                      <a:r>
                        <a:rPr lang="de-DE" sz="1800" kern="1200" dirty="0" err="1">
                          <a:solidFill>
                            <a:schemeClr val="dk1"/>
                          </a:solidFill>
                          <a:effectLst/>
                          <a:latin typeface="+mn-lt"/>
                          <a:ea typeface="+mn-ea"/>
                          <a:cs typeface="+mn-cs"/>
                        </a:rPr>
                        <a:t>training</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market</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as</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well</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as</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employment</a:t>
                      </a:r>
                      <a:r>
                        <a:rPr lang="de-DE" sz="1800" kern="1200" dirty="0">
                          <a:solidFill>
                            <a:schemeClr val="dk1"/>
                          </a:solidFill>
                          <a:effectLst/>
                          <a:latin typeface="+mn-lt"/>
                          <a:ea typeface="+mn-ea"/>
                          <a:cs typeface="+mn-cs"/>
                        </a:rPr>
                        <a:t> and </a:t>
                      </a:r>
                      <a:r>
                        <a:rPr lang="de-DE" sz="1800" kern="1200" dirty="0" err="1">
                          <a:solidFill>
                            <a:schemeClr val="dk1"/>
                          </a:solidFill>
                          <a:effectLst/>
                          <a:latin typeface="+mn-lt"/>
                          <a:ea typeface="+mn-ea"/>
                          <a:cs typeface="+mn-cs"/>
                        </a:rPr>
                        <a:t>corporate</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development</a:t>
                      </a:r>
                      <a:r>
                        <a:rPr lang="de-DE" sz="1800" kern="1200" dirty="0">
                          <a:solidFill>
                            <a:schemeClr val="dk1"/>
                          </a:solidFill>
                          <a:effectLst/>
                          <a:latin typeface="+mn-lt"/>
                          <a:ea typeface="+mn-ea"/>
                          <a:cs typeface="+mn-cs"/>
                        </a:rPr>
                        <a:t> in NRW </a:t>
                      </a:r>
                      <a:r>
                        <a:rPr lang="de-DE" sz="1800" kern="1200" dirty="0" err="1">
                          <a:solidFill>
                            <a:schemeClr val="dk1"/>
                          </a:solidFill>
                          <a:effectLst/>
                          <a:latin typeface="+mn-lt"/>
                          <a:ea typeface="+mn-ea"/>
                          <a:cs typeface="+mn-cs"/>
                        </a:rPr>
                        <a:t>are</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processed</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analyzed</a:t>
                      </a:r>
                      <a:r>
                        <a:rPr lang="de-DE" sz="1800" kern="1200" dirty="0">
                          <a:solidFill>
                            <a:schemeClr val="dk1"/>
                          </a:solidFill>
                          <a:effectLst/>
                          <a:latin typeface="+mn-lt"/>
                          <a:ea typeface="+mn-ea"/>
                          <a:cs typeface="+mn-cs"/>
                        </a:rPr>
                        <a:t> and </a:t>
                      </a:r>
                      <a:r>
                        <a:rPr lang="de-DE" sz="1800" kern="1200" dirty="0" err="1">
                          <a:solidFill>
                            <a:schemeClr val="dk1"/>
                          </a:solidFill>
                          <a:effectLst/>
                          <a:latin typeface="+mn-lt"/>
                          <a:ea typeface="+mn-ea"/>
                          <a:cs typeface="+mn-cs"/>
                        </a:rPr>
                        <a:t>published</a:t>
                      </a:r>
                      <a:r>
                        <a:rPr lang="de-DE" sz="1800" kern="1200" dirty="0">
                          <a:solidFill>
                            <a:schemeClr val="dk1"/>
                          </a:solidFill>
                          <a:effectLst/>
                          <a:latin typeface="+mn-lt"/>
                          <a:ea typeface="+mn-ea"/>
                          <a:cs typeface="+mn-cs"/>
                        </a:rPr>
                        <a:t> in </a:t>
                      </a:r>
                      <a:r>
                        <a:rPr lang="de-DE" sz="1800" kern="1200" dirty="0" err="1">
                          <a:solidFill>
                            <a:schemeClr val="dk1"/>
                          </a:solidFill>
                          <a:effectLst/>
                          <a:latin typeface="+mn-lt"/>
                          <a:ea typeface="+mn-ea"/>
                          <a:cs typeface="+mn-cs"/>
                        </a:rPr>
                        <a:t>practice-oriented</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reports</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They</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serve</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as</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the</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basis</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of</a:t>
                      </a:r>
                      <a:r>
                        <a:rPr lang="de-DE" sz="1800" kern="1200" dirty="0">
                          <a:solidFill>
                            <a:schemeClr val="dk1"/>
                          </a:solidFill>
                          <a:effectLst/>
                          <a:latin typeface="+mn-lt"/>
                          <a:ea typeface="+mn-ea"/>
                          <a:cs typeface="+mn-cs"/>
                        </a:rPr>
                        <a:t> a </a:t>
                      </a:r>
                      <a:r>
                        <a:rPr lang="de-DE" sz="1800" kern="1200" dirty="0" err="1">
                          <a:solidFill>
                            <a:schemeClr val="dk1"/>
                          </a:solidFill>
                          <a:effectLst/>
                          <a:latin typeface="+mn-lt"/>
                          <a:ea typeface="+mn-ea"/>
                          <a:cs typeface="+mn-cs"/>
                        </a:rPr>
                        <a:t>sound</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labor</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market</a:t>
                      </a:r>
                      <a:r>
                        <a:rPr lang="de-DE" sz="1800" kern="1200" dirty="0">
                          <a:solidFill>
                            <a:schemeClr val="dk1"/>
                          </a:solidFill>
                          <a:effectLst/>
                          <a:latin typeface="+mn-lt"/>
                          <a:ea typeface="+mn-ea"/>
                          <a:cs typeface="+mn-cs"/>
                        </a:rPr>
                        <a:t> and </a:t>
                      </a:r>
                      <a:r>
                        <a:rPr lang="de-DE" sz="1800" kern="1200" dirty="0" err="1">
                          <a:solidFill>
                            <a:schemeClr val="dk1"/>
                          </a:solidFill>
                          <a:effectLst/>
                          <a:latin typeface="+mn-lt"/>
                          <a:ea typeface="+mn-ea"/>
                          <a:cs typeface="+mn-cs"/>
                        </a:rPr>
                        <a:t>employment</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policy</a:t>
                      </a:r>
                      <a:r>
                        <a:rPr lang="de-DE" sz="1800" kern="1200" dirty="0">
                          <a:solidFill>
                            <a:schemeClr val="dk1"/>
                          </a:solidFill>
                          <a:effectLst/>
                          <a:latin typeface="+mn-lt"/>
                          <a:ea typeface="+mn-ea"/>
                          <a:cs typeface="+mn-cs"/>
                        </a:rPr>
                        <a:t>.</a:t>
                      </a:r>
                    </a:p>
                    <a:p>
                      <a:r>
                        <a:rPr lang="de-DE" sz="1800" kern="1200" dirty="0">
                          <a:solidFill>
                            <a:schemeClr val="dk1"/>
                          </a:solidFill>
                          <a:effectLst/>
                          <a:latin typeface="+mn-lt"/>
                          <a:ea typeface="+mn-ea"/>
                          <a:cs typeface="+mn-cs"/>
                        </a:rPr>
                        <a:t>The </a:t>
                      </a:r>
                      <a:r>
                        <a:rPr lang="de-DE" sz="1800" kern="1200" dirty="0" err="1">
                          <a:solidFill>
                            <a:schemeClr val="dk1"/>
                          </a:solidFill>
                          <a:effectLst/>
                          <a:latin typeface="+mn-lt"/>
                          <a:ea typeface="+mn-ea"/>
                          <a:cs typeface="+mn-cs"/>
                        </a:rPr>
                        <a:t>publication</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series</a:t>
                      </a:r>
                      <a:r>
                        <a:rPr lang="de-DE" sz="1800" kern="1200" dirty="0">
                          <a:solidFill>
                            <a:schemeClr val="dk1"/>
                          </a:solidFill>
                          <a:effectLst/>
                          <a:latin typeface="+mn-lt"/>
                          <a:ea typeface="+mn-ea"/>
                          <a:cs typeface="+mn-cs"/>
                        </a:rPr>
                        <a:t> G.I.B. Short </a:t>
                      </a:r>
                      <a:r>
                        <a:rPr lang="de-DE" sz="1800" kern="1200" dirty="0" err="1">
                          <a:solidFill>
                            <a:schemeClr val="dk1"/>
                          </a:solidFill>
                          <a:effectLst/>
                          <a:latin typeface="+mn-lt"/>
                          <a:ea typeface="+mn-ea"/>
                          <a:cs typeface="+mn-cs"/>
                        </a:rPr>
                        <a:t>reports</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provide</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compact</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information</a:t>
                      </a:r>
                      <a:r>
                        <a:rPr lang="de-DE" sz="1800" kern="1200" dirty="0">
                          <a:solidFill>
                            <a:schemeClr val="dk1"/>
                          </a:solidFill>
                          <a:effectLst/>
                          <a:latin typeface="+mn-lt"/>
                          <a:ea typeface="+mn-ea"/>
                          <a:cs typeface="+mn-cs"/>
                        </a:rPr>
                        <a:t> on </a:t>
                      </a:r>
                      <a:r>
                        <a:rPr lang="de-DE" sz="1800" kern="1200" dirty="0" err="1">
                          <a:solidFill>
                            <a:schemeClr val="dk1"/>
                          </a:solidFill>
                          <a:effectLst/>
                          <a:latin typeface="+mn-lt"/>
                          <a:ea typeface="+mn-ea"/>
                          <a:cs typeface="+mn-cs"/>
                        </a:rPr>
                        <a:t>selected</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topics</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of</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the</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employment</a:t>
                      </a:r>
                      <a:r>
                        <a:rPr lang="de-DE" sz="1800" kern="1200" dirty="0">
                          <a:solidFill>
                            <a:schemeClr val="dk1"/>
                          </a:solidFill>
                          <a:effectLst/>
                          <a:latin typeface="+mn-lt"/>
                          <a:ea typeface="+mn-ea"/>
                          <a:cs typeface="+mn-cs"/>
                        </a:rPr>
                        <a:t> and </a:t>
                      </a:r>
                      <a:r>
                        <a:rPr lang="de-DE" sz="1800" kern="1200" dirty="0" err="1">
                          <a:solidFill>
                            <a:schemeClr val="dk1"/>
                          </a:solidFill>
                          <a:effectLst/>
                          <a:latin typeface="+mn-lt"/>
                          <a:ea typeface="+mn-ea"/>
                          <a:cs typeface="+mn-cs"/>
                        </a:rPr>
                        <a:t>training</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market</a:t>
                      </a:r>
                      <a:r>
                        <a:rPr lang="de-DE" sz="1800" kern="1200" dirty="0">
                          <a:solidFill>
                            <a:schemeClr val="dk1"/>
                          </a:solidFill>
                          <a:effectLst/>
                          <a:latin typeface="+mn-lt"/>
                          <a:ea typeface="+mn-ea"/>
                          <a:cs typeface="+mn-cs"/>
                        </a:rPr>
                        <a:t> in North Rhine-</a:t>
                      </a:r>
                      <a:r>
                        <a:rPr lang="de-DE" sz="1800" kern="1200" dirty="0" err="1">
                          <a:solidFill>
                            <a:schemeClr val="dk1"/>
                          </a:solidFill>
                          <a:effectLst/>
                          <a:latin typeface="+mn-lt"/>
                          <a:ea typeface="+mn-ea"/>
                          <a:cs typeface="+mn-cs"/>
                        </a:rPr>
                        <a:t>Westphalia</a:t>
                      </a:r>
                      <a:r>
                        <a:rPr lang="de-DE" sz="1800" kern="1200" dirty="0">
                          <a:solidFill>
                            <a:schemeClr val="dk1"/>
                          </a:solidFill>
                          <a:effectLst/>
                          <a:latin typeface="+mn-lt"/>
                          <a:ea typeface="+mn-ea"/>
                          <a:cs typeface="+mn-cs"/>
                        </a:rPr>
                        <a:t>.</a:t>
                      </a:r>
                    </a:p>
                    <a:p>
                      <a:r>
                        <a:rPr lang="de-DE" sz="1800" kern="1200" dirty="0" err="1">
                          <a:solidFill>
                            <a:schemeClr val="dk1"/>
                          </a:solidFill>
                          <a:effectLst/>
                          <a:latin typeface="+mn-lt"/>
                          <a:ea typeface="+mn-ea"/>
                          <a:cs typeface="+mn-cs"/>
                        </a:rPr>
                        <a:t>Semiannual</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reports</a:t>
                      </a:r>
                      <a:r>
                        <a:rPr lang="de-DE" sz="1800" kern="1200" dirty="0">
                          <a:solidFill>
                            <a:schemeClr val="dk1"/>
                          </a:solidFill>
                          <a:effectLst/>
                          <a:latin typeface="+mn-lt"/>
                          <a:ea typeface="+mn-ea"/>
                          <a:cs typeface="+mn-cs"/>
                        </a:rPr>
                        <a:t> on </a:t>
                      </a:r>
                      <a:r>
                        <a:rPr lang="de-DE" sz="1800" kern="1200" dirty="0" err="1">
                          <a:solidFill>
                            <a:schemeClr val="dk1"/>
                          </a:solidFill>
                          <a:effectLst/>
                          <a:latin typeface="+mn-lt"/>
                          <a:ea typeface="+mn-ea"/>
                          <a:cs typeface="+mn-cs"/>
                        </a:rPr>
                        <a:t>the</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labor</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market</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situation</a:t>
                      </a:r>
                      <a:r>
                        <a:rPr lang="de-DE" sz="1800" kern="1200" dirty="0">
                          <a:solidFill>
                            <a:schemeClr val="dk1"/>
                          </a:solidFill>
                          <a:effectLst/>
                          <a:latin typeface="+mn-lt"/>
                          <a:ea typeface="+mn-ea"/>
                          <a:cs typeface="+mn-cs"/>
                        </a:rPr>
                        <a:t> in NRW </a:t>
                      </a:r>
                      <a:r>
                        <a:rPr lang="de-DE" sz="1800" kern="1200" dirty="0" err="1">
                          <a:solidFill>
                            <a:schemeClr val="dk1"/>
                          </a:solidFill>
                          <a:effectLst/>
                          <a:latin typeface="+mn-lt"/>
                          <a:ea typeface="+mn-ea"/>
                          <a:cs typeface="+mn-cs"/>
                        </a:rPr>
                        <a:t>show</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the</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most</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important</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labor</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market</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developments</a:t>
                      </a:r>
                      <a:r>
                        <a:rPr lang="de-DE" sz="1800" kern="1200" dirty="0">
                          <a:solidFill>
                            <a:schemeClr val="dk1"/>
                          </a:solidFill>
                          <a:effectLst/>
                          <a:latin typeface="+mn-lt"/>
                          <a:ea typeface="+mn-ea"/>
                          <a:cs typeface="+mn-cs"/>
                        </a:rPr>
                        <a:t> in North Rhine-</a:t>
                      </a:r>
                      <a:r>
                        <a:rPr lang="de-DE" sz="1800" kern="1200" dirty="0" err="1">
                          <a:solidFill>
                            <a:schemeClr val="dk1"/>
                          </a:solidFill>
                          <a:effectLst/>
                          <a:latin typeface="+mn-lt"/>
                          <a:ea typeface="+mn-ea"/>
                          <a:cs typeface="+mn-cs"/>
                        </a:rPr>
                        <a:t>Westphalia</a:t>
                      </a:r>
                      <a:r>
                        <a:rPr lang="de-DE" sz="1800" kern="1200" dirty="0">
                          <a:solidFill>
                            <a:schemeClr val="dk1"/>
                          </a:solidFill>
                          <a:effectLst/>
                          <a:latin typeface="+mn-lt"/>
                          <a:ea typeface="+mn-ea"/>
                          <a:cs typeface="+mn-cs"/>
                        </a:rPr>
                        <a:t>. The </a:t>
                      </a:r>
                      <a:r>
                        <a:rPr lang="de-DE" sz="1800" kern="1200" dirty="0" err="1">
                          <a:solidFill>
                            <a:schemeClr val="dk1"/>
                          </a:solidFill>
                          <a:effectLst/>
                          <a:latin typeface="+mn-lt"/>
                          <a:ea typeface="+mn-ea"/>
                          <a:cs typeface="+mn-cs"/>
                        </a:rPr>
                        <a:t>presentation</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is</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done</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for</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the</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level</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of</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the</a:t>
                      </a:r>
                      <a:r>
                        <a:rPr lang="de-DE" sz="1800" kern="1200" dirty="0">
                          <a:solidFill>
                            <a:schemeClr val="dk1"/>
                          </a:solidFill>
                          <a:effectLst/>
                          <a:latin typeface="+mn-lt"/>
                          <a:ea typeface="+mn-ea"/>
                          <a:cs typeface="+mn-cs"/>
                        </a:rPr>
                        <a:t> 16 </a:t>
                      </a:r>
                      <a:r>
                        <a:rPr lang="de-DE" sz="1800" kern="1200" dirty="0" err="1">
                          <a:solidFill>
                            <a:schemeClr val="dk1"/>
                          </a:solidFill>
                          <a:effectLst/>
                          <a:latin typeface="+mn-lt"/>
                          <a:ea typeface="+mn-ea"/>
                          <a:cs typeface="+mn-cs"/>
                        </a:rPr>
                        <a:t>labor</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market</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regions</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as</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well</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as</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for</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the</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level</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of</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districts</a:t>
                      </a:r>
                      <a:r>
                        <a:rPr lang="de-DE" sz="1800" kern="1200" dirty="0">
                          <a:solidFill>
                            <a:schemeClr val="dk1"/>
                          </a:solidFill>
                          <a:effectLst/>
                          <a:latin typeface="+mn-lt"/>
                          <a:ea typeface="+mn-ea"/>
                          <a:cs typeface="+mn-cs"/>
                        </a:rPr>
                        <a:t> and </a:t>
                      </a:r>
                      <a:r>
                        <a:rPr lang="de-DE" sz="1800" kern="1200" dirty="0" err="1">
                          <a:solidFill>
                            <a:schemeClr val="dk1"/>
                          </a:solidFill>
                          <a:effectLst/>
                          <a:latin typeface="+mn-lt"/>
                          <a:ea typeface="+mn-ea"/>
                          <a:cs typeface="+mn-cs"/>
                        </a:rPr>
                        <a:t>independent</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cities</a:t>
                      </a:r>
                      <a:r>
                        <a:rPr lang="de-DE" sz="1800" kern="1200" dirty="0">
                          <a:solidFill>
                            <a:schemeClr val="dk1"/>
                          </a:solidFill>
                          <a:effectLst/>
                          <a:latin typeface="+mn-lt"/>
                          <a:ea typeface="+mn-ea"/>
                          <a:cs typeface="+mn-cs"/>
                        </a:rPr>
                        <a:t> in NRW.</a:t>
                      </a:r>
                    </a:p>
                    <a:p>
                      <a:r>
                        <a:rPr lang="de-DE" sz="1800" kern="1200" dirty="0">
                          <a:solidFill>
                            <a:schemeClr val="dk1"/>
                          </a:solidFill>
                          <a:effectLst/>
                          <a:latin typeface="+mn-lt"/>
                          <a:ea typeface="+mn-ea"/>
                          <a:cs typeface="+mn-cs"/>
                        </a:rPr>
                        <a:t>Annual report on </a:t>
                      </a:r>
                      <a:r>
                        <a:rPr lang="de-DE" sz="1800" kern="1200" dirty="0" err="1">
                          <a:solidFill>
                            <a:schemeClr val="dk1"/>
                          </a:solidFill>
                          <a:effectLst/>
                          <a:latin typeface="+mn-lt"/>
                          <a:ea typeface="+mn-ea"/>
                          <a:cs typeface="+mn-cs"/>
                        </a:rPr>
                        <a:t>the</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transition</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from</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school</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to</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work</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this</a:t>
                      </a:r>
                      <a:r>
                        <a:rPr lang="de-DE" sz="1800" kern="1200" dirty="0">
                          <a:solidFill>
                            <a:schemeClr val="dk1"/>
                          </a:solidFill>
                          <a:effectLst/>
                          <a:latin typeface="+mn-lt"/>
                          <a:ea typeface="+mn-ea"/>
                          <a:cs typeface="+mn-cs"/>
                        </a:rPr>
                        <a:t> report </a:t>
                      </a:r>
                      <a:r>
                        <a:rPr lang="de-DE" sz="1800" kern="1200" dirty="0" err="1">
                          <a:solidFill>
                            <a:schemeClr val="dk1"/>
                          </a:solidFill>
                          <a:effectLst/>
                          <a:latin typeface="+mn-lt"/>
                          <a:ea typeface="+mn-ea"/>
                          <a:cs typeface="+mn-cs"/>
                        </a:rPr>
                        <a:t>looks</a:t>
                      </a:r>
                      <a:r>
                        <a:rPr lang="de-DE" sz="1800" kern="1200" dirty="0">
                          <a:solidFill>
                            <a:schemeClr val="dk1"/>
                          </a:solidFill>
                          <a:effectLst/>
                          <a:latin typeface="+mn-lt"/>
                          <a:ea typeface="+mn-ea"/>
                          <a:cs typeface="+mn-cs"/>
                        </a:rPr>
                        <a:t> at </a:t>
                      </a:r>
                      <a:r>
                        <a:rPr lang="de-DE" sz="1800" kern="1200" dirty="0" err="1">
                          <a:solidFill>
                            <a:schemeClr val="dk1"/>
                          </a:solidFill>
                          <a:effectLst/>
                          <a:latin typeface="+mn-lt"/>
                          <a:ea typeface="+mn-ea"/>
                          <a:cs typeface="+mn-cs"/>
                        </a:rPr>
                        <a:t>the</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ways</a:t>
                      </a:r>
                      <a:r>
                        <a:rPr lang="de-DE" sz="1800" kern="1200" dirty="0">
                          <a:solidFill>
                            <a:schemeClr val="dk1"/>
                          </a:solidFill>
                          <a:effectLst/>
                          <a:latin typeface="+mn-lt"/>
                          <a:ea typeface="+mn-ea"/>
                          <a:cs typeface="+mn-cs"/>
                        </a:rPr>
                        <a:t> in </a:t>
                      </a:r>
                      <a:r>
                        <a:rPr lang="de-DE" sz="1800" kern="1200" dirty="0" err="1">
                          <a:solidFill>
                            <a:schemeClr val="dk1"/>
                          </a:solidFill>
                          <a:effectLst/>
                          <a:latin typeface="+mn-lt"/>
                          <a:ea typeface="+mn-ea"/>
                          <a:cs typeface="+mn-cs"/>
                        </a:rPr>
                        <a:t>which</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school</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leavers</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leave</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lower</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secondary</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education</a:t>
                      </a:r>
                      <a:r>
                        <a:rPr lang="de-DE" sz="1800" kern="1200" dirty="0">
                          <a:solidFill>
                            <a:schemeClr val="dk1"/>
                          </a:solidFill>
                          <a:effectLst/>
                          <a:latin typeface="+mn-lt"/>
                          <a:ea typeface="+mn-ea"/>
                          <a:cs typeface="+mn-cs"/>
                        </a:rPr>
                        <a:t> and </a:t>
                      </a:r>
                      <a:r>
                        <a:rPr lang="de-DE" sz="1800" kern="1200" dirty="0" err="1">
                          <a:solidFill>
                            <a:schemeClr val="dk1"/>
                          </a:solidFill>
                          <a:effectLst/>
                          <a:latin typeface="+mn-lt"/>
                          <a:ea typeface="+mn-ea"/>
                          <a:cs typeface="+mn-cs"/>
                        </a:rPr>
                        <a:t>the</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achievements</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of</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young</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people</a:t>
                      </a:r>
                      <a:r>
                        <a:rPr lang="de-DE" sz="1800" kern="1200" dirty="0">
                          <a:solidFill>
                            <a:schemeClr val="dk1"/>
                          </a:solidFill>
                          <a:effectLst/>
                          <a:latin typeface="+mn-lt"/>
                          <a:ea typeface="+mn-ea"/>
                          <a:cs typeface="+mn-cs"/>
                        </a:rPr>
                        <a:t> in </a:t>
                      </a:r>
                      <a:r>
                        <a:rPr lang="de-DE" sz="1800" kern="1200" dirty="0" err="1">
                          <a:solidFill>
                            <a:schemeClr val="dk1"/>
                          </a:solidFill>
                          <a:effectLst/>
                          <a:latin typeface="+mn-lt"/>
                          <a:ea typeface="+mn-ea"/>
                          <a:cs typeface="+mn-cs"/>
                        </a:rPr>
                        <a:t>vocational</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schools</a:t>
                      </a:r>
                      <a:r>
                        <a:rPr lang="de-DE" sz="1800" kern="1200" dirty="0">
                          <a:solidFill>
                            <a:schemeClr val="dk1"/>
                          </a:solidFill>
                          <a:effectLst/>
                          <a:latin typeface="+mn-lt"/>
                          <a:ea typeface="+mn-ea"/>
                          <a:cs typeface="+mn-cs"/>
                        </a:rPr>
                        <a:t>. The </a:t>
                      </a:r>
                      <a:r>
                        <a:rPr lang="de-DE" sz="1800" kern="1200" dirty="0" err="1">
                          <a:solidFill>
                            <a:schemeClr val="dk1"/>
                          </a:solidFill>
                          <a:effectLst/>
                          <a:latin typeface="+mn-lt"/>
                          <a:ea typeface="+mn-ea"/>
                          <a:cs typeface="+mn-cs"/>
                        </a:rPr>
                        <a:t>analysis</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is</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based</a:t>
                      </a:r>
                      <a:r>
                        <a:rPr lang="de-DE" sz="1800" kern="1200" dirty="0">
                          <a:solidFill>
                            <a:schemeClr val="dk1"/>
                          </a:solidFill>
                          <a:effectLst/>
                          <a:latin typeface="+mn-lt"/>
                          <a:ea typeface="+mn-ea"/>
                          <a:cs typeface="+mn-cs"/>
                        </a:rPr>
                        <a:t> on </a:t>
                      </a:r>
                      <a:r>
                        <a:rPr lang="de-DE" sz="1800" kern="1200" dirty="0" err="1">
                          <a:solidFill>
                            <a:schemeClr val="dk1"/>
                          </a:solidFill>
                          <a:effectLst/>
                          <a:latin typeface="+mn-lt"/>
                          <a:ea typeface="+mn-ea"/>
                          <a:cs typeface="+mn-cs"/>
                        </a:rPr>
                        <a:t>data</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from</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integrated</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training</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reporting</a:t>
                      </a:r>
                      <a:r>
                        <a:rPr lang="de-DE" sz="1800" kern="1200" dirty="0">
                          <a:solidFill>
                            <a:schemeClr val="dk1"/>
                          </a:solidFill>
                          <a:effectLst/>
                          <a:latin typeface="+mn-lt"/>
                          <a:ea typeface="+mn-ea"/>
                          <a:cs typeface="+mn-cs"/>
                        </a:rPr>
                        <a:t> and </a:t>
                      </a:r>
                      <a:r>
                        <a:rPr lang="de-DE" sz="1800" kern="1200" dirty="0" err="1">
                          <a:solidFill>
                            <a:schemeClr val="dk1"/>
                          </a:solidFill>
                          <a:effectLst/>
                          <a:latin typeface="+mn-lt"/>
                          <a:ea typeface="+mn-ea"/>
                          <a:cs typeface="+mn-cs"/>
                        </a:rPr>
                        <a:t>municipal</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training</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monitoring</a:t>
                      </a:r>
                      <a:r>
                        <a:rPr lang="de-DE" sz="1800" kern="1200" dirty="0">
                          <a:solidFill>
                            <a:schemeClr val="dk1"/>
                          </a:solidFill>
                          <a:effectLst/>
                          <a:latin typeface="+mn-lt"/>
                          <a:ea typeface="+mn-ea"/>
                          <a:cs typeface="+mn-cs"/>
                        </a:rPr>
                        <a:t> and </a:t>
                      </a:r>
                      <a:r>
                        <a:rPr lang="de-DE" sz="1800" kern="1200" dirty="0" err="1">
                          <a:solidFill>
                            <a:schemeClr val="dk1"/>
                          </a:solidFill>
                          <a:effectLst/>
                          <a:latin typeface="+mn-lt"/>
                          <a:ea typeface="+mn-ea"/>
                          <a:cs typeface="+mn-cs"/>
                        </a:rPr>
                        <a:t>is</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presented</a:t>
                      </a:r>
                      <a:r>
                        <a:rPr lang="de-DE" sz="1800" kern="1200" dirty="0">
                          <a:solidFill>
                            <a:schemeClr val="dk1"/>
                          </a:solidFill>
                          <a:effectLst/>
                          <a:latin typeface="+mn-lt"/>
                          <a:ea typeface="+mn-ea"/>
                          <a:cs typeface="+mn-cs"/>
                        </a:rPr>
                        <a:t> in a </a:t>
                      </a:r>
                      <a:r>
                        <a:rPr lang="de-DE" sz="1800" kern="1200" dirty="0" err="1">
                          <a:solidFill>
                            <a:schemeClr val="dk1"/>
                          </a:solidFill>
                          <a:effectLst/>
                          <a:latin typeface="+mn-lt"/>
                          <a:ea typeface="+mn-ea"/>
                          <a:cs typeface="+mn-cs"/>
                        </a:rPr>
                        <a:t>differentiated</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way</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according</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to</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municipalities</a:t>
                      </a:r>
                      <a:r>
                        <a:rPr lang="de-DE" sz="1800" kern="1200" dirty="0">
                          <a:solidFill>
                            <a:schemeClr val="dk1"/>
                          </a:solidFill>
                          <a:effectLst/>
                          <a:latin typeface="+mn-lt"/>
                          <a:ea typeface="+mn-ea"/>
                          <a:cs typeface="+mn-cs"/>
                        </a:rPr>
                        <a:t>.</a:t>
                      </a:r>
                    </a:p>
                  </a:txBody>
                  <a:tcPr/>
                </a:tc>
                <a:extLst>
                  <a:ext uri="{0D108BD9-81ED-4DB2-BD59-A6C34878D82A}">
                    <a16:rowId xmlns:a16="http://schemas.microsoft.com/office/drawing/2014/main" val="927973574"/>
                  </a:ext>
                </a:extLst>
              </a:tr>
              <a:tr h="1367371">
                <a:tc>
                  <a:txBody>
                    <a:bodyPr/>
                    <a:lstStyle/>
                    <a:p>
                      <a:r>
                        <a:rPr lang="en-US" b="1" dirty="0">
                          <a:solidFill>
                            <a:schemeClr val="bg1"/>
                          </a:solidFill>
                        </a:rPr>
                        <a:t>Potential Topics</a:t>
                      </a:r>
                      <a:endParaRPr lang="de-DE" b="1" dirty="0">
                        <a:solidFill>
                          <a:schemeClr val="bg1"/>
                        </a:solidFill>
                      </a:endParaRPr>
                    </a:p>
                  </a:txBody>
                  <a:tcPr>
                    <a:solidFill>
                      <a:schemeClr val="accent1"/>
                    </a:solidFill>
                  </a:tcPr>
                </a:tc>
                <a:tc>
                  <a:txBody>
                    <a:bodyPr/>
                    <a:lstStyle/>
                    <a:p>
                      <a:r>
                        <a:rPr lang="de-DE" sz="1800" kern="1200" dirty="0">
                          <a:solidFill>
                            <a:schemeClr val="dk1"/>
                          </a:solidFill>
                          <a:effectLst/>
                          <a:latin typeface="+mn-lt"/>
                          <a:ea typeface="+mn-ea"/>
                          <a:cs typeface="+mn-cs"/>
                        </a:rPr>
                        <a:t>LMI at regional </a:t>
                      </a:r>
                      <a:r>
                        <a:rPr lang="de-DE" sz="1800" kern="1200" dirty="0" err="1">
                          <a:solidFill>
                            <a:schemeClr val="dk1"/>
                          </a:solidFill>
                          <a:effectLst/>
                          <a:latin typeface="+mn-lt"/>
                          <a:ea typeface="+mn-ea"/>
                          <a:cs typeface="+mn-cs"/>
                        </a:rPr>
                        <a:t>level</a:t>
                      </a:r>
                      <a:endParaRPr lang="de-DE" sz="1800" kern="1200" dirty="0">
                        <a:solidFill>
                          <a:schemeClr val="dk1"/>
                        </a:solidFill>
                        <a:effectLst/>
                        <a:latin typeface="+mn-lt"/>
                        <a:ea typeface="+mn-ea"/>
                        <a:cs typeface="+mn-cs"/>
                      </a:endParaRPr>
                    </a:p>
                    <a:p>
                      <a:r>
                        <a:rPr lang="de-DE" sz="1800" kern="1200" dirty="0" err="1">
                          <a:solidFill>
                            <a:schemeClr val="dk1"/>
                          </a:solidFill>
                          <a:effectLst/>
                          <a:latin typeface="+mn-lt"/>
                          <a:ea typeface="+mn-ea"/>
                          <a:cs typeface="+mn-cs"/>
                        </a:rPr>
                        <a:t>Usage</a:t>
                      </a:r>
                      <a:r>
                        <a:rPr lang="de-DE" sz="1800" kern="1200" dirty="0">
                          <a:solidFill>
                            <a:schemeClr val="dk1"/>
                          </a:solidFill>
                          <a:effectLst/>
                          <a:latin typeface="+mn-lt"/>
                          <a:ea typeface="+mn-ea"/>
                          <a:cs typeface="+mn-cs"/>
                        </a:rPr>
                        <a:t> in regional </a:t>
                      </a:r>
                      <a:r>
                        <a:rPr lang="de-DE" sz="1800" kern="1200" dirty="0" err="1">
                          <a:solidFill>
                            <a:schemeClr val="dk1"/>
                          </a:solidFill>
                          <a:effectLst/>
                          <a:latin typeface="+mn-lt"/>
                          <a:ea typeface="+mn-ea"/>
                          <a:cs typeface="+mn-cs"/>
                        </a:rPr>
                        <a:t>policies</a:t>
                      </a:r>
                      <a:r>
                        <a:rPr lang="de-DE" sz="1800" kern="1200" dirty="0">
                          <a:solidFill>
                            <a:schemeClr val="dk1"/>
                          </a:solidFill>
                          <a:effectLst/>
                          <a:latin typeface="+mn-lt"/>
                          <a:ea typeface="+mn-ea"/>
                          <a:cs typeface="+mn-cs"/>
                        </a:rPr>
                        <a:t> and </a:t>
                      </a:r>
                      <a:r>
                        <a:rPr lang="de-DE" sz="1800" kern="1200" dirty="0" err="1">
                          <a:solidFill>
                            <a:schemeClr val="dk1"/>
                          </a:solidFill>
                          <a:effectLst/>
                          <a:latin typeface="+mn-lt"/>
                          <a:ea typeface="+mn-ea"/>
                          <a:cs typeface="+mn-cs"/>
                        </a:rPr>
                        <a:t>measures</a:t>
                      </a:r>
                      <a:endParaRPr lang="de-DE" sz="1800" kern="1200" dirty="0">
                        <a:solidFill>
                          <a:schemeClr val="dk1"/>
                        </a:solidFill>
                        <a:effectLst/>
                        <a:latin typeface="+mn-lt"/>
                        <a:ea typeface="+mn-ea"/>
                        <a:cs typeface="+mn-cs"/>
                      </a:endParaRPr>
                    </a:p>
                    <a:p>
                      <a:r>
                        <a:rPr lang="de-DE" sz="1800" kern="1200" dirty="0">
                          <a:solidFill>
                            <a:schemeClr val="dk1"/>
                          </a:solidFill>
                          <a:effectLst/>
                          <a:latin typeface="+mn-lt"/>
                          <a:ea typeface="+mn-ea"/>
                          <a:cs typeface="+mn-cs"/>
                        </a:rPr>
                        <a:t>Processing and </a:t>
                      </a:r>
                      <a:r>
                        <a:rPr lang="de-DE" sz="1800" kern="1200" dirty="0" err="1">
                          <a:solidFill>
                            <a:schemeClr val="dk1"/>
                          </a:solidFill>
                          <a:effectLst/>
                          <a:latin typeface="+mn-lt"/>
                          <a:ea typeface="+mn-ea"/>
                          <a:cs typeface="+mn-cs"/>
                        </a:rPr>
                        <a:t>visualisation</a:t>
                      </a:r>
                      <a:endParaRPr lang="de-DE" b="1" dirty="0"/>
                    </a:p>
                  </a:txBody>
                  <a:tcPr/>
                </a:tc>
                <a:extLst>
                  <a:ext uri="{0D108BD9-81ED-4DB2-BD59-A6C34878D82A}">
                    <a16:rowId xmlns:a16="http://schemas.microsoft.com/office/drawing/2014/main" val="1776262955"/>
                  </a:ext>
                </a:extLst>
              </a:tr>
            </a:tbl>
          </a:graphicData>
        </a:graphic>
      </p:graphicFrame>
    </p:spTree>
    <p:extLst>
      <p:ext uri="{BB962C8B-B14F-4D97-AF65-F5344CB8AC3E}">
        <p14:creationId xmlns:p14="http://schemas.microsoft.com/office/powerpoint/2010/main" val="2477889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7" descr="GIZ"/>
          <p:cNvPicPr/>
          <p:nvPr/>
        </p:nvPicPr>
        <p:blipFill>
          <a:blip r:embed="rId2">
            <a:extLst>
              <a:ext uri="{28A0092B-C50C-407E-A947-70E740481C1C}">
                <a14:useLocalDpi xmlns:a14="http://schemas.microsoft.com/office/drawing/2010/main" val="0"/>
              </a:ext>
            </a:extLst>
          </a:blip>
          <a:srcRect/>
          <a:stretch>
            <a:fillRect/>
          </a:stretch>
        </p:blipFill>
        <p:spPr bwMode="auto">
          <a:xfrm>
            <a:off x="467544" y="361464"/>
            <a:ext cx="2245995" cy="592455"/>
          </a:xfrm>
          <a:prstGeom prst="rect">
            <a:avLst/>
          </a:prstGeom>
          <a:noFill/>
          <a:ln>
            <a:noFill/>
          </a:ln>
        </p:spPr>
      </p:pic>
      <p:pic>
        <p:nvPicPr>
          <p:cNvPr id="5" name="Grafik 5" descr="C:\Users\sd\AppData\Local\Microsoft\Windows\INetCache\Content.Word\ELdZ_ml_Office_farbe_en.b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8125" y="275104"/>
            <a:ext cx="1417955" cy="790575"/>
          </a:xfrm>
          <a:prstGeom prst="rect">
            <a:avLst/>
          </a:prstGeom>
          <a:noFill/>
          <a:ln>
            <a:noFill/>
          </a:ln>
        </p:spPr>
      </p:pic>
      <p:pic>
        <p:nvPicPr>
          <p:cNvPr id="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604" t="31466" r="24633" b="20474"/>
          <a:stretch/>
        </p:blipFill>
        <p:spPr bwMode="auto">
          <a:xfrm>
            <a:off x="252182" y="5961349"/>
            <a:ext cx="1832193" cy="699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2">
            <a:extLst>
              <a:ext uri="{FF2B5EF4-FFF2-40B4-BE49-F238E27FC236}">
                <a16:creationId xmlns:a16="http://schemas.microsoft.com/office/drawing/2014/main" id="{97A37D57-5165-40E7-A0B4-C3BC0C5F2E15}"/>
              </a:ext>
            </a:extLst>
          </p:cNvPr>
          <p:cNvSpPr>
            <a:spLocks noGrp="1"/>
          </p:cNvSpPr>
          <p:nvPr>
            <p:ph type="ctrTitle" sz="quarter"/>
          </p:nvPr>
        </p:nvSpPr>
        <p:spPr>
          <a:xfrm>
            <a:off x="974749" y="896651"/>
            <a:ext cx="10242501" cy="1143000"/>
          </a:xfrm>
        </p:spPr>
        <p:txBody>
          <a:bodyPr>
            <a:noAutofit/>
          </a:bodyPr>
          <a:lstStyle/>
          <a:p>
            <a:r>
              <a:rPr lang="fr-FR" sz="4000" b="1" dirty="0">
                <a:solidFill>
                  <a:srgbClr val="0070C0"/>
                </a:solidFill>
                <a:latin typeface="Open Sans"/>
              </a:rPr>
              <a:t>Online Meeting Etiquette and Rules</a:t>
            </a:r>
          </a:p>
        </p:txBody>
      </p:sp>
      <p:sp>
        <p:nvSpPr>
          <p:cNvPr id="2" name="TextBox 1">
            <a:extLst>
              <a:ext uri="{FF2B5EF4-FFF2-40B4-BE49-F238E27FC236}">
                <a16:creationId xmlns:a16="http://schemas.microsoft.com/office/drawing/2014/main" id="{EC0831E5-7F69-47C9-B7FB-4E72EFEDFC89}"/>
              </a:ext>
            </a:extLst>
          </p:cNvPr>
          <p:cNvSpPr txBox="1"/>
          <p:nvPr/>
        </p:nvSpPr>
        <p:spPr>
          <a:xfrm>
            <a:off x="808606" y="1782342"/>
            <a:ext cx="11204029" cy="4124206"/>
          </a:xfrm>
          <a:prstGeom prst="rect">
            <a:avLst/>
          </a:prstGeom>
          <a:noFill/>
        </p:spPr>
        <p:txBody>
          <a:bodyPr wrap="none" rtlCol="0">
            <a:spAutoFit/>
          </a:bodyPr>
          <a:lstStyle/>
          <a:p>
            <a:pPr algn="just"/>
            <a:r>
              <a:rPr lang="en-US" sz="2400" b="1" dirty="0"/>
              <a:t>General </a:t>
            </a:r>
          </a:p>
          <a:p>
            <a:pPr algn="just"/>
            <a:endParaRPr lang="en-US" sz="2000" dirty="0"/>
          </a:p>
          <a:p>
            <a:pPr marL="742950" lvl="1" indent="-285750" algn="just">
              <a:buFont typeface="Arial" panose="020B0604020202020204" pitchFamily="34" charset="0"/>
              <a:buChar char="•"/>
            </a:pPr>
            <a:r>
              <a:rPr lang="en-US" sz="2000" dirty="0"/>
              <a:t>Meeting will be recorded for documentation purposes</a:t>
            </a:r>
          </a:p>
          <a:p>
            <a:pPr marL="742950" lvl="1" indent="-285750" algn="just">
              <a:buFont typeface="Arial" panose="020B0604020202020204" pitchFamily="34" charset="0"/>
              <a:buChar char="•"/>
            </a:pPr>
            <a:r>
              <a:rPr lang="en-US" sz="2000" dirty="0"/>
              <a:t>Check your Microphone and Camera is functioning </a:t>
            </a:r>
          </a:p>
          <a:p>
            <a:pPr marL="742950" lvl="1" indent="-285750" algn="just">
              <a:buFont typeface="Arial" panose="020B0604020202020204" pitchFamily="34" charset="0"/>
              <a:buChar char="•"/>
            </a:pPr>
            <a:r>
              <a:rPr lang="en-US" sz="2000" dirty="0"/>
              <a:t>M</a:t>
            </a:r>
            <a:r>
              <a:rPr lang="de-DE" sz="2000" dirty="0" err="1"/>
              <a:t>ute</a:t>
            </a:r>
            <a:r>
              <a:rPr lang="de-DE" sz="2000" dirty="0"/>
              <a:t> </a:t>
            </a:r>
            <a:r>
              <a:rPr lang="de-DE" sz="2000" dirty="0" err="1"/>
              <a:t>Microphone</a:t>
            </a:r>
            <a:r>
              <a:rPr lang="de-DE" sz="2000" dirty="0"/>
              <a:t> </a:t>
            </a:r>
            <a:r>
              <a:rPr lang="de-DE" sz="2000" dirty="0" err="1"/>
              <a:t>if</a:t>
            </a:r>
            <a:r>
              <a:rPr lang="de-DE" sz="2000" dirty="0"/>
              <a:t> </a:t>
            </a:r>
            <a:r>
              <a:rPr lang="de-DE" sz="2000" dirty="0" err="1"/>
              <a:t>you</a:t>
            </a:r>
            <a:r>
              <a:rPr lang="de-DE" sz="2000" dirty="0"/>
              <a:t> do not </a:t>
            </a:r>
            <a:r>
              <a:rPr lang="de-DE" sz="2000" dirty="0" err="1"/>
              <a:t>have</a:t>
            </a:r>
            <a:r>
              <a:rPr lang="de-DE" sz="2000" dirty="0"/>
              <a:t> </a:t>
            </a:r>
            <a:r>
              <a:rPr lang="de-DE" sz="2000" dirty="0" err="1"/>
              <a:t>the</a:t>
            </a:r>
            <a:r>
              <a:rPr lang="de-DE" sz="2000" dirty="0"/>
              <a:t> </a:t>
            </a:r>
            <a:r>
              <a:rPr lang="de-DE" sz="2000" dirty="0" err="1"/>
              <a:t>floor</a:t>
            </a:r>
            <a:r>
              <a:rPr lang="de-DE" sz="2000" dirty="0"/>
              <a:t> </a:t>
            </a:r>
            <a:r>
              <a:rPr lang="de-DE" sz="2000" dirty="0" err="1"/>
              <a:t>to</a:t>
            </a:r>
            <a:r>
              <a:rPr lang="de-DE" sz="2000" dirty="0"/>
              <a:t> </a:t>
            </a:r>
            <a:r>
              <a:rPr lang="de-DE" sz="2000" dirty="0" err="1"/>
              <a:t>reduce</a:t>
            </a:r>
            <a:r>
              <a:rPr lang="de-DE" sz="2000" dirty="0"/>
              <a:t> </a:t>
            </a:r>
            <a:r>
              <a:rPr lang="de-DE" sz="2000" dirty="0" err="1"/>
              <a:t>background</a:t>
            </a:r>
            <a:r>
              <a:rPr lang="de-DE" sz="2000" dirty="0"/>
              <a:t> </a:t>
            </a:r>
            <a:r>
              <a:rPr lang="de-DE" sz="2000" dirty="0" err="1"/>
              <a:t>noise</a:t>
            </a:r>
            <a:endParaRPr lang="de-DE" sz="2000" dirty="0"/>
          </a:p>
          <a:p>
            <a:pPr marL="742950" lvl="1" indent="-285750" algn="just">
              <a:buFont typeface="Arial" panose="020B0604020202020204" pitchFamily="34" charset="0"/>
              <a:buChar char="•"/>
            </a:pPr>
            <a:r>
              <a:rPr lang="en-US" sz="2000" dirty="0"/>
              <a:t>D</a:t>
            </a:r>
            <a:r>
              <a:rPr lang="de-DE" sz="2000" dirty="0" err="1"/>
              <a:t>isable</a:t>
            </a:r>
            <a:r>
              <a:rPr lang="de-DE" sz="2000" dirty="0"/>
              <a:t> </a:t>
            </a:r>
            <a:r>
              <a:rPr lang="de-DE" sz="2000" dirty="0" err="1"/>
              <a:t>video</a:t>
            </a:r>
            <a:r>
              <a:rPr lang="de-DE" sz="2000" dirty="0"/>
              <a:t> </a:t>
            </a:r>
            <a:r>
              <a:rPr lang="de-DE" sz="2000" dirty="0" err="1"/>
              <a:t>if</a:t>
            </a:r>
            <a:r>
              <a:rPr lang="de-DE" sz="2000" dirty="0"/>
              <a:t> </a:t>
            </a:r>
            <a:r>
              <a:rPr lang="de-DE" sz="2000" dirty="0" err="1"/>
              <a:t>internet</a:t>
            </a:r>
            <a:r>
              <a:rPr lang="de-DE" sz="2000" dirty="0"/>
              <a:t> </a:t>
            </a:r>
            <a:r>
              <a:rPr lang="de-DE" sz="2000" dirty="0" err="1"/>
              <a:t>connection</a:t>
            </a:r>
            <a:r>
              <a:rPr lang="de-DE" sz="2000" dirty="0"/>
              <a:t> </a:t>
            </a:r>
            <a:r>
              <a:rPr lang="de-DE" sz="2000" dirty="0" err="1"/>
              <a:t>is</a:t>
            </a:r>
            <a:r>
              <a:rPr lang="de-DE" sz="2000" dirty="0"/>
              <a:t> </a:t>
            </a:r>
            <a:r>
              <a:rPr lang="de-DE" sz="2000" dirty="0" err="1"/>
              <a:t>weak</a:t>
            </a:r>
            <a:endParaRPr lang="de-DE" sz="2000" dirty="0"/>
          </a:p>
          <a:p>
            <a:pPr marL="285750" indent="-285750" algn="just">
              <a:buFont typeface="Arial" panose="020B0604020202020204" pitchFamily="34" charset="0"/>
              <a:buChar char="•"/>
            </a:pPr>
            <a:endParaRPr lang="en-US" sz="2000" dirty="0"/>
          </a:p>
          <a:p>
            <a:pPr algn="just"/>
            <a:r>
              <a:rPr lang="en-US" sz="2000" b="1" dirty="0"/>
              <a:t>Chat Function within </a:t>
            </a:r>
            <a:r>
              <a:rPr lang="en-US" sz="2000" b="1" i="1" dirty="0"/>
              <a:t>GO-TO Meeting</a:t>
            </a:r>
          </a:p>
          <a:p>
            <a:pPr algn="just"/>
            <a:endParaRPr lang="en-US" sz="2000" b="1" dirty="0"/>
          </a:p>
          <a:p>
            <a:pPr marL="742950" lvl="1" indent="-285750" algn="just">
              <a:buFont typeface="Arial" panose="020B0604020202020204" pitchFamily="34" charset="0"/>
              <a:buChar char="•"/>
            </a:pPr>
            <a:r>
              <a:rPr lang="en-US" sz="2000" dirty="0"/>
              <a:t>Send a message in the chat if there is point you wish to raise while members have the floor</a:t>
            </a:r>
          </a:p>
          <a:p>
            <a:pPr marL="742950" lvl="1" indent="-285750" algn="just">
              <a:buFont typeface="Arial" panose="020B0604020202020204" pitchFamily="34" charset="0"/>
              <a:buChar char="•"/>
            </a:pPr>
            <a:r>
              <a:rPr lang="en-US" sz="2000" dirty="0"/>
              <a:t>GIZ Focal Point and Facilitator Tandem will respond to any questions raised in chat</a:t>
            </a:r>
          </a:p>
          <a:p>
            <a:pPr marL="742950" lvl="1" indent="-285750" algn="just">
              <a:buFont typeface="Arial" panose="020B0604020202020204" pitchFamily="34" charset="0"/>
              <a:buChar char="•"/>
            </a:pPr>
            <a:r>
              <a:rPr lang="en-US" sz="2000" dirty="0"/>
              <a:t>GIZ Focal Point will assist with any Technical issues you may have (Message in chat or on </a:t>
            </a:r>
            <a:r>
              <a:rPr lang="en-US" sz="2000" dirty="0" err="1"/>
              <a:t>Whatsapp</a:t>
            </a:r>
            <a:endParaRPr lang="en-US" sz="2000" dirty="0"/>
          </a:p>
          <a:p>
            <a:pPr marL="742950" lvl="1" indent="-285750" algn="just">
              <a:buFont typeface="Arial" panose="020B0604020202020204" pitchFamily="34" charset="0"/>
              <a:buChar char="•"/>
            </a:pPr>
            <a:endParaRPr lang="en-US" dirty="0"/>
          </a:p>
        </p:txBody>
      </p:sp>
    </p:spTree>
    <p:extLst>
      <p:ext uri="{BB962C8B-B14F-4D97-AF65-F5344CB8AC3E}">
        <p14:creationId xmlns:p14="http://schemas.microsoft.com/office/powerpoint/2010/main" val="341692115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7" descr="GIZ">
            <a:extLst>
              <a:ext uri="{FF2B5EF4-FFF2-40B4-BE49-F238E27FC236}">
                <a16:creationId xmlns:a16="http://schemas.microsoft.com/office/drawing/2014/main" id="{C4EEAEB8-1554-4B5C-BEE7-8AD9118EAF8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8169" y="199414"/>
            <a:ext cx="2245995" cy="592455"/>
          </a:xfrm>
          <a:prstGeom prst="rect">
            <a:avLst/>
          </a:prstGeom>
          <a:noFill/>
          <a:ln>
            <a:noFill/>
          </a:ln>
        </p:spPr>
      </p:pic>
      <p:pic>
        <p:nvPicPr>
          <p:cNvPr id="5" name="Grafik 5" descr="C:\Users\sd\AppData\Local\Microsoft\Windows\INetCache\Content.Word\ELdZ_ml_Office_farbe_en.bmp">
            <a:extLst>
              <a:ext uri="{FF2B5EF4-FFF2-40B4-BE49-F238E27FC236}">
                <a16:creationId xmlns:a16="http://schemas.microsoft.com/office/drawing/2014/main" id="{78982394-C629-4722-BD4B-CA2F4C7311F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6400" y="78329"/>
            <a:ext cx="1417955" cy="790575"/>
          </a:xfrm>
          <a:prstGeom prst="rect">
            <a:avLst/>
          </a:prstGeom>
          <a:noFill/>
          <a:ln>
            <a:noFill/>
          </a:ln>
        </p:spPr>
      </p:pic>
      <p:graphicFrame>
        <p:nvGraphicFramePr>
          <p:cNvPr id="7" name="Table 6">
            <a:extLst>
              <a:ext uri="{FF2B5EF4-FFF2-40B4-BE49-F238E27FC236}">
                <a16:creationId xmlns:a16="http://schemas.microsoft.com/office/drawing/2014/main" id="{50171C8A-34E7-4715-9FD3-A9FC354521C3}"/>
              </a:ext>
            </a:extLst>
          </p:cNvPr>
          <p:cNvGraphicFramePr>
            <a:graphicFrameLocks noGrp="1"/>
          </p:cNvGraphicFramePr>
          <p:nvPr>
            <p:extLst>
              <p:ext uri="{D42A27DB-BD31-4B8C-83A1-F6EECF244321}">
                <p14:modId xmlns:p14="http://schemas.microsoft.com/office/powerpoint/2010/main" val="180533179"/>
              </p:ext>
            </p:extLst>
          </p:nvPr>
        </p:nvGraphicFramePr>
        <p:xfrm>
          <a:off x="106001" y="920297"/>
          <a:ext cx="11979997" cy="5017405"/>
        </p:xfrm>
        <a:graphic>
          <a:graphicData uri="http://schemas.openxmlformats.org/drawingml/2006/table">
            <a:tbl>
              <a:tblPr firstRow="1" bandRow="1">
                <a:tableStyleId>{5C22544A-7EE6-4342-B048-85BDC9FD1C3A}</a:tableStyleId>
              </a:tblPr>
              <a:tblGrid>
                <a:gridCol w="1539812">
                  <a:extLst>
                    <a:ext uri="{9D8B030D-6E8A-4147-A177-3AD203B41FA5}">
                      <a16:colId xmlns:a16="http://schemas.microsoft.com/office/drawing/2014/main" val="444713462"/>
                    </a:ext>
                  </a:extLst>
                </a:gridCol>
                <a:gridCol w="10440185">
                  <a:extLst>
                    <a:ext uri="{9D8B030D-6E8A-4147-A177-3AD203B41FA5}">
                      <a16:colId xmlns:a16="http://schemas.microsoft.com/office/drawing/2014/main" val="3848212947"/>
                    </a:ext>
                  </a:extLst>
                </a:gridCol>
              </a:tblGrid>
              <a:tr h="445405">
                <a:tc>
                  <a:txBody>
                    <a:bodyPr/>
                    <a:lstStyle/>
                    <a:p>
                      <a:pPr marL="0" marR="0" algn="ctr">
                        <a:lnSpc>
                          <a:spcPct val="107000"/>
                        </a:lnSpc>
                        <a:spcBef>
                          <a:spcPts val="600"/>
                        </a:spcBef>
                        <a:spcAft>
                          <a:spcPts val="600"/>
                        </a:spcAft>
                      </a:pPr>
                      <a:r>
                        <a:rPr lang="de-DE" sz="2000" b="1" dirty="0">
                          <a:effectLst/>
                          <a:latin typeface="Calibri" panose="020F0502020204030204" pitchFamily="34" charset="0"/>
                          <a:ea typeface="Calibri" panose="020F0502020204030204" pitchFamily="34" charset="0"/>
                          <a:cs typeface="Times New Roman" panose="02020603050405020304" pitchFamily="18" charset="0"/>
                        </a:rPr>
                        <a:t>Institution</a:t>
                      </a:r>
                    </a:p>
                  </a:txBody>
                  <a:tcPr marL="68580" marR="68580" marT="0" marB="0"/>
                </a:tc>
                <a:tc>
                  <a:txBody>
                    <a:bodyPr/>
                    <a:lstStyle/>
                    <a:p>
                      <a:pPr marL="0" marR="0" algn="ctr">
                        <a:lnSpc>
                          <a:spcPct val="107000"/>
                        </a:lnSpc>
                        <a:spcBef>
                          <a:spcPts val="600"/>
                        </a:spcBef>
                        <a:spcAft>
                          <a:spcPts val="600"/>
                        </a:spcAft>
                      </a:pPr>
                      <a:r>
                        <a:rPr lang="de-DE" sz="2000" b="1" dirty="0">
                          <a:effectLst/>
                          <a:latin typeface="Calibri" panose="020F0502020204030204" pitchFamily="34" charset="0"/>
                          <a:ea typeface="Calibri" panose="020F0502020204030204" pitchFamily="34" charset="0"/>
                          <a:cs typeface="Times New Roman" panose="02020603050405020304" pitchFamily="18" charset="0"/>
                        </a:rPr>
                        <a:t>Relevant </a:t>
                      </a:r>
                      <a:r>
                        <a:rPr lang="de-DE" sz="2000" b="1" dirty="0" err="1">
                          <a:effectLst/>
                          <a:latin typeface="Calibri" panose="020F0502020204030204" pitchFamily="34" charset="0"/>
                          <a:ea typeface="Calibri" panose="020F0502020204030204" pitchFamily="34" charset="0"/>
                          <a:cs typeface="Times New Roman" panose="02020603050405020304" pitchFamily="18" charset="0"/>
                        </a:rPr>
                        <a:t>scope</a:t>
                      </a:r>
                      <a:r>
                        <a:rPr lang="de-DE" sz="2000" b="1" dirty="0">
                          <a:effectLst/>
                          <a:latin typeface="Calibri" panose="020F0502020204030204" pitchFamily="34" charset="0"/>
                          <a:ea typeface="Calibri" panose="020F0502020204030204" pitchFamily="34" charset="0"/>
                          <a:cs typeface="Times New Roman" panose="02020603050405020304" pitchFamily="18" charset="0"/>
                        </a:rPr>
                        <a:t> </a:t>
                      </a:r>
                      <a:r>
                        <a:rPr lang="de-DE" sz="2000" b="1" dirty="0" err="1">
                          <a:effectLst/>
                          <a:latin typeface="Calibri" panose="020F0502020204030204" pitchFamily="34" charset="0"/>
                          <a:ea typeface="Calibri" panose="020F0502020204030204" pitchFamily="34" charset="0"/>
                          <a:cs typeface="Times New Roman" panose="02020603050405020304" pitchFamily="18" charset="0"/>
                        </a:rPr>
                        <a:t>of</a:t>
                      </a:r>
                      <a:r>
                        <a:rPr lang="de-DE" sz="2000" b="1" dirty="0">
                          <a:effectLst/>
                          <a:latin typeface="Calibri" panose="020F0502020204030204" pitchFamily="34" charset="0"/>
                          <a:ea typeface="Calibri" panose="020F0502020204030204" pitchFamily="34" charset="0"/>
                          <a:cs typeface="Times New Roman" panose="02020603050405020304" pitchFamily="18" charset="0"/>
                        </a:rPr>
                        <a:t> </a:t>
                      </a:r>
                      <a:r>
                        <a:rPr lang="de-DE" sz="2000" b="1" dirty="0" err="1">
                          <a:effectLst/>
                          <a:latin typeface="Calibri" panose="020F0502020204030204" pitchFamily="34" charset="0"/>
                          <a:ea typeface="Calibri" panose="020F0502020204030204" pitchFamily="34" charset="0"/>
                          <a:cs typeface="Times New Roman" panose="02020603050405020304" pitchFamily="18" charset="0"/>
                        </a:rPr>
                        <a:t>work</a:t>
                      </a:r>
                      <a:endParaRPr lang="de-DE"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2008958"/>
                  </a:ext>
                </a:extLst>
              </a:tr>
              <a:tr h="873558">
                <a:tc>
                  <a:txBody>
                    <a:bodyPr/>
                    <a:lstStyle/>
                    <a:p>
                      <a:r>
                        <a:rPr lang="de-DE" sz="1800" kern="1200" dirty="0">
                          <a:solidFill>
                            <a:schemeClr val="dk1"/>
                          </a:solidFill>
                          <a:effectLst/>
                          <a:latin typeface="+mn-lt"/>
                          <a:ea typeface="+mn-ea"/>
                          <a:cs typeface="+mn-cs"/>
                        </a:rPr>
                        <a:t>IWAK University </a:t>
                      </a:r>
                      <a:r>
                        <a:rPr lang="de-DE" sz="1800" kern="1200" dirty="0" err="1">
                          <a:solidFill>
                            <a:schemeClr val="dk1"/>
                          </a:solidFill>
                          <a:effectLst/>
                          <a:latin typeface="+mn-lt"/>
                          <a:ea typeface="+mn-ea"/>
                          <a:cs typeface="+mn-cs"/>
                        </a:rPr>
                        <a:t>of</a:t>
                      </a:r>
                      <a:r>
                        <a:rPr lang="de-DE" sz="1800" kern="1200" dirty="0">
                          <a:solidFill>
                            <a:schemeClr val="dk1"/>
                          </a:solidFill>
                          <a:effectLst/>
                          <a:latin typeface="+mn-lt"/>
                          <a:ea typeface="+mn-ea"/>
                          <a:cs typeface="+mn-cs"/>
                        </a:rPr>
                        <a:t> Frankfurt</a:t>
                      </a:r>
                      <a:endParaRPr lang="de-DE" sz="1800" b="1" kern="1200" dirty="0">
                        <a:solidFill>
                          <a:schemeClr val="dk1"/>
                        </a:solidFill>
                        <a:effectLst/>
                        <a:latin typeface="+mn-lt"/>
                        <a:ea typeface="+mn-ea"/>
                        <a:cs typeface="+mn-cs"/>
                      </a:endParaRPr>
                    </a:p>
                  </a:txBody>
                  <a:tcPr/>
                </a:tc>
                <a:tc>
                  <a:txBody>
                    <a:bodyPr/>
                    <a:lstStyle/>
                    <a:p>
                      <a:r>
                        <a:rPr lang="de-DE" sz="1800" kern="1200" dirty="0">
                          <a:solidFill>
                            <a:schemeClr val="dk1"/>
                          </a:solidFill>
                          <a:effectLst/>
                          <a:latin typeface="+mn-lt"/>
                          <a:ea typeface="+mn-ea"/>
                          <a:cs typeface="+mn-cs"/>
                        </a:rPr>
                        <a:t>The IWAK </a:t>
                      </a:r>
                      <a:r>
                        <a:rPr lang="de-DE" sz="1800" kern="1200" dirty="0" err="1">
                          <a:solidFill>
                            <a:schemeClr val="dk1"/>
                          </a:solidFill>
                          <a:effectLst/>
                          <a:latin typeface="+mn-lt"/>
                          <a:ea typeface="+mn-ea"/>
                          <a:cs typeface="+mn-cs"/>
                        </a:rPr>
                        <a:t>is</a:t>
                      </a:r>
                      <a:r>
                        <a:rPr lang="de-DE" sz="1800" kern="1200" dirty="0">
                          <a:solidFill>
                            <a:schemeClr val="dk1"/>
                          </a:solidFill>
                          <a:effectLst/>
                          <a:latin typeface="+mn-lt"/>
                          <a:ea typeface="+mn-ea"/>
                          <a:cs typeface="+mn-cs"/>
                        </a:rPr>
                        <a:t> a </a:t>
                      </a:r>
                      <a:r>
                        <a:rPr lang="de-DE" sz="1800" kern="1200" dirty="0" err="1">
                          <a:solidFill>
                            <a:schemeClr val="dk1"/>
                          </a:solidFill>
                          <a:effectLst/>
                          <a:latin typeface="+mn-lt"/>
                          <a:ea typeface="+mn-ea"/>
                          <a:cs typeface="+mn-cs"/>
                        </a:rPr>
                        <a:t>practice-oriented</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research</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institute</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of</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the</a:t>
                      </a:r>
                      <a:r>
                        <a:rPr lang="de-DE" sz="1800" kern="1200" dirty="0">
                          <a:solidFill>
                            <a:schemeClr val="dk1"/>
                          </a:solidFill>
                          <a:effectLst/>
                          <a:latin typeface="+mn-lt"/>
                          <a:ea typeface="+mn-ea"/>
                          <a:cs typeface="+mn-cs"/>
                        </a:rPr>
                        <a:t> Goethe University Frankfurt am Main </a:t>
                      </a:r>
                      <a:r>
                        <a:rPr lang="de-DE" sz="1800" kern="1200" dirty="0" err="1">
                          <a:solidFill>
                            <a:schemeClr val="dk1"/>
                          </a:solidFill>
                          <a:effectLst/>
                          <a:latin typeface="+mn-lt"/>
                          <a:ea typeface="+mn-ea"/>
                          <a:cs typeface="+mn-cs"/>
                        </a:rPr>
                        <a:t>with</a:t>
                      </a:r>
                      <a:r>
                        <a:rPr lang="de-DE" sz="1800" kern="1200" dirty="0">
                          <a:solidFill>
                            <a:schemeClr val="dk1"/>
                          </a:solidFill>
                          <a:effectLst/>
                          <a:latin typeface="+mn-lt"/>
                          <a:ea typeface="+mn-ea"/>
                          <a:cs typeface="+mn-cs"/>
                        </a:rPr>
                        <a:t> a </a:t>
                      </a:r>
                      <a:r>
                        <a:rPr lang="de-DE" sz="1800" kern="1200" dirty="0" err="1">
                          <a:solidFill>
                            <a:schemeClr val="dk1"/>
                          </a:solidFill>
                          <a:effectLst/>
                          <a:latin typeface="+mn-lt"/>
                          <a:ea typeface="+mn-ea"/>
                          <a:cs typeface="+mn-cs"/>
                        </a:rPr>
                        <a:t>focus</a:t>
                      </a:r>
                      <a:r>
                        <a:rPr lang="de-DE" sz="1800" kern="1200" dirty="0">
                          <a:solidFill>
                            <a:schemeClr val="dk1"/>
                          </a:solidFill>
                          <a:effectLst/>
                          <a:latin typeface="+mn-lt"/>
                          <a:ea typeface="+mn-ea"/>
                          <a:cs typeface="+mn-cs"/>
                        </a:rPr>
                        <a:t> on regional </a:t>
                      </a:r>
                      <a:r>
                        <a:rPr lang="de-DE" sz="1800" kern="1200" dirty="0" err="1">
                          <a:solidFill>
                            <a:schemeClr val="dk1"/>
                          </a:solidFill>
                          <a:effectLst/>
                          <a:latin typeface="+mn-lt"/>
                          <a:ea typeface="+mn-ea"/>
                          <a:cs typeface="+mn-cs"/>
                        </a:rPr>
                        <a:t>labor</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markets</a:t>
                      </a:r>
                      <a:r>
                        <a:rPr lang="de-DE" sz="1800" kern="1200" dirty="0">
                          <a:solidFill>
                            <a:schemeClr val="dk1"/>
                          </a:solidFill>
                          <a:effectLst/>
                          <a:latin typeface="+mn-lt"/>
                          <a:ea typeface="+mn-ea"/>
                          <a:cs typeface="+mn-cs"/>
                        </a:rPr>
                        <a:t> and </a:t>
                      </a:r>
                      <a:r>
                        <a:rPr lang="de-DE" sz="1800" kern="1200" dirty="0" err="1">
                          <a:solidFill>
                            <a:schemeClr val="dk1"/>
                          </a:solidFill>
                          <a:effectLst/>
                          <a:latin typeface="+mn-lt"/>
                          <a:ea typeface="+mn-ea"/>
                          <a:cs typeface="+mn-cs"/>
                        </a:rPr>
                        <a:t>qualification</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It</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supports</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decision-makers</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from</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politics</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associations</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administration</a:t>
                      </a:r>
                      <a:r>
                        <a:rPr lang="de-DE" sz="1800" kern="1200" dirty="0">
                          <a:solidFill>
                            <a:schemeClr val="dk1"/>
                          </a:solidFill>
                          <a:effectLst/>
                          <a:latin typeface="+mn-lt"/>
                          <a:ea typeface="+mn-ea"/>
                          <a:cs typeface="+mn-cs"/>
                        </a:rPr>
                        <a:t> and </a:t>
                      </a:r>
                      <a:r>
                        <a:rPr lang="de-DE" sz="1800" kern="1200" dirty="0" err="1">
                          <a:solidFill>
                            <a:schemeClr val="dk1"/>
                          </a:solidFill>
                          <a:effectLst/>
                          <a:latin typeface="+mn-lt"/>
                          <a:ea typeface="+mn-ea"/>
                          <a:cs typeface="+mn-cs"/>
                        </a:rPr>
                        <a:t>companies</a:t>
                      </a:r>
                      <a:r>
                        <a:rPr lang="de-DE" sz="1800" kern="1200" dirty="0">
                          <a:solidFill>
                            <a:schemeClr val="dk1"/>
                          </a:solidFill>
                          <a:effectLst/>
                          <a:latin typeface="+mn-lt"/>
                          <a:ea typeface="+mn-ea"/>
                          <a:cs typeface="+mn-cs"/>
                        </a:rPr>
                        <a:t> in </a:t>
                      </a:r>
                      <a:r>
                        <a:rPr lang="de-DE" sz="1800" kern="1200" dirty="0" err="1">
                          <a:solidFill>
                            <a:schemeClr val="dk1"/>
                          </a:solidFill>
                          <a:effectLst/>
                          <a:latin typeface="+mn-lt"/>
                          <a:ea typeface="+mn-ea"/>
                          <a:cs typeface="+mn-cs"/>
                        </a:rPr>
                        <a:t>optimizing</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the</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functioning</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of</a:t>
                      </a:r>
                      <a:r>
                        <a:rPr lang="de-DE" sz="1800" kern="1200" dirty="0">
                          <a:solidFill>
                            <a:schemeClr val="dk1"/>
                          </a:solidFill>
                          <a:effectLst/>
                          <a:latin typeface="+mn-lt"/>
                          <a:ea typeface="+mn-ea"/>
                          <a:cs typeface="+mn-cs"/>
                        </a:rPr>
                        <a:t> regional and </a:t>
                      </a:r>
                      <a:r>
                        <a:rPr lang="de-DE" sz="1800" kern="1200" dirty="0" err="1">
                          <a:solidFill>
                            <a:schemeClr val="dk1"/>
                          </a:solidFill>
                          <a:effectLst/>
                          <a:latin typeface="+mn-lt"/>
                          <a:ea typeface="+mn-ea"/>
                          <a:cs typeface="+mn-cs"/>
                        </a:rPr>
                        <a:t>municipal</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labor</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markets</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as</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well</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as</a:t>
                      </a:r>
                      <a:r>
                        <a:rPr lang="de-DE" sz="1800" kern="1200" dirty="0">
                          <a:solidFill>
                            <a:schemeClr val="dk1"/>
                          </a:solidFill>
                          <a:effectLst/>
                          <a:latin typeface="+mn-lt"/>
                          <a:ea typeface="+mn-ea"/>
                          <a:cs typeface="+mn-cs"/>
                        </a:rPr>
                        <a:t> in </a:t>
                      </a:r>
                      <a:r>
                        <a:rPr lang="de-DE" sz="1800" kern="1200" dirty="0" err="1">
                          <a:solidFill>
                            <a:schemeClr val="dk1"/>
                          </a:solidFill>
                          <a:effectLst/>
                          <a:latin typeface="+mn-lt"/>
                          <a:ea typeface="+mn-ea"/>
                          <a:cs typeface="+mn-cs"/>
                        </a:rPr>
                        <a:t>improving</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qualification</a:t>
                      </a:r>
                      <a:r>
                        <a:rPr lang="de-DE" sz="1800" kern="1200" dirty="0">
                          <a:solidFill>
                            <a:schemeClr val="dk1"/>
                          </a:solidFill>
                          <a:effectLst/>
                          <a:latin typeface="+mn-lt"/>
                          <a:ea typeface="+mn-ea"/>
                          <a:cs typeface="+mn-cs"/>
                        </a:rPr>
                        <a:t>. The IWAK </a:t>
                      </a:r>
                      <a:r>
                        <a:rPr lang="de-DE" sz="1800" kern="1200" dirty="0" err="1">
                          <a:solidFill>
                            <a:schemeClr val="dk1"/>
                          </a:solidFill>
                          <a:effectLst/>
                          <a:latin typeface="+mn-lt"/>
                          <a:ea typeface="+mn-ea"/>
                          <a:cs typeface="+mn-cs"/>
                        </a:rPr>
                        <a:t>provides</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necessary</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information</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as</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well</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as</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scientific</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advice</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monitoring</a:t>
                      </a:r>
                      <a:r>
                        <a:rPr lang="de-DE" sz="1800" kern="1200" dirty="0">
                          <a:solidFill>
                            <a:schemeClr val="dk1"/>
                          </a:solidFill>
                          <a:effectLst/>
                          <a:latin typeface="+mn-lt"/>
                          <a:ea typeface="+mn-ea"/>
                          <a:cs typeface="+mn-cs"/>
                        </a:rPr>
                        <a:t> and </a:t>
                      </a:r>
                      <a:r>
                        <a:rPr lang="de-DE" sz="1800" kern="1200" dirty="0" err="1">
                          <a:solidFill>
                            <a:schemeClr val="dk1"/>
                          </a:solidFill>
                          <a:effectLst/>
                          <a:latin typeface="+mn-lt"/>
                          <a:ea typeface="+mn-ea"/>
                          <a:cs typeface="+mn-cs"/>
                        </a:rPr>
                        <a:t>evaluation</a:t>
                      </a:r>
                      <a:r>
                        <a:rPr lang="de-DE" sz="1800" kern="1200" dirty="0">
                          <a:solidFill>
                            <a:schemeClr val="dk1"/>
                          </a:solidFill>
                          <a:effectLst/>
                          <a:latin typeface="+mn-lt"/>
                          <a:ea typeface="+mn-ea"/>
                          <a:cs typeface="+mn-cs"/>
                        </a:rPr>
                        <a:t>.</a:t>
                      </a:r>
                    </a:p>
                    <a:p>
                      <a:r>
                        <a:rPr lang="de-DE" sz="1800" kern="1200" dirty="0">
                          <a:solidFill>
                            <a:schemeClr val="dk1"/>
                          </a:solidFill>
                          <a:effectLst/>
                          <a:latin typeface="+mn-lt"/>
                          <a:ea typeface="+mn-ea"/>
                          <a:cs typeface="+mn-cs"/>
                        </a:rPr>
                        <a:t>Tools / Projects: </a:t>
                      </a:r>
                    </a:p>
                    <a:p>
                      <a:r>
                        <a:rPr lang="de-DE" sz="1800" kern="1200" dirty="0">
                          <a:solidFill>
                            <a:schemeClr val="dk1"/>
                          </a:solidFill>
                          <a:effectLst/>
                          <a:latin typeface="+mn-lt"/>
                          <a:ea typeface="+mn-ea"/>
                          <a:cs typeface="+mn-cs"/>
                        </a:rPr>
                        <a:t>IAB Establishment Panel Hessen </a:t>
                      </a:r>
                    </a:p>
                    <a:p>
                      <a:r>
                        <a:rPr lang="de-DE" sz="1800" kern="1200" dirty="0">
                          <a:solidFill>
                            <a:schemeClr val="dk1"/>
                          </a:solidFill>
                          <a:effectLst/>
                          <a:latin typeface="+mn-lt"/>
                          <a:ea typeface="+mn-ea"/>
                          <a:cs typeface="+mn-cs"/>
                        </a:rPr>
                        <a:t>Big Data Projects </a:t>
                      </a:r>
                      <a:r>
                        <a:rPr lang="de-DE" sz="1800" kern="1200" dirty="0" err="1">
                          <a:solidFill>
                            <a:schemeClr val="dk1"/>
                          </a:solidFill>
                          <a:effectLst/>
                          <a:latin typeface="+mn-lt"/>
                          <a:ea typeface="+mn-ea"/>
                          <a:cs typeface="+mn-cs"/>
                        </a:rPr>
                        <a:t>for</a:t>
                      </a:r>
                      <a:r>
                        <a:rPr lang="de-DE" sz="1800" kern="1200" dirty="0">
                          <a:solidFill>
                            <a:schemeClr val="dk1"/>
                          </a:solidFill>
                          <a:effectLst/>
                          <a:latin typeface="+mn-lt"/>
                          <a:ea typeface="+mn-ea"/>
                          <a:cs typeface="+mn-cs"/>
                        </a:rPr>
                        <a:t> Labour Market Actors (</a:t>
                      </a:r>
                      <a:r>
                        <a:rPr lang="de-DE" sz="1800" kern="1200" dirty="0" err="1">
                          <a:solidFill>
                            <a:schemeClr val="dk1"/>
                          </a:solidFill>
                          <a:effectLst/>
                          <a:latin typeface="+mn-lt"/>
                          <a:ea typeface="+mn-ea"/>
                          <a:cs typeface="+mn-cs"/>
                        </a:rPr>
                        <a:t>with</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Wollybi</a:t>
                      </a:r>
                      <a:r>
                        <a:rPr lang="de-DE" sz="1800" kern="1200" dirty="0">
                          <a:solidFill>
                            <a:schemeClr val="dk1"/>
                          </a:solidFill>
                          <a:effectLst/>
                          <a:latin typeface="+mn-lt"/>
                          <a:ea typeface="+mn-ea"/>
                          <a:cs typeface="+mn-cs"/>
                        </a:rPr>
                        <a:t> Germany)</a:t>
                      </a:r>
                    </a:p>
                    <a:p>
                      <a:r>
                        <a:rPr lang="de-DE" sz="1800" kern="1200" dirty="0">
                          <a:solidFill>
                            <a:schemeClr val="dk1"/>
                          </a:solidFill>
                          <a:effectLst/>
                          <a:latin typeface="+mn-lt"/>
                          <a:ea typeface="+mn-ea"/>
                          <a:cs typeface="+mn-cs"/>
                        </a:rPr>
                        <a:t>Regional </a:t>
                      </a:r>
                      <a:r>
                        <a:rPr lang="de-DE" sz="1800" kern="1200" dirty="0" err="1">
                          <a:solidFill>
                            <a:schemeClr val="dk1"/>
                          </a:solidFill>
                          <a:effectLst/>
                          <a:latin typeface="+mn-lt"/>
                          <a:ea typeface="+mn-ea"/>
                          <a:cs typeface="+mn-cs"/>
                        </a:rPr>
                        <a:t>job</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forecasts</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regio</a:t>
                      </a:r>
                      <a:r>
                        <a:rPr lang="de-DE" sz="1800" kern="1200" dirty="0">
                          <a:solidFill>
                            <a:schemeClr val="dk1"/>
                          </a:solidFill>
                          <a:effectLst/>
                          <a:latin typeface="+mn-lt"/>
                          <a:ea typeface="+mn-ea"/>
                          <a:cs typeface="+mn-cs"/>
                        </a:rPr>
                        <a:t> pro): Information </a:t>
                      </a:r>
                      <a:r>
                        <a:rPr lang="de-DE" sz="1800" kern="1200" dirty="0" err="1">
                          <a:solidFill>
                            <a:schemeClr val="dk1"/>
                          </a:solidFill>
                          <a:effectLst/>
                          <a:latin typeface="+mn-lt"/>
                          <a:ea typeface="+mn-ea"/>
                          <a:cs typeface="+mn-cs"/>
                        </a:rPr>
                        <a:t>about</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future</a:t>
                      </a:r>
                      <a:r>
                        <a:rPr lang="de-DE" sz="1800" kern="1200" dirty="0">
                          <a:solidFill>
                            <a:schemeClr val="dk1"/>
                          </a:solidFill>
                          <a:effectLst/>
                          <a:latin typeface="+mn-lt"/>
                          <a:ea typeface="+mn-ea"/>
                          <a:cs typeface="+mn-cs"/>
                        </a:rPr>
                        <a:t> regional </a:t>
                      </a:r>
                      <a:r>
                        <a:rPr lang="de-DE" sz="1800" kern="1200" dirty="0" err="1">
                          <a:solidFill>
                            <a:schemeClr val="dk1"/>
                          </a:solidFill>
                          <a:effectLst/>
                          <a:latin typeface="+mn-lt"/>
                          <a:ea typeface="+mn-ea"/>
                          <a:cs typeface="+mn-cs"/>
                        </a:rPr>
                        <a:t>labor</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needs</a:t>
                      </a:r>
                      <a:r>
                        <a:rPr lang="de-DE" sz="1800" kern="1200" dirty="0">
                          <a:solidFill>
                            <a:schemeClr val="dk1"/>
                          </a:solidFill>
                          <a:effectLst/>
                          <a:latin typeface="+mn-lt"/>
                          <a:ea typeface="+mn-ea"/>
                          <a:cs typeface="+mn-cs"/>
                        </a:rPr>
                        <a:t> in Hesse and </a:t>
                      </a:r>
                      <a:r>
                        <a:rPr lang="de-DE" sz="1800" kern="1200" dirty="0" err="1">
                          <a:solidFill>
                            <a:schemeClr val="dk1"/>
                          </a:solidFill>
                          <a:effectLst/>
                          <a:latin typeface="+mn-lt"/>
                          <a:ea typeface="+mn-ea"/>
                          <a:cs typeface="+mn-cs"/>
                        </a:rPr>
                        <a:t>their</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use</a:t>
                      </a:r>
                      <a:r>
                        <a:rPr lang="de-DE" sz="1800" kern="1200" dirty="0">
                          <a:solidFill>
                            <a:schemeClr val="dk1"/>
                          </a:solidFill>
                          <a:effectLst/>
                          <a:latin typeface="+mn-lt"/>
                          <a:ea typeface="+mn-ea"/>
                          <a:cs typeface="+mn-cs"/>
                        </a:rPr>
                        <a:t> in </a:t>
                      </a:r>
                      <a:r>
                        <a:rPr lang="de-DE" sz="1800" kern="1200" dirty="0" err="1">
                          <a:solidFill>
                            <a:schemeClr val="dk1"/>
                          </a:solidFill>
                          <a:effectLst/>
                          <a:latin typeface="+mn-lt"/>
                          <a:ea typeface="+mn-ea"/>
                          <a:cs typeface="+mn-cs"/>
                        </a:rPr>
                        <a:t>practice</a:t>
                      </a:r>
                      <a:endParaRPr lang="de-DE" sz="1800" kern="1200" dirty="0">
                        <a:solidFill>
                          <a:schemeClr val="dk1"/>
                        </a:solidFill>
                        <a:effectLst/>
                        <a:latin typeface="+mn-lt"/>
                        <a:ea typeface="+mn-ea"/>
                        <a:cs typeface="+mn-cs"/>
                      </a:endParaRPr>
                    </a:p>
                    <a:p>
                      <a:r>
                        <a:rPr lang="de-DE" sz="1800" kern="1200" dirty="0">
                          <a:solidFill>
                            <a:schemeClr val="dk1"/>
                          </a:solidFill>
                          <a:effectLst/>
                          <a:latin typeface="+mn-lt"/>
                          <a:ea typeface="+mn-ea"/>
                          <a:cs typeface="+mn-cs"/>
                        </a:rPr>
                        <a:t>European Network on Regional Labour Market Monitoring (EN RLMM)</a:t>
                      </a:r>
                    </a:p>
                  </a:txBody>
                  <a:tcPr/>
                </a:tc>
                <a:extLst>
                  <a:ext uri="{0D108BD9-81ED-4DB2-BD59-A6C34878D82A}">
                    <a16:rowId xmlns:a16="http://schemas.microsoft.com/office/drawing/2014/main" val="927973574"/>
                  </a:ext>
                </a:extLst>
              </a:tr>
              <a:tr h="1367371">
                <a:tc>
                  <a:txBody>
                    <a:bodyPr/>
                    <a:lstStyle/>
                    <a:p>
                      <a:r>
                        <a:rPr lang="en-US" b="1" dirty="0">
                          <a:solidFill>
                            <a:schemeClr val="bg1"/>
                          </a:solidFill>
                        </a:rPr>
                        <a:t>Potential Topics</a:t>
                      </a:r>
                      <a:endParaRPr lang="de-DE" b="1" dirty="0">
                        <a:solidFill>
                          <a:schemeClr val="bg1"/>
                        </a:solidFill>
                      </a:endParaRPr>
                    </a:p>
                  </a:txBody>
                  <a:tcPr>
                    <a:solidFill>
                      <a:schemeClr val="accent1"/>
                    </a:solidFill>
                  </a:tcPr>
                </a:tc>
                <a:tc>
                  <a:txBody>
                    <a:bodyPr/>
                    <a:lstStyle/>
                    <a:p>
                      <a:r>
                        <a:rPr lang="de-DE" sz="1800" kern="1200" dirty="0">
                          <a:solidFill>
                            <a:schemeClr val="dk1"/>
                          </a:solidFill>
                          <a:effectLst/>
                          <a:latin typeface="+mn-lt"/>
                          <a:ea typeface="+mn-ea"/>
                          <a:cs typeface="+mn-cs"/>
                        </a:rPr>
                        <a:t>LMI at regional </a:t>
                      </a:r>
                      <a:r>
                        <a:rPr lang="de-DE" sz="1800" kern="1200" dirty="0" err="1">
                          <a:solidFill>
                            <a:schemeClr val="dk1"/>
                          </a:solidFill>
                          <a:effectLst/>
                          <a:latin typeface="+mn-lt"/>
                          <a:ea typeface="+mn-ea"/>
                          <a:cs typeface="+mn-cs"/>
                        </a:rPr>
                        <a:t>level</a:t>
                      </a:r>
                      <a:endParaRPr lang="de-DE" sz="1800" kern="1200" dirty="0">
                        <a:solidFill>
                          <a:schemeClr val="dk1"/>
                        </a:solidFill>
                        <a:effectLst/>
                        <a:latin typeface="+mn-lt"/>
                        <a:ea typeface="+mn-ea"/>
                        <a:cs typeface="+mn-cs"/>
                      </a:endParaRPr>
                    </a:p>
                    <a:p>
                      <a:r>
                        <a:rPr lang="de-DE" sz="1800" kern="1200" dirty="0">
                          <a:solidFill>
                            <a:schemeClr val="dk1"/>
                          </a:solidFill>
                          <a:effectLst/>
                          <a:latin typeface="+mn-lt"/>
                          <a:ea typeface="+mn-ea"/>
                          <a:cs typeface="+mn-cs"/>
                        </a:rPr>
                        <a:t>Policy </a:t>
                      </a:r>
                      <a:r>
                        <a:rPr lang="de-DE" sz="1800" kern="1200" dirty="0" err="1">
                          <a:solidFill>
                            <a:schemeClr val="dk1"/>
                          </a:solidFill>
                          <a:effectLst/>
                          <a:latin typeface="+mn-lt"/>
                          <a:ea typeface="+mn-ea"/>
                          <a:cs typeface="+mn-cs"/>
                        </a:rPr>
                        <a:t>advisory</a:t>
                      </a:r>
                      <a:endParaRPr lang="de-DE" sz="1800" kern="1200" dirty="0">
                        <a:solidFill>
                          <a:schemeClr val="dk1"/>
                        </a:solidFill>
                        <a:effectLst/>
                        <a:latin typeface="+mn-lt"/>
                        <a:ea typeface="+mn-ea"/>
                        <a:cs typeface="+mn-cs"/>
                      </a:endParaRPr>
                    </a:p>
                    <a:p>
                      <a:r>
                        <a:rPr lang="de-DE" sz="1800" kern="1200" dirty="0">
                          <a:solidFill>
                            <a:schemeClr val="dk1"/>
                          </a:solidFill>
                          <a:effectLst/>
                          <a:latin typeface="+mn-lt"/>
                          <a:ea typeface="+mn-ea"/>
                          <a:cs typeface="+mn-cs"/>
                        </a:rPr>
                        <a:t>Variety </a:t>
                      </a:r>
                      <a:r>
                        <a:rPr lang="de-DE" sz="1800" kern="1200" dirty="0" err="1">
                          <a:solidFill>
                            <a:schemeClr val="dk1"/>
                          </a:solidFill>
                          <a:effectLst/>
                          <a:latin typeface="+mn-lt"/>
                          <a:ea typeface="+mn-ea"/>
                          <a:cs typeface="+mn-cs"/>
                        </a:rPr>
                        <a:t>of</a:t>
                      </a:r>
                      <a:r>
                        <a:rPr lang="de-DE" sz="1800" kern="1200" dirty="0">
                          <a:solidFill>
                            <a:schemeClr val="dk1"/>
                          </a:solidFill>
                          <a:effectLst/>
                          <a:latin typeface="+mn-lt"/>
                          <a:ea typeface="+mn-ea"/>
                          <a:cs typeface="+mn-cs"/>
                        </a:rPr>
                        <a:t> LMI </a:t>
                      </a:r>
                      <a:r>
                        <a:rPr lang="de-DE" sz="1800" kern="1200" dirty="0" err="1">
                          <a:solidFill>
                            <a:schemeClr val="dk1"/>
                          </a:solidFill>
                          <a:effectLst/>
                          <a:latin typeface="+mn-lt"/>
                          <a:ea typeface="+mn-ea"/>
                          <a:cs typeface="+mn-cs"/>
                        </a:rPr>
                        <a:t>sources</a:t>
                      </a:r>
                      <a:endParaRPr lang="de-DE" sz="1800" kern="1200" dirty="0">
                        <a:solidFill>
                          <a:schemeClr val="dk1"/>
                        </a:solidFill>
                        <a:effectLst/>
                        <a:latin typeface="+mn-lt"/>
                        <a:ea typeface="+mn-ea"/>
                        <a:cs typeface="+mn-cs"/>
                      </a:endParaRPr>
                    </a:p>
                    <a:p>
                      <a:r>
                        <a:rPr lang="de-DE" sz="1800" kern="1200" dirty="0">
                          <a:solidFill>
                            <a:schemeClr val="dk1"/>
                          </a:solidFill>
                          <a:effectLst/>
                          <a:latin typeface="+mn-lt"/>
                          <a:ea typeface="+mn-ea"/>
                          <a:cs typeface="+mn-cs"/>
                        </a:rPr>
                        <a:t>EN RLMM: Access </a:t>
                      </a:r>
                      <a:r>
                        <a:rPr lang="de-DE" sz="1800" kern="1200" dirty="0" err="1">
                          <a:solidFill>
                            <a:schemeClr val="dk1"/>
                          </a:solidFill>
                          <a:effectLst/>
                          <a:latin typeface="+mn-lt"/>
                          <a:ea typeface="+mn-ea"/>
                          <a:cs typeface="+mn-cs"/>
                        </a:rPr>
                        <a:t>to</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experiences</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of</a:t>
                      </a:r>
                      <a:r>
                        <a:rPr lang="de-DE" sz="1800" kern="1200" dirty="0">
                          <a:solidFill>
                            <a:schemeClr val="dk1"/>
                          </a:solidFill>
                          <a:effectLst/>
                          <a:latin typeface="+mn-lt"/>
                          <a:ea typeface="+mn-ea"/>
                          <a:cs typeface="+mn-cs"/>
                        </a:rPr>
                        <a:t> RLMM in </a:t>
                      </a:r>
                      <a:r>
                        <a:rPr lang="de-DE" sz="1800" kern="1200" dirty="0" err="1">
                          <a:solidFill>
                            <a:schemeClr val="dk1"/>
                          </a:solidFill>
                          <a:effectLst/>
                          <a:latin typeface="+mn-lt"/>
                          <a:ea typeface="+mn-ea"/>
                          <a:cs typeface="+mn-cs"/>
                        </a:rPr>
                        <a:t>other</a:t>
                      </a:r>
                      <a:r>
                        <a:rPr lang="de-DE" sz="1800" kern="1200" dirty="0">
                          <a:solidFill>
                            <a:schemeClr val="dk1"/>
                          </a:solidFill>
                          <a:effectLst/>
                          <a:latin typeface="+mn-lt"/>
                          <a:ea typeface="+mn-ea"/>
                          <a:cs typeface="+mn-cs"/>
                        </a:rPr>
                        <a:t> European countries (potential </a:t>
                      </a:r>
                      <a:r>
                        <a:rPr lang="de-DE" sz="1800" kern="1200" dirty="0" err="1">
                          <a:solidFill>
                            <a:schemeClr val="dk1"/>
                          </a:solidFill>
                          <a:effectLst/>
                          <a:latin typeface="+mn-lt"/>
                          <a:ea typeface="+mn-ea"/>
                          <a:cs typeface="+mn-cs"/>
                        </a:rPr>
                        <a:t>contribution</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of</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other</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members</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by</a:t>
                      </a:r>
                      <a:r>
                        <a:rPr lang="de-DE" sz="1800" kern="1200" dirty="0">
                          <a:solidFill>
                            <a:schemeClr val="dk1"/>
                          </a:solidFill>
                          <a:effectLst/>
                          <a:latin typeface="+mn-lt"/>
                          <a:ea typeface="+mn-ea"/>
                          <a:cs typeface="+mn-cs"/>
                        </a:rPr>
                        <a:t> Skype); plus </a:t>
                      </a:r>
                      <a:r>
                        <a:rPr lang="de-DE" sz="1800" kern="1200" dirty="0" err="1">
                          <a:solidFill>
                            <a:schemeClr val="dk1"/>
                          </a:solidFill>
                          <a:effectLst/>
                          <a:latin typeface="+mn-lt"/>
                          <a:ea typeface="+mn-ea"/>
                          <a:cs typeface="+mn-cs"/>
                        </a:rPr>
                        <a:t>summary</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of</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findings</a:t>
                      </a:r>
                      <a:r>
                        <a:rPr lang="de-DE" sz="1800" kern="1200" dirty="0">
                          <a:solidFill>
                            <a:schemeClr val="dk1"/>
                          </a:solidFill>
                          <a:effectLst/>
                          <a:latin typeface="+mn-lt"/>
                          <a:ea typeface="+mn-ea"/>
                          <a:cs typeface="+mn-cs"/>
                        </a:rPr>
                        <a:t> on informal </a:t>
                      </a:r>
                      <a:r>
                        <a:rPr lang="de-DE" sz="1800" kern="1200" dirty="0" err="1">
                          <a:solidFill>
                            <a:schemeClr val="dk1"/>
                          </a:solidFill>
                          <a:effectLst/>
                          <a:latin typeface="+mn-lt"/>
                          <a:ea typeface="+mn-ea"/>
                          <a:cs typeface="+mn-cs"/>
                        </a:rPr>
                        <a:t>employment</a:t>
                      </a:r>
                      <a:r>
                        <a:rPr lang="de-DE" sz="1800" kern="1200" dirty="0">
                          <a:solidFill>
                            <a:schemeClr val="dk1"/>
                          </a:solidFill>
                          <a:effectLst/>
                          <a:latin typeface="+mn-lt"/>
                          <a:ea typeface="+mn-ea"/>
                          <a:cs typeface="+mn-cs"/>
                        </a:rPr>
                        <a:t> (Annual Meeting in </a:t>
                      </a:r>
                      <a:r>
                        <a:rPr lang="de-DE" sz="1800" kern="1200" dirty="0" err="1">
                          <a:solidFill>
                            <a:schemeClr val="dk1"/>
                          </a:solidFill>
                          <a:effectLst/>
                          <a:latin typeface="+mn-lt"/>
                          <a:ea typeface="+mn-ea"/>
                          <a:cs typeface="+mn-cs"/>
                        </a:rPr>
                        <a:t>October</a:t>
                      </a:r>
                      <a:r>
                        <a:rPr lang="de-DE" sz="1800" kern="1200" dirty="0">
                          <a:solidFill>
                            <a:schemeClr val="dk1"/>
                          </a:solidFill>
                          <a:effectLst/>
                          <a:latin typeface="+mn-lt"/>
                          <a:ea typeface="+mn-ea"/>
                          <a:cs typeface="+mn-cs"/>
                        </a:rPr>
                        <a:t>)</a:t>
                      </a:r>
                      <a:endParaRPr lang="de-DE" b="1" dirty="0"/>
                    </a:p>
                  </a:txBody>
                  <a:tcPr/>
                </a:tc>
                <a:extLst>
                  <a:ext uri="{0D108BD9-81ED-4DB2-BD59-A6C34878D82A}">
                    <a16:rowId xmlns:a16="http://schemas.microsoft.com/office/drawing/2014/main" val="1776262955"/>
                  </a:ext>
                </a:extLst>
              </a:tr>
            </a:tbl>
          </a:graphicData>
        </a:graphic>
      </p:graphicFrame>
    </p:spTree>
    <p:extLst>
      <p:ext uri="{BB962C8B-B14F-4D97-AF65-F5344CB8AC3E}">
        <p14:creationId xmlns:p14="http://schemas.microsoft.com/office/powerpoint/2010/main" val="961514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7" descr="GIZ">
            <a:extLst>
              <a:ext uri="{FF2B5EF4-FFF2-40B4-BE49-F238E27FC236}">
                <a16:creationId xmlns:a16="http://schemas.microsoft.com/office/drawing/2014/main" id="{C4EEAEB8-1554-4B5C-BEE7-8AD9118EAF8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8169" y="199414"/>
            <a:ext cx="2245995" cy="592455"/>
          </a:xfrm>
          <a:prstGeom prst="rect">
            <a:avLst/>
          </a:prstGeom>
          <a:noFill/>
          <a:ln>
            <a:noFill/>
          </a:ln>
        </p:spPr>
      </p:pic>
      <p:pic>
        <p:nvPicPr>
          <p:cNvPr id="5" name="Grafik 5" descr="C:\Users\sd\AppData\Local\Microsoft\Windows\INetCache\Content.Word\ELdZ_ml_Office_farbe_en.bmp">
            <a:extLst>
              <a:ext uri="{FF2B5EF4-FFF2-40B4-BE49-F238E27FC236}">
                <a16:creationId xmlns:a16="http://schemas.microsoft.com/office/drawing/2014/main" id="{78982394-C629-4722-BD4B-CA2F4C7311F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6400" y="78329"/>
            <a:ext cx="1417955" cy="790575"/>
          </a:xfrm>
          <a:prstGeom prst="rect">
            <a:avLst/>
          </a:prstGeom>
          <a:noFill/>
          <a:ln>
            <a:noFill/>
          </a:ln>
        </p:spPr>
      </p:pic>
      <p:graphicFrame>
        <p:nvGraphicFramePr>
          <p:cNvPr id="7" name="Table 6">
            <a:extLst>
              <a:ext uri="{FF2B5EF4-FFF2-40B4-BE49-F238E27FC236}">
                <a16:creationId xmlns:a16="http://schemas.microsoft.com/office/drawing/2014/main" id="{50171C8A-34E7-4715-9FD3-A9FC354521C3}"/>
              </a:ext>
            </a:extLst>
          </p:cNvPr>
          <p:cNvGraphicFramePr>
            <a:graphicFrameLocks noGrp="1"/>
          </p:cNvGraphicFramePr>
          <p:nvPr>
            <p:extLst>
              <p:ext uri="{D42A27DB-BD31-4B8C-83A1-F6EECF244321}">
                <p14:modId xmlns:p14="http://schemas.microsoft.com/office/powerpoint/2010/main" val="3670556000"/>
              </p:ext>
            </p:extLst>
          </p:nvPr>
        </p:nvGraphicFramePr>
        <p:xfrm>
          <a:off x="106001" y="1239611"/>
          <a:ext cx="11979997" cy="4647416"/>
        </p:xfrm>
        <a:graphic>
          <a:graphicData uri="http://schemas.openxmlformats.org/drawingml/2006/table">
            <a:tbl>
              <a:tblPr firstRow="1" bandRow="1">
                <a:tableStyleId>{5C22544A-7EE6-4342-B048-85BDC9FD1C3A}</a:tableStyleId>
              </a:tblPr>
              <a:tblGrid>
                <a:gridCol w="1539812">
                  <a:extLst>
                    <a:ext uri="{9D8B030D-6E8A-4147-A177-3AD203B41FA5}">
                      <a16:colId xmlns:a16="http://schemas.microsoft.com/office/drawing/2014/main" val="444713462"/>
                    </a:ext>
                  </a:extLst>
                </a:gridCol>
                <a:gridCol w="10440185">
                  <a:extLst>
                    <a:ext uri="{9D8B030D-6E8A-4147-A177-3AD203B41FA5}">
                      <a16:colId xmlns:a16="http://schemas.microsoft.com/office/drawing/2014/main" val="3848212947"/>
                    </a:ext>
                  </a:extLst>
                </a:gridCol>
              </a:tblGrid>
              <a:tr h="445405">
                <a:tc>
                  <a:txBody>
                    <a:bodyPr/>
                    <a:lstStyle/>
                    <a:p>
                      <a:pPr marL="0" marR="0" algn="ctr">
                        <a:lnSpc>
                          <a:spcPct val="107000"/>
                        </a:lnSpc>
                        <a:spcBef>
                          <a:spcPts val="600"/>
                        </a:spcBef>
                        <a:spcAft>
                          <a:spcPts val="600"/>
                        </a:spcAft>
                      </a:pPr>
                      <a:r>
                        <a:rPr lang="de-DE" sz="2000" b="1" dirty="0">
                          <a:effectLst/>
                          <a:latin typeface="Calibri" panose="020F0502020204030204" pitchFamily="34" charset="0"/>
                          <a:ea typeface="Calibri" panose="020F0502020204030204" pitchFamily="34" charset="0"/>
                          <a:cs typeface="Times New Roman" panose="02020603050405020304" pitchFamily="18" charset="0"/>
                        </a:rPr>
                        <a:t>Institution</a:t>
                      </a:r>
                    </a:p>
                  </a:txBody>
                  <a:tcPr marL="68580" marR="68580" marT="0" marB="0"/>
                </a:tc>
                <a:tc>
                  <a:txBody>
                    <a:bodyPr/>
                    <a:lstStyle/>
                    <a:p>
                      <a:pPr marL="0" marR="0" algn="ctr">
                        <a:lnSpc>
                          <a:spcPct val="107000"/>
                        </a:lnSpc>
                        <a:spcBef>
                          <a:spcPts val="600"/>
                        </a:spcBef>
                        <a:spcAft>
                          <a:spcPts val="600"/>
                        </a:spcAft>
                      </a:pPr>
                      <a:r>
                        <a:rPr lang="de-DE" sz="2000" b="1" dirty="0">
                          <a:effectLst/>
                          <a:latin typeface="Calibri" panose="020F0502020204030204" pitchFamily="34" charset="0"/>
                          <a:ea typeface="Calibri" panose="020F0502020204030204" pitchFamily="34" charset="0"/>
                          <a:cs typeface="Times New Roman" panose="02020603050405020304" pitchFamily="18" charset="0"/>
                        </a:rPr>
                        <a:t>Relevant </a:t>
                      </a:r>
                      <a:r>
                        <a:rPr lang="de-DE" sz="2000" b="1" dirty="0" err="1">
                          <a:effectLst/>
                          <a:latin typeface="Calibri" panose="020F0502020204030204" pitchFamily="34" charset="0"/>
                          <a:ea typeface="Calibri" panose="020F0502020204030204" pitchFamily="34" charset="0"/>
                          <a:cs typeface="Times New Roman" panose="02020603050405020304" pitchFamily="18" charset="0"/>
                        </a:rPr>
                        <a:t>scope</a:t>
                      </a:r>
                      <a:r>
                        <a:rPr lang="de-DE" sz="2000" b="1" dirty="0">
                          <a:effectLst/>
                          <a:latin typeface="Calibri" panose="020F0502020204030204" pitchFamily="34" charset="0"/>
                          <a:ea typeface="Calibri" panose="020F0502020204030204" pitchFamily="34" charset="0"/>
                          <a:cs typeface="Times New Roman" panose="02020603050405020304" pitchFamily="18" charset="0"/>
                        </a:rPr>
                        <a:t> </a:t>
                      </a:r>
                      <a:r>
                        <a:rPr lang="de-DE" sz="2000" b="1" dirty="0" err="1">
                          <a:effectLst/>
                          <a:latin typeface="Calibri" panose="020F0502020204030204" pitchFamily="34" charset="0"/>
                          <a:ea typeface="Calibri" panose="020F0502020204030204" pitchFamily="34" charset="0"/>
                          <a:cs typeface="Times New Roman" panose="02020603050405020304" pitchFamily="18" charset="0"/>
                        </a:rPr>
                        <a:t>of</a:t>
                      </a:r>
                      <a:r>
                        <a:rPr lang="de-DE" sz="2000" b="1" dirty="0">
                          <a:effectLst/>
                          <a:latin typeface="Calibri" panose="020F0502020204030204" pitchFamily="34" charset="0"/>
                          <a:ea typeface="Calibri" panose="020F0502020204030204" pitchFamily="34" charset="0"/>
                          <a:cs typeface="Times New Roman" panose="02020603050405020304" pitchFamily="18" charset="0"/>
                        </a:rPr>
                        <a:t> </a:t>
                      </a:r>
                      <a:r>
                        <a:rPr lang="de-DE" sz="2000" b="1" dirty="0" err="1">
                          <a:effectLst/>
                          <a:latin typeface="Calibri" panose="020F0502020204030204" pitchFamily="34" charset="0"/>
                          <a:ea typeface="Calibri" panose="020F0502020204030204" pitchFamily="34" charset="0"/>
                          <a:cs typeface="Times New Roman" panose="02020603050405020304" pitchFamily="18" charset="0"/>
                        </a:rPr>
                        <a:t>work</a:t>
                      </a:r>
                      <a:endParaRPr lang="de-DE"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2008958"/>
                  </a:ext>
                </a:extLst>
              </a:tr>
              <a:tr h="873558">
                <a:tc>
                  <a:txBody>
                    <a:bodyPr/>
                    <a:lstStyle/>
                    <a:p>
                      <a:r>
                        <a:rPr lang="de-DE" sz="1800" kern="1200" dirty="0">
                          <a:solidFill>
                            <a:schemeClr val="dk1"/>
                          </a:solidFill>
                          <a:effectLst/>
                          <a:latin typeface="+mn-lt"/>
                          <a:ea typeface="+mn-ea"/>
                          <a:cs typeface="+mn-cs"/>
                        </a:rPr>
                        <a:t>Regional </a:t>
                      </a:r>
                      <a:r>
                        <a:rPr lang="de-DE" sz="1800" kern="1200" dirty="0" err="1">
                          <a:solidFill>
                            <a:schemeClr val="dk1"/>
                          </a:solidFill>
                          <a:effectLst/>
                          <a:latin typeface="+mn-lt"/>
                          <a:ea typeface="+mn-ea"/>
                          <a:cs typeface="+mn-cs"/>
                        </a:rPr>
                        <a:t>Employment</a:t>
                      </a:r>
                      <a:r>
                        <a:rPr lang="de-DE" sz="1800" kern="1200" dirty="0">
                          <a:solidFill>
                            <a:schemeClr val="dk1"/>
                          </a:solidFill>
                          <a:effectLst/>
                          <a:latin typeface="+mn-lt"/>
                          <a:ea typeface="+mn-ea"/>
                          <a:cs typeface="+mn-cs"/>
                        </a:rPr>
                        <a:t> and </a:t>
                      </a:r>
                      <a:r>
                        <a:rPr lang="de-DE" sz="1800" kern="1200" dirty="0" err="1">
                          <a:solidFill>
                            <a:schemeClr val="dk1"/>
                          </a:solidFill>
                          <a:effectLst/>
                          <a:latin typeface="+mn-lt"/>
                          <a:ea typeface="+mn-ea"/>
                          <a:cs typeface="+mn-cs"/>
                        </a:rPr>
                        <a:t>Occupational</a:t>
                      </a:r>
                      <a:r>
                        <a:rPr lang="de-DE" sz="1800" kern="1200" dirty="0">
                          <a:solidFill>
                            <a:schemeClr val="dk1"/>
                          </a:solidFill>
                          <a:effectLst/>
                          <a:latin typeface="+mn-lt"/>
                          <a:ea typeface="+mn-ea"/>
                          <a:cs typeface="+mn-cs"/>
                        </a:rPr>
                        <a:t> Forecasts </a:t>
                      </a:r>
                      <a:r>
                        <a:rPr lang="de-DE" sz="1800" kern="1200" dirty="0" err="1">
                          <a:solidFill>
                            <a:schemeClr val="dk1"/>
                          </a:solidFill>
                          <a:effectLst/>
                          <a:latin typeface="+mn-lt"/>
                          <a:ea typeface="+mn-ea"/>
                          <a:cs typeface="+mn-cs"/>
                        </a:rPr>
                        <a:t>for</a:t>
                      </a:r>
                      <a:r>
                        <a:rPr lang="de-DE" sz="1800" kern="1200" dirty="0">
                          <a:solidFill>
                            <a:schemeClr val="dk1"/>
                          </a:solidFill>
                          <a:effectLst/>
                          <a:latin typeface="+mn-lt"/>
                          <a:ea typeface="+mn-ea"/>
                          <a:cs typeface="+mn-cs"/>
                        </a:rPr>
                        <a:t> Hesse</a:t>
                      </a:r>
                      <a:endParaRPr lang="de-DE" sz="1800" b="1" kern="1200" dirty="0">
                        <a:solidFill>
                          <a:schemeClr val="dk1"/>
                        </a:solidFill>
                        <a:effectLst/>
                        <a:latin typeface="+mn-lt"/>
                        <a:ea typeface="+mn-ea"/>
                        <a:cs typeface="+mn-cs"/>
                      </a:endParaRPr>
                    </a:p>
                  </a:txBody>
                  <a:tcPr/>
                </a:tc>
                <a:tc>
                  <a:txBody>
                    <a:bodyPr/>
                    <a:lstStyle/>
                    <a:p>
                      <a:r>
                        <a:rPr lang="de-DE" sz="1800" kern="1200" dirty="0" err="1">
                          <a:solidFill>
                            <a:schemeClr val="dk1"/>
                          </a:solidFill>
                          <a:effectLst/>
                          <a:latin typeface="+mn-lt"/>
                          <a:ea typeface="+mn-ea"/>
                          <a:cs typeface="+mn-cs"/>
                        </a:rPr>
                        <a:t>Since</a:t>
                      </a:r>
                      <a:r>
                        <a:rPr lang="de-DE" sz="1800" kern="1200" dirty="0">
                          <a:solidFill>
                            <a:schemeClr val="dk1"/>
                          </a:solidFill>
                          <a:effectLst/>
                          <a:latin typeface="+mn-lt"/>
                          <a:ea typeface="+mn-ea"/>
                          <a:cs typeface="+mn-cs"/>
                        </a:rPr>
                        <a:t> 2010, </a:t>
                      </a:r>
                      <a:r>
                        <a:rPr lang="de-DE" sz="1800" kern="1200" dirty="0" err="1">
                          <a:solidFill>
                            <a:schemeClr val="dk1"/>
                          </a:solidFill>
                          <a:effectLst/>
                          <a:latin typeface="+mn-lt"/>
                          <a:ea typeface="+mn-ea"/>
                          <a:cs typeface="+mn-cs"/>
                        </a:rPr>
                        <a:t>regio</a:t>
                      </a:r>
                      <a:r>
                        <a:rPr lang="de-DE" sz="1800" kern="1200" dirty="0">
                          <a:solidFill>
                            <a:schemeClr val="dk1"/>
                          </a:solidFill>
                          <a:effectLst/>
                          <a:latin typeface="+mn-lt"/>
                          <a:ea typeface="+mn-ea"/>
                          <a:cs typeface="+mn-cs"/>
                        </a:rPr>
                        <a:t> pro </a:t>
                      </a:r>
                      <a:r>
                        <a:rPr lang="de-DE" sz="1800" kern="1200" dirty="0" err="1">
                          <a:solidFill>
                            <a:schemeClr val="dk1"/>
                          </a:solidFill>
                          <a:effectLst/>
                          <a:latin typeface="+mn-lt"/>
                          <a:ea typeface="+mn-ea"/>
                          <a:cs typeface="+mn-cs"/>
                        </a:rPr>
                        <a:t>has</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been</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providing</a:t>
                      </a:r>
                      <a:r>
                        <a:rPr lang="de-DE" sz="1800" kern="1200" dirty="0">
                          <a:solidFill>
                            <a:schemeClr val="dk1"/>
                          </a:solidFill>
                          <a:effectLst/>
                          <a:latin typeface="+mn-lt"/>
                          <a:ea typeface="+mn-ea"/>
                          <a:cs typeface="+mn-cs"/>
                        </a:rPr>
                        <a:t> medium-term </a:t>
                      </a:r>
                      <a:r>
                        <a:rPr lang="de-DE" sz="1800" kern="1200" dirty="0" err="1">
                          <a:solidFill>
                            <a:schemeClr val="dk1"/>
                          </a:solidFill>
                          <a:effectLst/>
                          <a:latin typeface="+mn-lt"/>
                          <a:ea typeface="+mn-ea"/>
                          <a:cs typeface="+mn-cs"/>
                        </a:rPr>
                        <a:t>forecasts</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of</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employment</a:t>
                      </a:r>
                      <a:r>
                        <a:rPr lang="de-DE" sz="1800" kern="1200" dirty="0">
                          <a:solidFill>
                            <a:schemeClr val="dk1"/>
                          </a:solidFill>
                          <a:effectLst/>
                          <a:latin typeface="+mn-lt"/>
                          <a:ea typeface="+mn-ea"/>
                          <a:cs typeface="+mn-cs"/>
                        </a:rPr>
                        <a:t> and </a:t>
                      </a:r>
                      <a:r>
                        <a:rPr lang="de-DE" sz="1800" kern="1200" dirty="0" err="1">
                          <a:solidFill>
                            <a:schemeClr val="dk1"/>
                          </a:solidFill>
                          <a:effectLst/>
                          <a:latin typeface="+mn-lt"/>
                          <a:ea typeface="+mn-ea"/>
                          <a:cs typeface="+mn-cs"/>
                        </a:rPr>
                        <a:t>career</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development</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across</a:t>
                      </a:r>
                      <a:r>
                        <a:rPr lang="de-DE" sz="1800" kern="1200" dirty="0">
                          <a:solidFill>
                            <a:schemeClr val="dk1"/>
                          </a:solidFill>
                          <a:effectLst/>
                          <a:latin typeface="+mn-lt"/>
                          <a:ea typeface="+mn-ea"/>
                          <a:cs typeface="+mn-cs"/>
                        </a:rPr>
                        <a:t> Hesse, </a:t>
                      </a:r>
                      <a:r>
                        <a:rPr lang="de-DE" sz="1800" kern="1200" dirty="0" err="1">
                          <a:solidFill>
                            <a:schemeClr val="dk1"/>
                          </a:solidFill>
                          <a:effectLst/>
                          <a:latin typeface="+mn-lt"/>
                          <a:ea typeface="+mn-ea"/>
                          <a:cs typeface="+mn-cs"/>
                        </a:rPr>
                        <a:t>its</a:t>
                      </a:r>
                      <a:r>
                        <a:rPr lang="de-DE" sz="1800" kern="1200" dirty="0">
                          <a:solidFill>
                            <a:schemeClr val="dk1"/>
                          </a:solidFill>
                          <a:effectLst/>
                          <a:latin typeface="+mn-lt"/>
                          <a:ea typeface="+mn-ea"/>
                          <a:cs typeface="+mn-cs"/>
                        </a:rPr>
                        <a:t> administrative </a:t>
                      </a:r>
                      <a:r>
                        <a:rPr lang="de-DE" sz="1800" kern="1200" dirty="0" err="1">
                          <a:solidFill>
                            <a:schemeClr val="dk1"/>
                          </a:solidFill>
                          <a:effectLst/>
                          <a:latin typeface="+mn-lt"/>
                          <a:ea typeface="+mn-ea"/>
                          <a:cs typeface="+mn-cs"/>
                        </a:rPr>
                        <a:t>districts</a:t>
                      </a:r>
                      <a:r>
                        <a:rPr lang="de-DE" sz="1800" kern="1200" dirty="0">
                          <a:solidFill>
                            <a:schemeClr val="dk1"/>
                          </a:solidFill>
                          <a:effectLst/>
                          <a:latin typeface="+mn-lt"/>
                          <a:ea typeface="+mn-ea"/>
                          <a:cs typeface="+mn-cs"/>
                        </a:rPr>
                        <a:t> and </a:t>
                      </a:r>
                      <a:r>
                        <a:rPr lang="de-DE" sz="1800" kern="1200" dirty="0" err="1">
                          <a:solidFill>
                            <a:schemeClr val="dk1"/>
                          </a:solidFill>
                          <a:effectLst/>
                          <a:latin typeface="+mn-lt"/>
                          <a:ea typeface="+mn-ea"/>
                          <a:cs typeface="+mn-cs"/>
                        </a:rPr>
                        <a:t>districts</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as</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well</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as</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county</a:t>
                      </a:r>
                      <a:r>
                        <a:rPr lang="de-DE" sz="1800" kern="1200" dirty="0">
                          <a:solidFill>
                            <a:schemeClr val="dk1"/>
                          </a:solidFill>
                          <a:effectLst/>
                          <a:latin typeface="+mn-lt"/>
                          <a:ea typeface="+mn-ea"/>
                          <a:cs typeface="+mn-cs"/>
                        </a:rPr>
                        <a:t>-level </a:t>
                      </a:r>
                      <a:r>
                        <a:rPr lang="de-DE" sz="1800" kern="1200" dirty="0" err="1">
                          <a:solidFill>
                            <a:schemeClr val="dk1"/>
                          </a:solidFill>
                          <a:effectLst/>
                          <a:latin typeface="+mn-lt"/>
                          <a:ea typeface="+mn-ea"/>
                          <a:cs typeface="+mn-cs"/>
                        </a:rPr>
                        <a:t>cities</a:t>
                      </a:r>
                      <a:r>
                        <a:rPr lang="de-DE" sz="1800" kern="1200" dirty="0">
                          <a:solidFill>
                            <a:schemeClr val="dk1"/>
                          </a:solidFill>
                          <a:effectLst/>
                          <a:latin typeface="+mn-lt"/>
                          <a:ea typeface="+mn-ea"/>
                          <a:cs typeface="+mn-cs"/>
                        </a:rPr>
                        <a:t>. The </a:t>
                      </a:r>
                      <a:r>
                        <a:rPr lang="de-DE" sz="1800" kern="1200" dirty="0" err="1">
                          <a:solidFill>
                            <a:schemeClr val="dk1"/>
                          </a:solidFill>
                          <a:effectLst/>
                          <a:latin typeface="+mn-lt"/>
                          <a:ea typeface="+mn-ea"/>
                          <a:cs typeface="+mn-cs"/>
                        </a:rPr>
                        <a:t>forecasts</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are</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updated</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every</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two</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years</a:t>
                      </a:r>
                      <a:r>
                        <a:rPr lang="de-DE" sz="1800" kern="1200" dirty="0">
                          <a:solidFill>
                            <a:schemeClr val="dk1"/>
                          </a:solidFill>
                          <a:effectLst/>
                          <a:latin typeface="+mn-lt"/>
                          <a:ea typeface="+mn-ea"/>
                          <a:cs typeface="+mn-cs"/>
                        </a:rPr>
                        <a:t> and </a:t>
                      </a:r>
                      <a:r>
                        <a:rPr lang="de-DE" sz="1800" kern="1200" dirty="0" err="1">
                          <a:solidFill>
                            <a:schemeClr val="dk1"/>
                          </a:solidFill>
                          <a:effectLst/>
                          <a:latin typeface="+mn-lt"/>
                          <a:ea typeface="+mn-ea"/>
                          <a:cs typeface="+mn-cs"/>
                        </a:rPr>
                        <a:t>the</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forecast</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horizon</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is</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extended</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by</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two</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years</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Currently</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regio</a:t>
                      </a:r>
                      <a:r>
                        <a:rPr lang="de-DE" sz="1800" kern="1200" dirty="0">
                          <a:solidFill>
                            <a:schemeClr val="dk1"/>
                          </a:solidFill>
                          <a:effectLst/>
                          <a:latin typeface="+mn-lt"/>
                          <a:ea typeface="+mn-ea"/>
                          <a:cs typeface="+mn-cs"/>
                        </a:rPr>
                        <a:t> pro </a:t>
                      </a:r>
                      <a:r>
                        <a:rPr lang="de-DE" sz="1800" kern="1200" dirty="0" err="1">
                          <a:solidFill>
                            <a:schemeClr val="dk1"/>
                          </a:solidFill>
                          <a:effectLst/>
                          <a:latin typeface="+mn-lt"/>
                          <a:ea typeface="+mn-ea"/>
                          <a:cs typeface="+mn-cs"/>
                        </a:rPr>
                        <a:t>provides</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forecasts</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by</a:t>
                      </a:r>
                      <a:r>
                        <a:rPr lang="de-DE" sz="1800" kern="1200" dirty="0">
                          <a:solidFill>
                            <a:schemeClr val="dk1"/>
                          </a:solidFill>
                          <a:effectLst/>
                          <a:latin typeface="+mn-lt"/>
                          <a:ea typeface="+mn-ea"/>
                          <a:cs typeface="+mn-cs"/>
                        </a:rPr>
                        <a:t> professional </a:t>
                      </a:r>
                      <a:r>
                        <a:rPr lang="de-DE" sz="1800" kern="1200" dirty="0" err="1">
                          <a:solidFill>
                            <a:schemeClr val="dk1"/>
                          </a:solidFill>
                          <a:effectLst/>
                          <a:latin typeface="+mn-lt"/>
                          <a:ea typeface="+mn-ea"/>
                          <a:cs typeface="+mn-cs"/>
                        </a:rPr>
                        <a:t>degrees</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occupational</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groups</a:t>
                      </a:r>
                      <a:r>
                        <a:rPr lang="de-DE" sz="1800" kern="1200" dirty="0">
                          <a:solidFill>
                            <a:schemeClr val="dk1"/>
                          </a:solidFill>
                          <a:effectLst/>
                          <a:latin typeface="+mn-lt"/>
                          <a:ea typeface="+mn-ea"/>
                          <a:cs typeface="+mn-cs"/>
                        </a:rPr>
                        <a:t> and </a:t>
                      </a:r>
                      <a:r>
                        <a:rPr lang="de-DE" sz="1800" kern="1200" dirty="0" err="1">
                          <a:solidFill>
                            <a:schemeClr val="dk1"/>
                          </a:solidFill>
                          <a:effectLst/>
                          <a:latin typeface="+mn-lt"/>
                          <a:ea typeface="+mn-ea"/>
                          <a:cs typeface="+mn-cs"/>
                        </a:rPr>
                        <a:t>economic</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sectors</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until</a:t>
                      </a:r>
                      <a:r>
                        <a:rPr lang="de-DE" sz="1800" kern="1200" dirty="0">
                          <a:solidFill>
                            <a:schemeClr val="dk1"/>
                          </a:solidFill>
                          <a:effectLst/>
                          <a:latin typeface="+mn-lt"/>
                          <a:ea typeface="+mn-ea"/>
                          <a:cs typeface="+mn-cs"/>
                        </a:rPr>
                        <a:t> 2024.</a:t>
                      </a:r>
                    </a:p>
                    <a:p>
                      <a:r>
                        <a:rPr lang="de-DE" sz="1800" kern="1200" dirty="0">
                          <a:solidFill>
                            <a:schemeClr val="dk1"/>
                          </a:solidFill>
                          <a:effectLst/>
                          <a:latin typeface="+mn-lt"/>
                          <a:ea typeface="+mn-ea"/>
                          <a:cs typeface="+mn-cs"/>
                        </a:rPr>
                        <a:t>Interactive </a:t>
                      </a:r>
                      <a:r>
                        <a:rPr lang="de-DE" sz="1800" kern="1200" dirty="0" err="1">
                          <a:solidFill>
                            <a:schemeClr val="dk1"/>
                          </a:solidFill>
                          <a:effectLst/>
                          <a:latin typeface="+mn-lt"/>
                          <a:ea typeface="+mn-ea"/>
                          <a:cs typeface="+mn-cs"/>
                        </a:rPr>
                        <a:t>information</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platform</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results</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of</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the</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forecasts</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by</a:t>
                      </a:r>
                      <a:r>
                        <a:rPr lang="de-DE" sz="1800" kern="1200" dirty="0">
                          <a:solidFill>
                            <a:schemeClr val="dk1"/>
                          </a:solidFill>
                          <a:effectLst/>
                          <a:latin typeface="+mn-lt"/>
                          <a:ea typeface="+mn-ea"/>
                          <a:cs typeface="+mn-cs"/>
                        </a:rPr>
                        <a:t> 2024 in a regional </a:t>
                      </a:r>
                      <a:r>
                        <a:rPr lang="de-DE" sz="1800" kern="1200" dirty="0" err="1">
                          <a:solidFill>
                            <a:schemeClr val="dk1"/>
                          </a:solidFill>
                          <a:effectLst/>
                          <a:latin typeface="+mn-lt"/>
                          <a:ea typeface="+mn-ea"/>
                          <a:cs typeface="+mn-cs"/>
                        </a:rPr>
                        <a:t>comparison</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past</a:t>
                      </a:r>
                      <a:r>
                        <a:rPr lang="de-DE" sz="1800" kern="1200" dirty="0">
                          <a:solidFill>
                            <a:schemeClr val="dk1"/>
                          </a:solidFill>
                          <a:effectLst/>
                          <a:latin typeface="+mn-lt"/>
                          <a:ea typeface="+mn-ea"/>
                          <a:cs typeface="+mn-cs"/>
                        </a:rPr>
                        <a:t> and probable </a:t>
                      </a:r>
                      <a:r>
                        <a:rPr lang="de-DE" sz="1800" kern="1200" dirty="0" err="1">
                          <a:solidFill>
                            <a:schemeClr val="dk1"/>
                          </a:solidFill>
                          <a:effectLst/>
                          <a:latin typeface="+mn-lt"/>
                          <a:ea typeface="+mn-ea"/>
                          <a:cs typeface="+mn-cs"/>
                        </a:rPr>
                        <a:t>employment</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development</a:t>
                      </a:r>
                      <a:r>
                        <a:rPr lang="de-DE" sz="1800" kern="1200" dirty="0">
                          <a:solidFill>
                            <a:schemeClr val="dk1"/>
                          </a:solidFill>
                          <a:effectLst/>
                          <a:latin typeface="+mn-lt"/>
                          <a:ea typeface="+mn-ea"/>
                          <a:cs typeface="+mn-cs"/>
                        </a:rPr>
                        <a:t> in individual </a:t>
                      </a:r>
                      <a:r>
                        <a:rPr lang="de-DE" sz="1800" kern="1200" dirty="0" err="1">
                          <a:solidFill>
                            <a:schemeClr val="dk1"/>
                          </a:solidFill>
                          <a:effectLst/>
                          <a:latin typeface="+mn-lt"/>
                          <a:ea typeface="+mn-ea"/>
                          <a:cs typeface="+mn-cs"/>
                        </a:rPr>
                        <a:t>occupations</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requirement</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levels</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qualifications</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or</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economic</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sectors</a:t>
                      </a:r>
                      <a:r>
                        <a:rPr lang="de-DE" sz="1800" kern="1200" dirty="0">
                          <a:solidFill>
                            <a:schemeClr val="dk1"/>
                          </a:solidFill>
                          <a:effectLst/>
                          <a:latin typeface="+mn-lt"/>
                          <a:ea typeface="+mn-ea"/>
                          <a:cs typeface="+mn-cs"/>
                        </a:rPr>
                        <a:t> in </a:t>
                      </a:r>
                      <a:r>
                        <a:rPr lang="de-DE" sz="1800" kern="1200" dirty="0" err="1">
                          <a:solidFill>
                            <a:schemeClr val="dk1"/>
                          </a:solidFill>
                          <a:effectLst/>
                          <a:latin typeface="+mn-lt"/>
                          <a:ea typeface="+mn-ea"/>
                          <a:cs typeface="+mn-cs"/>
                        </a:rPr>
                        <a:t>the</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Hessian</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districts</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independent</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cities</a:t>
                      </a:r>
                      <a:r>
                        <a:rPr lang="de-DE" sz="1800" kern="1200" dirty="0">
                          <a:solidFill>
                            <a:schemeClr val="dk1"/>
                          </a:solidFill>
                          <a:effectLst/>
                          <a:latin typeface="+mn-lt"/>
                          <a:ea typeface="+mn-ea"/>
                          <a:cs typeface="+mn-cs"/>
                        </a:rPr>
                        <a:t> and </a:t>
                      </a:r>
                      <a:r>
                        <a:rPr lang="de-DE" sz="1800" kern="1200" dirty="0" err="1">
                          <a:solidFill>
                            <a:schemeClr val="dk1"/>
                          </a:solidFill>
                          <a:effectLst/>
                          <a:latin typeface="+mn-lt"/>
                          <a:ea typeface="+mn-ea"/>
                          <a:cs typeface="+mn-cs"/>
                        </a:rPr>
                        <a:t>government</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districts</a:t>
                      </a:r>
                      <a:r>
                        <a:rPr lang="de-DE" sz="1800" kern="1200" dirty="0">
                          <a:solidFill>
                            <a:schemeClr val="dk1"/>
                          </a:solidFill>
                          <a:effectLst/>
                          <a:latin typeface="+mn-lt"/>
                          <a:ea typeface="+mn-ea"/>
                          <a:cs typeface="+mn-cs"/>
                        </a:rPr>
                        <a:t>.</a:t>
                      </a:r>
                    </a:p>
                    <a:p>
                      <a:r>
                        <a:rPr lang="de-DE" sz="1800" kern="1200" dirty="0" err="1">
                          <a:solidFill>
                            <a:schemeClr val="dk1"/>
                          </a:solidFill>
                          <a:effectLst/>
                          <a:latin typeface="+mn-lt"/>
                          <a:ea typeface="+mn-ea"/>
                          <a:cs typeface="+mn-cs"/>
                        </a:rPr>
                        <a:t>regio</a:t>
                      </a:r>
                      <a:r>
                        <a:rPr lang="de-DE" sz="1800" kern="1200" dirty="0">
                          <a:solidFill>
                            <a:schemeClr val="dk1"/>
                          </a:solidFill>
                          <a:effectLst/>
                          <a:latin typeface="+mn-lt"/>
                          <a:ea typeface="+mn-ea"/>
                          <a:cs typeface="+mn-cs"/>
                        </a:rPr>
                        <a:t> pro </a:t>
                      </a:r>
                      <a:r>
                        <a:rPr lang="de-DE" sz="1800" kern="1200" dirty="0" err="1">
                          <a:solidFill>
                            <a:schemeClr val="dk1"/>
                          </a:solidFill>
                          <a:effectLst/>
                          <a:latin typeface="+mn-lt"/>
                          <a:ea typeface="+mn-ea"/>
                          <a:cs typeface="+mn-cs"/>
                        </a:rPr>
                        <a:t>is</a:t>
                      </a:r>
                      <a:r>
                        <a:rPr lang="de-DE" sz="1800" kern="1200" dirty="0">
                          <a:solidFill>
                            <a:schemeClr val="dk1"/>
                          </a:solidFill>
                          <a:effectLst/>
                          <a:latin typeface="+mn-lt"/>
                          <a:ea typeface="+mn-ea"/>
                          <a:cs typeface="+mn-cs"/>
                        </a:rPr>
                        <a:t> a </a:t>
                      </a:r>
                      <a:r>
                        <a:rPr lang="de-DE" sz="1800" kern="1200" dirty="0" err="1">
                          <a:solidFill>
                            <a:schemeClr val="dk1"/>
                          </a:solidFill>
                          <a:effectLst/>
                          <a:latin typeface="+mn-lt"/>
                          <a:ea typeface="+mn-ea"/>
                          <a:cs typeface="+mn-cs"/>
                        </a:rPr>
                        <a:t>project</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of</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the</a:t>
                      </a:r>
                      <a:r>
                        <a:rPr lang="de-DE" sz="1800" kern="1200" dirty="0">
                          <a:solidFill>
                            <a:schemeClr val="dk1"/>
                          </a:solidFill>
                          <a:effectLst/>
                          <a:latin typeface="+mn-lt"/>
                          <a:ea typeface="+mn-ea"/>
                          <a:cs typeface="+mn-cs"/>
                        </a:rPr>
                        <a:t> Institute </a:t>
                      </a:r>
                      <a:r>
                        <a:rPr lang="de-DE" sz="1800" kern="1200" dirty="0" err="1">
                          <a:solidFill>
                            <a:schemeClr val="dk1"/>
                          </a:solidFill>
                          <a:effectLst/>
                          <a:latin typeface="+mn-lt"/>
                          <a:ea typeface="+mn-ea"/>
                          <a:cs typeface="+mn-cs"/>
                        </a:rPr>
                        <a:t>for</a:t>
                      </a:r>
                      <a:r>
                        <a:rPr lang="de-DE" sz="1800" kern="1200" dirty="0">
                          <a:solidFill>
                            <a:schemeClr val="dk1"/>
                          </a:solidFill>
                          <a:effectLst/>
                          <a:latin typeface="+mn-lt"/>
                          <a:ea typeface="+mn-ea"/>
                          <a:cs typeface="+mn-cs"/>
                        </a:rPr>
                        <a:t> Economics, Labor and Culture (IWAK). Regio pro </a:t>
                      </a:r>
                      <a:r>
                        <a:rPr lang="de-DE" sz="1800" kern="1200" dirty="0" err="1">
                          <a:solidFill>
                            <a:schemeClr val="dk1"/>
                          </a:solidFill>
                          <a:effectLst/>
                          <a:latin typeface="+mn-lt"/>
                          <a:ea typeface="+mn-ea"/>
                          <a:cs typeface="+mn-cs"/>
                        </a:rPr>
                        <a:t>receives</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funding</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from</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the</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Hessian</a:t>
                      </a:r>
                      <a:r>
                        <a:rPr lang="de-DE" sz="1800" kern="1200" dirty="0">
                          <a:solidFill>
                            <a:schemeClr val="dk1"/>
                          </a:solidFill>
                          <a:effectLst/>
                          <a:latin typeface="+mn-lt"/>
                          <a:ea typeface="+mn-ea"/>
                          <a:cs typeface="+mn-cs"/>
                        </a:rPr>
                        <a:t> Ministry </a:t>
                      </a:r>
                      <a:r>
                        <a:rPr lang="de-DE" sz="1800" kern="1200" dirty="0" err="1">
                          <a:solidFill>
                            <a:schemeClr val="dk1"/>
                          </a:solidFill>
                          <a:effectLst/>
                          <a:latin typeface="+mn-lt"/>
                          <a:ea typeface="+mn-ea"/>
                          <a:cs typeface="+mn-cs"/>
                        </a:rPr>
                        <a:t>for</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Economic</a:t>
                      </a:r>
                      <a:r>
                        <a:rPr lang="de-DE" sz="1800" kern="1200" dirty="0">
                          <a:solidFill>
                            <a:schemeClr val="dk1"/>
                          </a:solidFill>
                          <a:effectLst/>
                          <a:latin typeface="+mn-lt"/>
                          <a:ea typeface="+mn-ea"/>
                          <a:cs typeface="+mn-cs"/>
                        </a:rPr>
                        <a:t> Affairs, Energy, Transport and Housing and </a:t>
                      </a:r>
                      <a:r>
                        <a:rPr lang="de-DE" sz="1800" kern="1200" dirty="0" err="1">
                          <a:solidFill>
                            <a:schemeClr val="dk1"/>
                          </a:solidFill>
                          <a:effectLst/>
                          <a:latin typeface="+mn-lt"/>
                          <a:ea typeface="+mn-ea"/>
                          <a:cs typeface="+mn-cs"/>
                        </a:rPr>
                        <a:t>the</a:t>
                      </a:r>
                      <a:r>
                        <a:rPr lang="de-DE" sz="1800" kern="1200" dirty="0">
                          <a:solidFill>
                            <a:schemeClr val="dk1"/>
                          </a:solidFill>
                          <a:effectLst/>
                          <a:latin typeface="+mn-lt"/>
                          <a:ea typeface="+mn-ea"/>
                          <a:cs typeface="+mn-cs"/>
                        </a:rPr>
                        <a:t> European Union - European Social Fund.</a:t>
                      </a:r>
                    </a:p>
                  </a:txBody>
                  <a:tcPr/>
                </a:tc>
                <a:extLst>
                  <a:ext uri="{0D108BD9-81ED-4DB2-BD59-A6C34878D82A}">
                    <a16:rowId xmlns:a16="http://schemas.microsoft.com/office/drawing/2014/main" val="927973574"/>
                  </a:ext>
                </a:extLst>
              </a:tr>
              <a:tr h="1367371">
                <a:tc>
                  <a:txBody>
                    <a:bodyPr/>
                    <a:lstStyle/>
                    <a:p>
                      <a:r>
                        <a:rPr lang="en-US" b="1" dirty="0">
                          <a:solidFill>
                            <a:schemeClr val="bg1"/>
                          </a:solidFill>
                        </a:rPr>
                        <a:t>Potential Topics</a:t>
                      </a:r>
                      <a:endParaRPr lang="de-DE" b="1" dirty="0">
                        <a:solidFill>
                          <a:schemeClr val="bg1"/>
                        </a:solidFill>
                      </a:endParaRPr>
                    </a:p>
                  </a:txBody>
                  <a:tcPr>
                    <a:solidFill>
                      <a:schemeClr val="accent1"/>
                    </a:solidFill>
                  </a:tcPr>
                </a:tc>
                <a:tc>
                  <a:txBody>
                    <a:bodyPr/>
                    <a:lstStyle/>
                    <a:p>
                      <a:r>
                        <a:rPr lang="en-US" sz="1800" kern="1200" dirty="0">
                          <a:solidFill>
                            <a:schemeClr val="dk1"/>
                          </a:solidFill>
                          <a:effectLst/>
                          <a:latin typeface="+mn-lt"/>
                          <a:ea typeface="+mn-ea"/>
                          <a:cs typeface="+mn-cs"/>
                        </a:rPr>
                        <a:t>LMI at regional level</a:t>
                      </a:r>
                    </a:p>
                    <a:p>
                      <a:r>
                        <a:rPr lang="en-US" sz="1800" kern="1200" dirty="0">
                          <a:solidFill>
                            <a:schemeClr val="dk1"/>
                          </a:solidFill>
                          <a:effectLst/>
                          <a:latin typeface="+mn-lt"/>
                          <a:ea typeface="+mn-ea"/>
                          <a:cs typeface="+mn-cs"/>
                        </a:rPr>
                        <a:t>Cooperation among actors</a:t>
                      </a:r>
                    </a:p>
                    <a:p>
                      <a:r>
                        <a:rPr lang="en-US" sz="1800" kern="1200" dirty="0">
                          <a:solidFill>
                            <a:schemeClr val="dk1"/>
                          </a:solidFill>
                          <a:effectLst/>
                          <a:latin typeface="+mn-lt"/>
                          <a:ea typeface="+mn-ea"/>
                          <a:cs typeface="+mn-cs"/>
                        </a:rPr>
                        <a:t>Policy advice</a:t>
                      </a:r>
                    </a:p>
                    <a:p>
                      <a:r>
                        <a:rPr lang="en-US" sz="1800" kern="1200" dirty="0" err="1">
                          <a:solidFill>
                            <a:schemeClr val="dk1"/>
                          </a:solidFill>
                          <a:effectLst/>
                          <a:latin typeface="+mn-lt"/>
                          <a:ea typeface="+mn-ea"/>
                          <a:cs typeface="+mn-cs"/>
                        </a:rPr>
                        <a:t>Visualisation</a:t>
                      </a:r>
                      <a:r>
                        <a:rPr lang="en-US" sz="1800" kern="1200" dirty="0">
                          <a:solidFill>
                            <a:schemeClr val="dk1"/>
                          </a:solidFill>
                          <a:effectLst/>
                          <a:latin typeface="+mn-lt"/>
                          <a:ea typeface="+mn-ea"/>
                          <a:cs typeface="+mn-cs"/>
                        </a:rPr>
                        <a:t> of LMI</a:t>
                      </a:r>
                    </a:p>
                  </a:txBody>
                  <a:tcPr/>
                </a:tc>
                <a:extLst>
                  <a:ext uri="{0D108BD9-81ED-4DB2-BD59-A6C34878D82A}">
                    <a16:rowId xmlns:a16="http://schemas.microsoft.com/office/drawing/2014/main" val="1776262955"/>
                  </a:ext>
                </a:extLst>
              </a:tr>
            </a:tbl>
          </a:graphicData>
        </a:graphic>
      </p:graphicFrame>
    </p:spTree>
    <p:extLst>
      <p:ext uri="{BB962C8B-B14F-4D97-AF65-F5344CB8AC3E}">
        <p14:creationId xmlns:p14="http://schemas.microsoft.com/office/powerpoint/2010/main" val="2838784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7" descr="GIZ">
            <a:extLst>
              <a:ext uri="{FF2B5EF4-FFF2-40B4-BE49-F238E27FC236}">
                <a16:creationId xmlns:a16="http://schemas.microsoft.com/office/drawing/2014/main" id="{C4EEAEB8-1554-4B5C-BEE7-8AD9118EAF8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8169" y="199414"/>
            <a:ext cx="2245995" cy="592455"/>
          </a:xfrm>
          <a:prstGeom prst="rect">
            <a:avLst/>
          </a:prstGeom>
          <a:noFill/>
          <a:ln>
            <a:noFill/>
          </a:ln>
        </p:spPr>
      </p:pic>
      <p:pic>
        <p:nvPicPr>
          <p:cNvPr id="5" name="Grafik 5" descr="C:\Users\sd\AppData\Local\Microsoft\Windows\INetCache\Content.Word\ELdZ_ml_Office_farbe_en.bmp">
            <a:extLst>
              <a:ext uri="{FF2B5EF4-FFF2-40B4-BE49-F238E27FC236}">
                <a16:creationId xmlns:a16="http://schemas.microsoft.com/office/drawing/2014/main" id="{78982394-C629-4722-BD4B-CA2F4C7311F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6400" y="78329"/>
            <a:ext cx="1417955" cy="790575"/>
          </a:xfrm>
          <a:prstGeom prst="rect">
            <a:avLst/>
          </a:prstGeom>
          <a:noFill/>
          <a:ln>
            <a:noFill/>
          </a:ln>
        </p:spPr>
      </p:pic>
      <p:graphicFrame>
        <p:nvGraphicFramePr>
          <p:cNvPr id="7" name="Table 6">
            <a:extLst>
              <a:ext uri="{FF2B5EF4-FFF2-40B4-BE49-F238E27FC236}">
                <a16:creationId xmlns:a16="http://schemas.microsoft.com/office/drawing/2014/main" id="{50171C8A-34E7-4715-9FD3-A9FC354521C3}"/>
              </a:ext>
            </a:extLst>
          </p:cNvPr>
          <p:cNvGraphicFramePr>
            <a:graphicFrameLocks noGrp="1"/>
          </p:cNvGraphicFramePr>
          <p:nvPr>
            <p:extLst>
              <p:ext uri="{D42A27DB-BD31-4B8C-83A1-F6EECF244321}">
                <p14:modId xmlns:p14="http://schemas.microsoft.com/office/powerpoint/2010/main" val="1095816481"/>
              </p:ext>
            </p:extLst>
          </p:nvPr>
        </p:nvGraphicFramePr>
        <p:xfrm>
          <a:off x="106001" y="971990"/>
          <a:ext cx="11979997" cy="2457010"/>
        </p:xfrm>
        <a:graphic>
          <a:graphicData uri="http://schemas.openxmlformats.org/drawingml/2006/table">
            <a:tbl>
              <a:tblPr firstRow="1" bandRow="1">
                <a:tableStyleId>{5C22544A-7EE6-4342-B048-85BDC9FD1C3A}</a:tableStyleId>
              </a:tblPr>
              <a:tblGrid>
                <a:gridCol w="1539812">
                  <a:extLst>
                    <a:ext uri="{9D8B030D-6E8A-4147-A177-3AD203B41FA5}">
                      <a16:colId xmlns:a16="http://schemas.microsoft.com/office/drawing/2014/main" val="444713462"/>
                    </a:ext>
                  </a:extLst>
                </a:gridCol>
                <a:gridCol w="10440185">
                  <a:extLst>
                    <a:ext uri="{9D8B030D-6E8A-4147-A177-3AD203B41FA5}">
                      <a16:colId xmlns:a16="http://schemas.microsoft.com/office/drawing/2014/main" val="3848212947"/>
                    </a:ext>
                  </a:extLst>
                </a:gridCol>
              </a:tblGrid>
              <a:tr h="264661">
                <a:tc>
                  <a:txBody>
                    <a:bodyPr/>
                    <a:lstStyle/>
                    <a:p>
                      <a:pPr marL="0" marR="0" algn="ctr">
                        <a:lnSpc>
                          <a:spcPct val="107000"/>
                        </a:lnSpc>
                        <a:spcBef>
                          <a:spcPts val="600"/>
                        </a:spcBef>
                        <a:spcAft>
                          <a:spcPts val="600"/>
                        </a:spcAft>
                      </a:pPr>
                      <a:r>
                        <a:rPr lang="de-DE" sz="2000" b="1" dirty="0">
                          <a:effectLst/>
                          <a:latin typeface="Calibri" panose="020F0502020204030204" pitchFamily="34" charset="0"/>
                          <a:ea typeface="Calibri" panose="020F0502020204030204" pitchFamily="34" charset="0"/>
                          <a:cs typeface="Times New Roman" panose="02020603050405020304" pitchFamily="18" charset="0"/>
                        </a:rPr>
                        <a:t>Institution</a:t>
                      </a:r>
                    </a:p>
                  </a:txBody>
                  <a:tcPr marL="68580" marR="68580" marT="0" marB="0"/>
                </a:tc>
                <a:tc>
                  <a:txBody>
                    <a:bodyPr/>
                    <a:lstStyle/>
                    <a:p>
                      <a:pPr marL="0" marR="0" algn="ctr">
                        <a:lnSpc>
                          <a:spcPct val="107000"/>
                        </a:lnSpc>
                        <a:spcBef>
                          <a:spcPts val="600"/>
                        </a:spcBef>
                        <a:spcAft>
                          <a:spcPts val="600"/>
                        </a:spcAft>
                      </a:pPr>
                      <a:r>
                        <a:rPr lang="de-DE" sz="2000" b="1" dirty="0">
                          <a:effectLst/>
                          <a:latin typeface="Calibri" panose="020F0502020204030204" pitchFamily="34" charset="0"/>
                          <a:ea typeface="Calibri" panose="020F0502020204030204" pitchFamily="34" charset="0"/>
                          <a:cs typeface="Times New Roman" panose="02020603050405020304" pitchFamily="18" charset="0"/>
                        </a:rPr>
                        <a:t>Relevant </a:t>
                      </a:r>
                      <a:r>
                        <a:rPr lang="de-DE" sz="2000" b="1" dirty="0" err="1">
                          <a:effectLst/>
                          <a:latin typeface="Calibri" panose="020F0502020204030204" pitchFamily="34" charset="0"/>
                          <a:ea typeface="Calibri" panose="020F0502020204030204" pitchFamily="34" charset="0"/>
                          <a:cs typeface="Times New Roman" panose="02020603050405020304" pitchFamily="18" charset="0"/>
                        </a:rPr>
                        <a:t>scope</a:t>
                      </a:r>
                      <a:r>
                        <a:rPr lang="de-DE" sz="2000" b="1" dirty="0">
                          <a:effectLst/>
                          <a:latin typeface="Calibri" panose="020F0502020204030204" pitchFamily="34" charset="0"/>
                          <a:ea typeface="Calibri" panose="020F0502020204030204" pitchFamily="34" charset="0"/>
                          <a:cs typeface="Times New Roman" panose="02020603050405020304" pitchFamily="18" charset="0"/>
                        </a:rPr>
                        <a:t> </a:t>
                      </a:r>
                      <a:r>
                        <a:rPr lang="de-DE" sz="2000" b="1" dirty="0" err="1">
                          <a:effectLst/>
                          <a:latin typeface="Calibri" panose="020F0502020204030204" pitchFamily="34" charset="0"/>
                          <a:ea typeface="Calibri" panose="020F0502020204030204" pitchFamily="34" charset="0"/>
                          <a:cs typeface="Times New Roman" panose="02020603050405020304" pitchFamily="18" charset="0"/>
                        </a:rPr>
                        <a:t>of</a:t>
                      </a:r>
                      <a:r>
                        <a:rPr lang="de-DE" sz="2000" b="1" dirty="0">
                          <a:effectLst/>
                          <a:latin typeface="Calibri" panose="020F0502020204030204" pitchFamily="34" charset="0"/>
                          <a:ea typeface="Calibri" panose="020F0502020204030204" pitchFamily="34" charset="0"/>
                          <a:cs typeface="Times New Roman" panose="02020603050405020304" pitchFamily="18" charset="0"/>
                        </a:rPr>
                        <a:t> </a:t>
                      </a:r>
                      <a:r>
                        <a:rPr lang="de-DE" sz="2000" b="1" dirty="0" err="1">
                          <a:effectLst/>
                          <a:latin typeface="Calibri" panose="020F0502020204030204" pitchFamily="34" charset="0"/>
                          <a:ea typeface="Calibri" panose="020F0502020204030204" pitchFamily="34" charset="0"/>
                          <a:cs typeface="Times New Roman" panose="02020603050405020304" pitchFamily="18" charset="0"/>
                        </a:rPr>
                        <a:t>work</a:t>
                      </a:r>
                      <a:endParaRPr lang="de-DE"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2008958"/>
                  </a:ext>
                </a:extLst>
              </a:tr>
              <a:tr h="1242417">
                <a:tc>
                  <a:txBody>
                    <a:bodyPr/>
                    <a:lstStyle/>
                    <a:p>
                      <a:r>
                        <a:rPr lang="en-GB" sz="1800" kern="1200" dirty="0">
                          <a:solidFill>
                            <a:schemeClr val="dk1"/>
                          </a:solidFill>
                          <a:effectLst/>
                          <a:latin typeface="+mn-lt"/>
                          <a:ea typeface="+mn-ea"/>
                          <a:cs typeface="+mn-cs"/>
                        </a:rPr>
                        <a:t>Federal Institute for Vocational Education and Training</a:t>
                      </a:r>
                      <a:endParaRPr lang="de-DE" sz="1800" b="1" kern="1200" dirty="0">
                        <a:solidFill>
                          <a:schemeClr val="dk1"/>
                        </a:solidFill>
                        <a:effectLst/>
                        <a:latin typeface="+mn-lt"/>
                        <a:ea typeface="+mn-ea"/>
                        <a:cs typeface="+mn-cs"/>
                      </a:endParaRPr>
                    </a:p>
                  </a:txBody>
                  <a:tcPr/>
                </a:tc>
                <a:tc>
                  <a:txBody>
                    <a:bodyPr/>
                    <a:lstStyle/>
                    <a:p>
                      <a:r>
                        <a:rPr lang="en-GB" sz="1800" kern="1200" dirty="0">
                          <a:solidFill>
                            <a:schemeClr val="dk1"/>
                          </a:solidFill>
                          <a:effectLst/>
                          <a:latin typeface="+mn-lt"/>
                          <a:ea typeface="+mn-ea"/>
                          <a:cs typeface="+mn-cs"/>
                        </a:rPr>
                        <a:t>BIBB conducts its own surveys in addition to processing external data. This provides the basis for evaluations and analyses, which then are included in publications such as the annual Data Report.</a:t>
                      </a:r>
                      <a:endParaRPr lang="de-DE" sz="1800" kern="1200" dirty="0">
                        <a:solidFill>
                          <a:schemeClr val="dk1"/>
                        </a:solidFill>
                        <a:effectLst/>
                        <a:latin typeface="+mn-lt"/>
                        <a:ea typeface="+mn-ea"/>
                        <a:cs typeface="+mn-cs"/>
                      </a:endParaRPr>
                    </a:p>
                    <a:p>
                      <a:r>
                        <a:rPr lang="en-GB" sz="1800" kern="1200" dirty="0">
                          <a:solidFill>
                            <a:schemeClr val="dk1"/>
                          </a:solidFill>
                          <a:effectLst/>
                          <a:latin typeface="+mn-lt"/>
                          <a:ea typeface="+mn-ea"/>
                          <a:cs typeface="+mn-cs"/>
                        </a:rPr>
                        <a:t>Topics: Employment Surveys; Transition to VET; Vocational education and training and decent employment (survey regarding apprenticeship wages, employment statistics and surveys amongst the working population</a:t>
                      </a:r>
                      <a:endParaRPr lang="de-DE" sz="1800" kern="1200" dirty="0">
                        <a:solidFill>
                          <a:schemeClr val="dk1"/>
                        </a:solidFill>
                        <a:effectLst/>
                        <a:latin typeface="+mn-lt"/>
                        <a:ea typeface="+mn-ea"/>
                        <a:cs typeface="+mn-cs"/>
                      </a:endParaRPr>
                    </a:p>
                  </a:txBody>
                  <a:tcPr/>
                </a:tc>
                <a:extLst>
                  <a:ext uri="{0D108BD9-81ED-4DB2-BD59-A6C34878D82A}">
                    <a16:rowId xmlns:a16="http://schemas.microsoft.com/office/drawing/2014/main" val="927973574"/>
                  </a:ext>
                </a:extLst>
              </a:tr>
              <a:tr h="682312">
                <a:tc>
                  <a:txBody>
                    <a:bodyPr/>
                    <a:lstStyle/>
                    <a:p>
                      <a:r>
                        <a:rPr lang="en-US" b="1" dirty="0">
                          <a:solidFill>
                            <a:schemeClr val="bg1"/>
                          </a:solidFill>
                        </a:rPr>
                        <a:t>Potential Topics</a:t>
                      </a:r>
                      <a:endParaRPr lang="de-DE" b="1" dirty="0">
                        <a:solidFill>
                          <a:schemeClr val="bg1"/>
                        </a:solidFill>
                      </a:endParaRPr>
                    </a:p>
                  </a:txBody>
                  <a:tcPr>
                    <a:solidFill>
                      <a:schemeClr val="accent1"/>
                    </a:solidFill>
                  </a:tcPr>
                </a:tc>
                <a:tc>
                  <a:txBody>
                    <a:bodyPr/>
                    <a:lstStyle/>
                    <a:p>
                      <a:r>
                        <a:rPr lang="en-GB" sz="1800" kern="1200" dirty="0">
                          <a:solidFill>
                            <a:schemeClr val="dk1"/>
                          </a:solidFill>
                          <a:effectLst/>
                          <a:latin typeface="+mn-lt"/>
                          <a:ea typeface="+mn-ea"/>
                          <a:cs typeface="+mn-cs"/>
                        </a:rPr>
                        <a:t>LMI with linkage to education / VET policies and measures</a:t>
                      </a:r>
                      <a:endParaRPr lang="en-US" sz="1800" kern="1200" dirty="0">
                        <a:solidFill>
                          <a:schemeClr val="dk1"/>
                        </a:solidFill>
                        <a:effectLst/>
                        <a:latin typeface="+mn-lt"/>
                        <a:ea typeface="+mn-ea"/>
                        <a:cs typeface="+mn-cs"/>
                      </a:endParaRPr>
                    </a:p>
                  </a:txBody>
                  <a:tcPr/>
                </a:tc>
                <a:extLst>
                  <a:ext uri="{0D108BD9-81ED-4DB2-BD59-A6C34878D82A}">
                    <a16:rowId xmlns:a16="http://schemas.microsoft.com/office/drawing/2014/main" val="1776262955"/>
                  </a:ext>
                </a:extLst>
              </a:tr>
            </a:tbl>
          </a:graphicData>
        </a:graphic>
      </p:graphicFrame>
      <p:graphicFrame>
        <p:nvGraphicFramePr>
          <p:cNvPr id="6" name="Table 5">
            <a:extLst>
              <a:ext uri="{FF2B5EF4-FFF2-40B4-BE49-F238E27FC236}">
                <a16:creationId xmlns:a16="http://schemas.microsoft.com/office/drawing/2014/main" id="{B18F731D-6D64-43E5-8DFD-56CA5810F4B7}"/>
              </a:ext>
            </a:extLst>
          </p:cNvPr>
          <p:cNvGraphicFramePr>
            <a:graphicFrameLocks noGrp="1"/>
          </p:cNvGraphicFramePr>
          <p:nvPr>
            <p:extLst>
              <p:ext uri="{D42A27DB-BD31-4B8C-83A1-F6EECF244321}">
                <p14:modId xmlns:p14="http://schemas.microsoft.com/office/powerpoint/2010/main" val="3584114247"/>
              </p:ext>
            </p:extLst>
          </p:nvPr>
        </p:nvGraphicFramePr>
        <p:xfrm>
          <a:off x="106001" y="3673715"/>
          <a:ext cx="11979997" cy="2457010"/>
        </p:xfrm>
        <a:graphic>
          <a:graphicData uri="http://schemas.openxmlformats.org/drawingml/2006/table">
            <a:tbl>
              <a:tblPr firstRow="1" bandRow="1">
                <a:tableStyleId>{5C22544A-7EE6-4342-B048-85BDC9FD1C3A}</a:tableStyleId>
              </a:tblPr>
              <a:tblGrid>
                <a:gridCol w="1539812">
                  <a:extLst>
                    <a:ext uri="{9D8B030D-6E8A-4147-A177-3AD203B41FA5}">
                      <a16:colId xmlns:a16="http://schemas.microsoft.com/office/drawing/2014/main" val="444713462"/>
                    </a:ext>
                  </a:extLst>
                </a:gridCol>
                <a:gridCol w="10440185">
                  <a:extLst>
                    <a:ext uri="{9D8B030D-6E8A-4147-A177-3AD203B41FA5}">
                      <a16:colId xmlns:a16="http://schemas.microsoft.com/office/drawing/2014/main" val="3848212947"/>
                    </a:ext>
                  </a:extLst>
                </a:gridCol>
              </a:tblGrid>
              <a:tr h="264661">
                <a:tc>
                  <a:txBody>
                    <a:bodyPr/>
                    <a:lstStyle/>
                    <a:p>
                      <a:pPr marL="0" marR="0" algn="ctr">
                        <a:lnSpc>
                          <a:spcPct val="107000"/>
                        </a:lnSpc>
                        <a:spcBef>
                          <a:spcPts val="600"/>
                        </a:spcBef>
                        <a:spcAft>
                          <a:spcPts val="600"/>
                        </a:spcAft>
                      </a:pPr>
                      <a:r>
                        <a:rPr lang="de-DE" sz="2000" b="1" dirty="0">
                          <a:effectLst/>
                          <a:latin typeface="Calibri" panose="020F0502020204030204" pitchFamily="34" charset="0"/>
                          <a:ea typeface="Calibri" panose="020F0502020204030204" pitchFamily="34" charset="0"/>
                          <a:cs typeface="Times New Roman" panose="02020603050405020304" pitchFamily="18" charset="0"/>
                        </a:rPr>
                        <a:t>Institution</a:t>
                      </a:r>
                    </a:p>
                  </a:txBody>
                  <a:tcPr marL="68580" marR="68580" marT="0" marB="0"/>
                </a:tc>
                <a:tc>
                  <a:txBody>
                    <a:bodyPr/>
                    <a:lstStyle/>
                    <a:p>
                      <a:pPr marL="0" marR="0" algn="ctr">
                        <a:lnSpc>
                          <a:spcPct val="107000"/>
                        </a:lnSpc>
                        <a:spcBef>
                          <a:spcPts val="600"/>
                        </a:spcBef>
                        <a:spcAft>
                          <a:spcPts val="600"/>
                        </a:spcAft>
                      </a:pPr>
                      <a:r>
                        <a:rPr lang="de-DE" sz="2000" b="1" dirty="0">
                          <a:effectLst/>
                          <a:latin typeface="Calibri" panose="020F0502020204030204" pitchFamily="34" charset="0"/>
                          <a:ea typeface="Calibri" panose="020F0502020204030204" pitchFamily="34" charset="0"/>
                          <a:cs typeface="Times New Roman" panose="02020603050405020304" pitchFamily="18" charset="0"/>
                        </a:rPr>
                        <a:t>Relevant </a:t>
                      </a:r>
                      <a:r>
                        <a:rPr lang="de-DE" sz="2000" b="1" dirty="0" err="1">
                          <a:effectLst/>
                          <a:latin typeface="Calibri" panose="020F0502020204030204" pitchFamily="34" charset="0"/>
                          <a:ea typeface="Calibri" panose="020F0502020204030204" pitchFamily="34" charset="0"/>
                          <a:cs typeface="Times New Roman" panose="02020603050405020304" pitchFamily="18" charset="0"/>
                        </a:rPr>
                        <a:t>scope</a:t>
                      </a:r>
                      <a:r>
                        <a:rPr lang="de-DE" sz="2000" b="1" dirty="0">
                          <a:effectLst/>
                          <a:latin typeface="Calibri" panose="020F0502020204030204" pitchFamily="34" charset="0"/>
                          <a:ea typeface="Calibri" panose="020F0502020204030204" pitchFamily="34" charset="0"/>
                          <a:cs typeface="Times New Roman" panose="02020603050405020304" pitchFamily="18" charset="0"/>
                        </a:rPr>
                        <a:t> </a:t>
                      </a:r>
                      <a:r>
                        <a:rPr lang="de-DE" sz="2000" b="1" dirty="0" err="1">
                          <a:effectLst/>
                          <a:latin typeface="Calibri" panose="020F0502020204030204" pitchFamily="34" charset="0"/>
                          <a:ea typeface="Calibri" panose="020F0502020204030204" pitchFamily="34" charset="0"/>
                          <a:cs typeface="Times New Roman" panose="02020603050405020304" pitchFamily="18" charset="0"/>
                        </a:rPr>
                        <a:t>of</a:t>
                      </a:r>
                      <a:r>
                        <a:rPr lang="de-DE" sz="2000" b="1" dirty="0">
                          <a:effectLst/>
                          <a:latin typeface="Calibri" panose="020F0502020204030204" pitchFamily="34" charset="0"/>
                          <a:ea typeface="Calibri" panose="020F0502020204030204" pitchFamily="34" charset="0"/>
                          <a:cs typeface="Times New Roman" panose="02020603050405020304" pitchFamily="18" charset="0"/>
                        </a:rPr>
                        <a:t> </a:t>
                      </a:r>
                      <a:r>
                        <a:rPr lang="de-DE" sz="2000" b="1" dirty="0" err="1">
                          <a:effectLst/>
                          <a:latin typeface="Calibri" panose="020F0502020204030204" pitchFamily="34" charset="0"/>
                          <a:ea typeface="Calibri" panose="020F0502020204030204" pitchFamily="34" charset="0"/>
                          <a:cs typeface="Times New Roman" panose="02020603050405020304" pitchFamily="18" charset="0"/>
                        </a:rPr>
                        <a:t>work</a:t>
                      </a:r>
                      <a:endParaRPr lang="de-DE"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2008958"/>
                  </a:ext>
                </a:extLst>
              </a:tr>
              <a:tr h="1242417">
                <a:tc>
                  <a:txBody>
                    <a:bodyPr/>
                    <a:lstStyle/>
                    <a:p>
                      <a:r>
                        <a:rPr lang="de-DE" sz="1800" kern="1200" dirty="0">
                          <a:solidFill>
                            <a:schemeClr val="dk1"/>
                          </a:solidFill>
                          <a:effectLst/>
                          <a:latin typeface="+mn-lt"/>
                          <a:ea typeface="+mn-ea"/>
                          <a:cs typeface="+mn-cs"/>
                        </a:rPr>
                        <a:t>German Council </a:t>
                      </a:r>
                      <a:r>
                        <a:rPr lang="de-DE" sz="1800" kern="1200" dirty="0" err="1">
                          <a:solidFill>
                            <a:schemeClr val="dk1"/>
                          </a:solidFill>
                          <a:effectLst/>
                          <a:latin typeface="+mn-lt"/>
                          <a:ea typeface="+mn-ea"/>
                          <a:cs typeface="+mn-cs"/>
                        </a:rPr>
                        <a:t>of</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Economic</a:t>
                      </a:r>
                      <a:r>
                        <a:rPr lang="de-DE" sz="1800" kern="1200" dirty="0">
                          <a:solidFill>
                            <a:schemeClr val="dk1"/>
                          </a:solidFill>
                          <a:effectLst/>
                          <a:latin typeface="+mn-lt"/>
                          <a:ea typeface="+mn-ea"/>
                          <a:cs typeface="+mn-cs"/>
                        </a:rPr>
                        <a:t> </a:t>
                      </a:r>
                      <a:r>
                        <a:rPr lang="de-DE" sz="1800" kern="1200" dirty="0" err="1">
                          <a:solidFill>
                            <a:schemeClr val="dk1"/>
                          </a:solidFill>
                          <a:effectLst/>
                          <a:latin typeface="+mn-lt"/>
                          <a:ea typeface="+mn-ea"/>
                          <a:cs typeface="+mn-cs"/>
                        </a:rPr>
                        <a:t>Experts</a:t>
                      </a:r>
                      <a:endParaRPr lang="de-DE" sz="1800" b="1" kern="1200" dirty="0">
                        <a:solidFill>
                          <a:schemeClr val="dk1"/>
                        </a:solidFill>
                        <a:effectLst/>
                        <a:latin typeface="+mn-lt"/>
                        <a:ea typeface="+mn-ea"/>
                        <a:cs typeface="+mn-cs"/>
                      </a:endParaRPr>
                    </a:p>
                  </a:txBody>
                  <a:tcPr/>
                </a:tc>
                <a:tc>
                  <a:txBody>
                    <a:bodyPr/>
                    <a:lstStyle/>
                    <a:p>
                      <a:r>
                        <a:rPr lang="en-US" sz="1800" kern="1200" dirty="0">
                          <a:solidFill>
                            <a:schemeClr val="dk1"/>
                          </a:solidFill>
                          <a:effectLst/>
                          <a:latin typeface="+mn-lt"/>
                          <a:ea typeface="+mn-ea"/>
                          <a:cs typeface="+mn-cs"/>
                        </a:rPr>
                        <a:t>The Council of Economic Experts for the Review of Macroeconomic Development is a body of economic policy advice, to present a periodic appraisal of the overall economic development of the Federal Republic of Germany from an independent expert's point of view, thereby contributing to facilitating the formation of judgments by all bodies responsible for economic policy and the public.</a:t>
                      </a:r>
                    </a:p>
                    <a:p>
                      <a:r>
                        <a:rPr lang="en-US" sz="1800" kern="1200" dirty="0">
                          <a:solidFill>
                            <a:schemeClr val="dk1"/>
                          </a:solidFill>
                          <a:effectLst/>
                          <a:latin typeface="+mn-lt"/>
                          <a:ea typeface="+mn-ea"/>
                          <a:cs typeface="+mn-cs"/>
                        </a:rPr>
                        <a:t>Products: Annual reports, occasional and special reports</a:t>
                      </a:r>
                    </a:p>
                  </a:txBody>
                  <a:tcPr/>
                </a:tc>
                <a:extLst>
                  <a:ext uri="{0D108BD9-81ED-4DB2-BD59-A6C34878D82A}">
                    <a16:rowId xmlns:a16="http://schemas.microsoft.com/office/drawing/2014/main" val="927973574"/>
                  </a:ext>
                </a:extLst>
              </a:tr>
              <a:tr h="682312">
                <a:tc>
                  <a:txBody>
                    <a:bodyPr/>
                    <a:lstStyle/>
                    <a:p>
                      <a:r>
                        <a:rPr lang="en-US" b="1" dirty="0">
                          <a:solidFill>
                            <a:schemeClr val="bg1"/>
                          </a:solidFill>
                        </a:rPr>
                        <a:t>Potential Topics</a:t>
                      </a:r>
                      <a:endParaRPr lang="de-DE" b="1" dirty="0">
                        <a:solidFill>
                          <a:schemeClr val="bg1"/>
                        </a:solidFill>
                      </a:endParaRPr>
                    </a:p>
                  </a:txBody>
                  <a:tcPr>
                    <a:solidFill>
                      <a:schemeClr val="accent1"/>
                    </a:solidFill>
                  </a:tcPr>
                </a:tc>
                <a:tc>
                  <a:txBody>
                    <a:bodyPr/>
                    <a:lstStyle/>
                    <a:p>
                      <a:r>
                        <a:rPr lang="en-GB" sz="1800" kern="1200" dirty="0">
                          <a:solidFill>
                            <a:schemeClr val="dk1"/>
                          </a:solidFill>
                          <a:effectLst/>
                          <a:latin typeface="+mn-lt"/>
                          <a:ea typeface="+mn-ea"/>
                          <a:cs typeface="+mn-cs"/>
                        </a:rPr>
                        <a:t>Policy advice</a:t>
                      </a:r>
                      <a:endParaRPr lang="de-DE" sz="1800" kern="1200" dirty="0">
                        <a:solidFill>
                          <a:schemeClr val="dk1"/>
                        </a:solidFill>
                        <a:effectLst/>
                        <a:latin typeface="+mn-lt"/>
                        <a:ea typeface="+mn-ea"/>
                        <a:cs typeface="+mn-cs"/>
                      </a:endParaRPr>
                    </a:p>
                    <a:p>
                      <a:r>
                        <a:rPr lang="en-GB" sz="1800" kern="1200" dirty="0">
                          <a:solidFill>
                            <a:schemeClr val="dk1"/>
                          </a:solidFill>
                          <a:effectLst/>
                          <a:latin typeface="+mn-lt"/>
                          <a:ea typeface="+mn-ea"/>
                          <a:cs typeface="+mn-cs"/>
                        </a:rPr>
                        <a:t>Collaboration between actors</a:t>
                      </a:r>
                      <a:endParaRPr lang="en-US" sz="1800" kern="1200" dirty="0">
                        <a:solidFill>
                          <a:schemeClr val="dk1"/>
                        </a:solidFill>
                        <a:effectLst/>
                        <a:latin typeface="+mn-lt"/>
                        <a:ea typeface="+mn-ea"/>
                        <a:cs typeface="+mn-cs"/>
                      </a:endParaRPr>
                    </a:p>
                  </a:txBody>
                  <a:tcPr/>
                </a:tc>
                <a:extLst>
                  <a:ext uri="{0D108BD9-81ED-4DB2-BD59-A6C34878D82A}">
                    <a16:rowId xmlns:a16="http://schemas.microsoft.com/office/drawing/2014/main" val="1776262955"/>
                  </a:ext>
                </a:extLst>
              </a:tr>
            </a:tbl>
          </a:graphicData>
        </a:graphic>
      </p:graphicFrame>
    </p:spTree>
    <p:extLst>
      <p:ext uri="{BB962C8B-B14F-4D97-AF65-F5344CB8AC3E}">
        <p14:creationId xmlns:p14="http://schemas.microsoft.com/office/powerpoint/2010/main" val="807289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6D0DA-1743-9C49-825D-614576BD0437}"/>
              </a:ext>
            </a:extLst>
          </p:cNvPr>
          <p:cNvSpPr>
            <a:spLocks noGrp="1"/>
          </p:cNvSpPr>
          <p:nvPr>
            <p:ph type="title"/>
          </p:nvPr>
        </p:nvSpPr>
        <p:spPr/>
        <p:txBody>
          <a:bodyPr>
            <a:normAutofit/>
          </a:bodyPr>
          <a:lstStyle/>
          <a:p>
            <a:pPr algn="ctr"/>
            <a:r>
              <a:rPr lang="en-US" sz="3600" b="1" dirty="0"/>
              <a:t>Registration for the </a:t>
            </a:r>
            <a:r>
              <a:rPr lang="en-US" sz="3600" b="1" dirty="0" err="1"/>
              <a:t>YouMatch</a:t>
            </a:r>
            <a:r>
              <a:rPr lang="en-US" sz="3600" b="1" dirty="0"/>
              <a:t> study tour to Germany from 2-6 December 2019</a:t>
            </a:r>
          </a:p>
        </p:txBody>
      </p:sp>
      <p:sp>
        <p:nvSpPr>
          <p:cNvPr id="3" name="Content Placeholder 2">
            <a:extLst>
              <a:ext uri="{FF2B5EF4-FFF2-40B4-BE49-F238E27FC236}">
                <a16:creationId xmlns:a16="http://schemas.microsoft.com/office/drawing/2014/main" id="{2AA66A3C-E561-E446-A36D-66707DD78852}"/>
              </a:ext>
            </a:extLst>
          </p:cNvPr>
          <p:cNvSpPr>
            <a:spLocks noGrp="1"/>
          </p:cNvSpPr>
          <p:nvPr>
            <p:ph idx="1"/>
          </p:nvPr>
        </p:nvSpPr>
        <p:spPr/>
        <p:txBody>
          <a:bodyPr>
            <a:normAutofit/>
          </a:bodyPr>
          <a:lstStyle/>
          <a:p>
            <a:pPr marL="0" indent="0" algn="ctr">
              <a:buNone/>
            </a:pPr>
            <a:endParaRPr lang="en-US" sz="3200" dirty="0">
              <a:solidFill>
                <a:srgbClr val="FF0000"/>
              </a:solidFill>
            </a:endParaRPr>
          </a:p>
          <a:p>
            <a:pPr marL="0" indent="0" algn="ctr">
              <a:buNone/>
            </a:pPr>
            <a:r>
              <a:rPr lang="en-US" sz="4400" dirty="0">
                <a:solidFill>
                  <a:srgbClr val="FF0000"/>
                </a:solidFill>
              </a:rPr>
              <a:t>Who hasn’t registered yet? </a:t>
            </a:r>
          </a:p>
          <a:p>
            <a:pPr marL="0" indent="0" algn="ctr">
              <a:buNone/>
            </a:pPr>
            <a:endParaRPr lang="en-US" dirty="0"/>
          </a:p>
          <a:p>
            <a:pPr marL="0" indent="0" algn="ctr">
              <a:buNone/>
            </a:pPr>
            <a:r>
              <a:rPr lang="en-US" dirty="0"/>
              <a:t>Project Team </a:t>
            </a:r>
            <a:r>
              <a:rPr lang="en-US" dirty="0" err="1"/>
              <a:t>YouMatch</a:t>
            </a:r>
            <a:r>
              <a:rPr lang="en-US" dirty="0"/>
              <a:t> Germany 2019</a:t>
            </a:r>
          </a:p>
          <a:p>
            <a:pPr marL="0" indent="0" algn="ctr">
              <a:buNone/>
            </a:pPr>
            <a:r>
              <a:rPr lang="en-US" sz="2000" dirty="0">
                <a:solidFill>
                  <a:srgbClr val="FF0000"/>
                </a:solidFill>
                <a:hlinkClick r:id="rId2"/>
              </a:rPr>
              <a:t>germany2019@youmatch.greenstorming.de</a:t>
            </a:r>
            <a:endParaRPr lang="en-US" sz="2000" dirty="0">
              <a:solidFill>
                <a:srgbClr val="FF0000"/>
              </a:solidFill>
            </a:endParaRPr>
          </a:p>
          <a:p>
            <a:pPr marL="0" indent="0" algn="ctr">
              <a:buNone/>
            </a:pPr>
            <a:endParaRPr lang="en-US" sz="2000" dirty="0">
              <a:solidFill>
                <a:srgbClr val="FF0000"/>
              </a:solidFill>
            </a:endParaRPr>
          </a:p>
          <a:p>
            <a:pPr marL="0" indent="0" algn="ctr">
              <a:buNone/>
            </a:pPr>
            <a:r>
              <a:rPr lang="en-US" sz="2000" dirty="0">
                <a:solidFill>
                  <a:srgbClr val="FF0000"/>
                </a:solidFill>
              </a:rPr>
              <a:t>Progress in Visa Application </a:t>
            </a:r>
          </a:p>
        </p:txBody>
      </p:sp>
    </p:spTree>
    <p:extLst>
      <p:ext uri="{BB962C8B-B14F-4D97-AF65-F5344CB8AC3E}">
        <p14:creationId xmlns:p14="http://schemas.microsoft.com/office/powerpoint/2010/main" val="3475854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40DDB-5655-3B4D-9380-967276ADF339}"/>
              </a:ext>
            </a:extLst>
          </p:cNvPr>
          <p:cNvSpPr>
            <a:spLocks noGrp="1"/>
          </p:cNvSpPr>
          <p:nvPr>
            <p:ph type="title"/>
          </p:nvPr>
        </p:nvSpPr>
        <p:spPr/>
        <p:txBody>
          <a:bodyPr/>
          <a:lstStyle/>
          <a:p>
            <a:pPr algn="ctr"/>
            <a:r>
              <a:rPr lang="en-US" dirty="0"/>
              <a:t>Brief on ASPYEE</a:t>
            </a:r>
          </a:p>
        </p:txBody>
      </p:sp>
      <p:pic>
        <p:nvPicPr>
          <p:cNvPr id="7" name="Content Placeholder 6" descr="A screenshot of a social media post&#10;&#10;Description automatically generated">
            <a:extLst>
              <a:ext uri="{FF2B5EF4-FFF2-40B4-BE49-F238E27FC236}">
                <a16:creationId xmlns:a16="http://schemas.microsoft.com/office/drawing/2014/main" id="{B92E6C85-353F-ED4F-8142-D64EC099F1C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75891" y="1825625"/>
            <a:ext cx="7440218" cy="4351338"/>
          </a:xfrm>
        </p:spPr>
      </p:pic>
    </p:spTree>
    <p:extLst>
      <p:ext uri="{BB962C8B-B14F-4D97-AF65-F5344CB8AC3E}">
        <p14:creationId xmlns:p14="http://schemas.microsoft.com/office/powerpoint/2010/main" val="521990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C9BF355-772E-EF4F-AE2E-A99BDF1FC397}"/>
              </a:ext>
            </a:extLst>
          </p:cNvPr>
          <p:cNvSpPr>
            <a:spLocks noGrp="1"/>
          </p:cNvSpPr>
          <p:nvPr>
            <p:ph type="subTitle" sz="quarter" idx="1"/>
          </p:nvPr>
        </p:nvSpPr>
        <p:spPr>
          <a:xfrm>
            <a:off x="1581305" y="3132774"/>
            <a:ext cx="9379200" cy="553176"/>
          </a:xfrm>
        </p:spPr>
        <p:txBody>
          <a:bodyPr/>
          <a:lstStyle/>
          <a:p>
            <a:r>
              <a:rPr lang="en-US" dirty="0"/>
              <a:t>Motivation for future participation, one phrase.</a:t>
            </a:r>
          </a:p>
        </p:txBody>
      </p:sp>
      <p:sp>
        <p:nvSpPr>
          <p:cNvPr id="3" name="Title 2">
            <a:extLst>
              <a:ext uri="{FF2B5EF4-FFF2-40B4-BE49-F238E27FC236}">
                <a16:creationId xmlns:a16="http://schemas.microsoft.com/office/drawing/2014/main" id="{FDF4FF7C-8CF9-4547-8940-2805A0B55085}"/>
              </a:ext>
            </a:extLst>
          </p:cNvPr>
          <p:cNvSpPr>
            <a:spLocks noGrp="1"/>
          </p:cNvSpPr>
          <p:nvPr>
            <p:ph type="ctrTitle" sz="quarter"/>
          </p:nvPr>
        </p:nvSpPr>
        <p:spPr>
          <a:xfrm>
            <a:off x="1421648" y="1705927"/>
            <a:ext cx="9379200" cy="1143000"/>
          </a:xfrm>
        </p:spPr>
        <p:txBody>
          <a:bodyPr>
            <a:normAutofit/>
          </a:bodyPr>
          <a:lstStyle/>
          <a:p>
            <a:r>
              <a:rPr lang="en-US" sz="6000" b="1" dirty="0">
                <a:solidFill>
                  <a:srgbClr val="0070C0"/>
                </a:solidFill>
              </a:rPr>
              <a:t>Evaluation</a:t>
            </a:r>
            <a:r>
              <a:rPr lang="en-US" sz="6000" b="1" dirty="0">
                <a:solidFill>
                  <a:schemeClr val="tx1"/>
                </a:solidFill>
              </a:rPr>
              <a:t> </a:t>
            </a:r>
            <a:endParaRPr lang="en-US" sz="6000" b="1" dirty="0"/>
          </a:p>
        </p:txBody>
      </p:sp>
      <p:pic>
        <p:nvPicPr>
          <p:cNvPr id="4" name="Grafik 7" descr="GIZ"/>
          <p:cNvPicPr/>
          <p:nvPr/>
        </p:nvPicPr>
        <p:blipFill>
          <a:blip r:embed="rId2">
            <a:extLst>
              <a:ext uri="{28A0092B-C50C-407E-A947-70E740481C1C}">
                <a14:useLocalDpi xmlns:a14="http://schemas.microsoft.com/office/drawing/2010/main" val="0"/>
              </a:ext>
            </a:extLst>
          </a:blip>
          <a:srcRect/>
          <a:stretch>
            <a:fillRect/>
          </a:stretch>
        </p:blipFill>
        <p:spPr bwMode="auto">
          <a:xfrm>
            <a:off x="178169" y="199414"/>
            <a:ext cx="2245995" cy="592455"/>
          </a:xfrm>
          <a:prstGeom prst="rect">
            <a:avLst/>
          </a:prstGeom>
          <a:noFill/>
          <a:ln>
            <a:noFill/>
          </a:ln>
        </p:spPr>
      </p:pic>
      <p:pic>
        <p:nvPicPr>
          <p:cNvPr id="5" name="Grafik 5" descr="C:\Users\sd\AppData\Local\Microsoft\Windows\INetCache\Content.Word\ELdZ_ml_Office_farbe_en.b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6400" y="78329"/>
            <a:ext cx="1417955" cy="790575"/>
          </a:xfrm>
          <a:prstGeom prst="rect">
            <a:avLst/>
          </a:prstGeom>
          <a:noFill/>
          <a:ln>
            <a:noFill/>
          </a:ln>
        </p:spPr>
      </p:pic>
      <p:pic>
        <p:nvPicPr>
          <p:cNvPr id="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604" t="31466" r="24633" b="20474"/>
          <a:stretch/>
        </p:blipFill>
        <p:spPr bwMode="auto">
          <a:xfrm>
            <a:off x="198924" y="5625294"/>
            <a:ext cx="2445449" cy="933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788540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sz="quarter"/>
          </p:nvPr>
        </p:nvSpPr>
        <p:spPr>
          <a:xfrm>
            <a:off x="2578799" y="1622366"/>
            <a:ext cx="7034400" cy="1143000"/>
          </a:xfrm>
        </p:spPr>
        <p:txBody>
          <a:bodyPr>
            <a:normAutofit fontScale="90000"/>
          </a:bodyPr>
          <a:lstStyle/>
          <a:p>
            <a:r>
              <a:rPr lang="en-US" sz="6000" b="1" dirty="0">
                <a:solidFill>
                  <a:schemeClr val="tx1"/>
                </a:solidFill>
              </a:rPr>
              <a:t>Thank you all! See you in Germany</a:t>
            </a:r>
            <a:endParaRPr lang="de-DE" sz="6000" b="1" dirty="0">
              <a:solidFill>
                <a:schemeClr val="tx1"/>
              </a:solidFill>
            </a:endParaRPr>
          </a:p>
        </p:txBody>
      </p:sp>
      <p:pic>
        <p:nvPicPr>
          <p:cNvPr id="4" name="Grafik 7" descr="GIZ"/>
          <p:cNvPicPr/>
          <p:nvPr/>
        </p:nvPicPr>
        <p:blipFill>
          <a:blip r:embed="rId2">
            <a:extLst>
              <a:ext uri="{28A0092B-C50C-407E-A947-70E740481C1C}">
                <a14:useLocalDpi xmlns:a14="http://schemas.microsoft.com/office/drawing/2010/main" val="0"/>
              </a:ext>
            </a:extLst>
          </a:blip>
          <a:srcRect/>
          <a:stretch>
            <a:fillRect/>
          </a:stretch>
        </p:blipFill>
        <p:spPr bwMode="auto">
          <a:xfrm>
            <a:off x="178169" y="199414"/>
            <a:ext cx="2245995" cy="592455"/>
          </a:xfrm>
          <a:prstGeom prst="rect">
            <a:avLst/>
          </a:prstGeom>
          <a:noFill/>
          <a:ln>
            <a:noFill/>
          </a:ln>
        </p:spPr>
      </p:pic>
      <p:pic>
        <p:nvPicPr>
          <p:cNvPr id="5" name="Grafik 5" descr="C:\Users\sd\AppData\Local\Microsoft\Windows\INetCache\Content.Word\ELdZ_ml_Office_farbe_en.b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6400" y="78329"/>
            <a:ext cx="1417955" cy="790575"/>
          </a:xfrm>
          <a:prstGeom prst="rect">
            <a:avLst/>
          </a:prstGeom>
          <a:noFill/>
          <a:ln>
            <a:noFill/>
          </a:ln>
        </p:spPr>
      </p:pic>
      <p:pic>
        <p:nvPicPr>
          <p:cNvPr id="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604" t="31466" r="24633" b="20474"/>
          <a:stretch/>
        </p:blipFill>
        <p:spPr bwMode="auto">
          <a:xfrm>
            <a:off x="198924" y="5625294"/>
            <a:ext cx="2445449" cy="933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Image result for german flag">
            <a:extLst>
              <a:ext uri="{FF2B5EF4-FFF2-40B4-BE49-F238E27FC236}">
                <a16:creationId xmlns:a16="http://schemas.microsoft.com/office/drawing/2014/main" id="{F097F456-8882-4269-B9DD-302DD72EA6F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27888" y="3221324"/>
            <a:ext cx="1336221" cy="1336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85492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688CA5-6E6B-7D47-900D-70DE5AA14678}"/>
              </a:ext>
            </a:extLst>
          </p:cNvPr>
          <p:cNvSpPr>
            <a:spLocks noGrp="1"/>
          </p:cNvSpPr>
          <p:nvPr>
            <p:ph type="ctrTitle" sz="quarter"/>
          </p:nvPr>
        </p:nvSpPr>
        <p:spPr>
          <a:xfrm>
            <a:off x="2564400" y="493533"/>
            <a:ext cx="7034400" cy="791038"/>
          </a:xfrm>
        </p:spPr>
        <p:txBody>
          <a:bodyPr>
            <a:normAutofit/>
          </a:bodyPr>
          <a:lstStyle/>
          <a:p>
            <a:r>
              <a:rPr lang="en-US" sz="4000" b="1" dirty="0">
                <a:solidFill>
                  <a:srgbClr val="0070C0"/>
                </a:solidFill>
              </a:rPr>
              <a:t>AGENDA</a:t>
            </a:r>
          </a:p>
        </p:txBody>
      </p:sp>
      <p:pic>
        <p:nvPicPr>
          <p:cNvPr id="4" name="Grafik 7" descr="GIZ"/>
          <p:cNvPicPr/>
          <p:nvPr/>
        </p:nvPicPr>
        <p:blipFill>
          <a:blip r:embed="rId2">
            <a:extLst>
              <a:ext uri="{28A0092B-C50C-407E-A947-70E740481C1C}">
                <a14:useLocalDpi xmlns:a14="http://schemas.microsoft.com/office/drawing/2010/main" val="0"/>
              </a:ext>
            </a:extLst>
          </a:blip>
          <a:srcRect/>
          <a:stretch>
            <a:fillRect/>
          </a:stretch>
        </p:blipFill>
        <p:spPr bwMode="auto">
          <a:xfrm>
            <a:off x="467544" y="361464"/>
            <a:ext cx="2245995" cy="592455"/>
          </a:xfrm>
          <a:prstGeom prst="rect">
            <a:avLst/>
          </a:prstGeom>
          <a:noFill/>
          <a:ln>
            <a:noFill/>
          </a:ln>
        </p:spPr>
      </p:pic>
      <p:pic>
        <p:nvPicPr>
          <p:cNvPr id="5" name="Grafik 5" descr="C:\Users\sd\AppData\Local\Microsoft\Windows\INetCache\Content.Word\ELdZ_ml_Office_farbe_en.b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8125" y="275104"/>
            <a:ext cx="1417955" cy="790575"/>
          </a:xfrm>
          <a:prstGeom prst="rect">
            <a:avLst/>
          </a:prstGeom>
          <a:noFill/>
          <a:ln>
            <a:noFill/>
          </a:ln>
        </p:spPr>
      </p:pic>
      <p:pic>
        <p:nvPicPr>
          <p:cNvPr id="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604" t="31466" r="24633" b="20474"/>
          <a:stretch/>
        </p:blipFill>
        <p:spPr bwMode="auto">
          <a:xfrm>
            <a:off x="467544" y="5999475"/>
            <a:ext cx="1832193" cy="699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ubtitle 1">
            <a:extLst>
              <a:ext uri="{FF2B5EF4-FFF2-40B4-BE49-F238E27FC236}">
                <a16:creationId xmlns:a16="http://schemas.microsoft.com/office/drawing/2014/main" id="{C39712A3-96E7-4106-BE2A-92138E48B629}"/>
              </a:ext>
            </a:extLst>
          </p:cNvPr>
          <p:cNvSpPr>
            <a:spLocks noGrp="1"/>
          </p:cNvSpPr>
          <p:nvPr>
            <p:ph type="subTitle" sz="quarter" idx="1"/>
          </p:nvPr>
        </p:nvSpPr>
        <p:spPr>
          <a:xfrm>
            <a:off x="1502925" y="1220769"/>
            <a:ext cx="8066214" cy="4855336"/>
          </a:xfrm>
        </p:spPr>
        <p:txBody>
          <a:bodyPr>
            <a:normAutofit/>
          </a:bodyPr>
          <a:lstStyle/>
          <a:p>
            <a:pPr algn="l"/>
            <a:endParaRPr lang="en-GB" sz="1200" dirty="0">
              <a:latin typeface="Open Sans" panose="020B0606030504020204" pitchFamily="34" charset="0"/>
              <a:ea typeface="Open Sans" panose="020B0606030504020204" pitchFamily="34" charset="0"/>
              <a:cs typeface="Open Sans" panose="020B0606030504020204" pitchFamily="34" charset="0"/>
            </a:endParaRPr>
          </a:p>
          <a:p>
            <a:pPr algn="l"/>
            <a:endParaRPr lang="fr-FR" sz="2200" dirty="0">
              <a:latin typeface="Open Sans" panose="020B0606030504020204" pitchFamily="34" charset="0"/>
              <a:ea typeface="Open Sans" panose="020B0606030504020204" pitchFamily="34" charset="0"/>
              <a:cs typeface="Open Sans" panose="020B0606030504020204" pitchFamily="34" charset="0"/>
            </a:endParaRPr>
          </a:p>
          <a:p>
            <a:pPr marL="228600" indent="-228600" algn="l">
              <a:buFont typeface="+mj-lt"/>
              <a:buAutoNum type="arabicPeriod"/>
            </a:pPr>
            <a:endParaRPr lang="fr-FR" sz="2200" dirty="0">
              <a:latin typeface="Open Sans" panose="020B0606030504020204" pitchFamily="34" charset="0"/>
              <a:ea typeface="Open Sans" panose="020B0606030504020204" pitchFamily="34" charset="0"/>
              <a:cs typeface="Open Sans" panose="020B0606030504020204" pitchFamily="34" charset="0"/>
            </a:endParaRPr>
          </a:p>
          <a:p>
            <a:r>
              <a:rPr lang="en-GB" sz="2600" b="1" dirty="0">
                <a:latin typeface="Open Sans" panose="020B0606030504020204" pitchFamily="34" charset="0"/>
                <a:ea typeface="Open Sans" panose="020B0606030504020204" pitchFamily="34" charset="0"/>
                <a:cs typeface="Open Sans" panose="020B0606030504020204" pitchFamily="34" charset="0"/>
              </a:rPr>
              <a:t> </a:t>
            </a:r>
            <a:br>
              <a:rPr lang="en-GB" dirty="0">
                <a:latin typeface="Open Sans" panose="020B0606030504020204" pitchFamily="34" charset="0"/>
                <a:ea typeface="Open Sans" panose="020B0606030504020204" pitchFamily="34" charset="0"/>
                <a:cs typeface="Open Sans" panose="020B0606030504020204" pitchFamily="34" charset="0"/>
              </a:rPr>
            </a:br>
            <a:endParaRPr lang="en-GB"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graphicFrame>
        <p:nvGraphicFramePr>
          <p:cNvPr id="2" name="Table 1">
            <a:extLst>
              <a:ext uri="{FF2B5EF4-FFF2-40B4-BE49-F238E27FC236}">
                <a16:creationId xmlns:a16="http://schemas.microsoft.com/office/drawing/2014/main" id="{B807ABC1-4B95-D94C-8645-D9318556E84C}"/>
              </a:ext>
            </a:extLst>
          </p:cNvPr>
          <p:cNvGraphicFramePr>
            <a:graphicFrameLocks noGrp="1"/>
          </p:cNvGraphicFramePr>
          <p:nvPr>
            <p:extLst>
              <p:ext uri="{D42A27DB-BD31-4B8C-83A1-F6EECF244321}">
                <p14:modId xmlns:p14="http://schemas.microsoft.com/office/powerpoint/2010/main" val="2335558605"/>
              </p:ext>
            </p:extLst>
          </p:nvPr>
        </p:nvGraphicFramePr>
        <p:xfrm>
          <a:off x="2713539" y="1179460"/>
          <a:ext cx="6111875" cy="4527363"/>
        </p:xfrm>
        <a:graphic>
          <a:graphicData uri="http://schemas.openxmlformats.org/drawingml/2006/table">
            <a:tbl>
              <a:tblPr firstRow="1" firstCol="1" bandRow="1">
                <a:tableStyleId>{5C22544A-7EE6-4342-B048-85BDC9FD1C3A}</a:tableStyleId>
              </a:tblPr>
              <a:tblGrid>
                <a:gridCol w="1170305">
                  <a:extLst>
                    <a:ext uri="{9D8B030D-6E8A-4147-A177-3AD203B41FA5}">
                      <a16:colId xmlns:a16="http://schemas.microsoft.com/office/drawing/2014/main" val="4121172032"/>
                    </a:ext>
                  </a:extLst>
                </a:gridCol>
                <a:gridCol w="4941570">
                  <a:extLst>
                    <a:ext uri="{9D8B030D-6E8A-4147-A177-3AD203B41FA5}">
                      <a16:colId xmlns:a16="http://schemas.microsoft.com/office/drawing/2014/main" val="2870478023"/>
                    </a:ext>
                  </a:extLst>
                </a:gridCol>
              </a:tblGrid>
              <a:tr h="229735">
                <a:tc>
                  <a:txBody>
                    <a:bodyPr/>
                    <a:lstStyle/>
                    <a:p>
                      <a:pPr marL="71755" indent="-226695" algn="l">
                        <a:lnSpc>
                          <a:spcPct val="120000"/>
                        </a:lnSpc>
                        <a:spcAft>
                          <a:spcPts val="0"/>
                        </a:spcAft>
                      </a:pPr>
                      <a:r>
                        <a:rPr lang="de-DE" sz="1200">
                          <a:effectLst/>
                        </a:rPr>
                        <a:t>Time</a:t>
                      </a:r>
                      <a:endParaRPr lang="en-US" sz="900">
                        <a:effectLst/>
                        <a:latin typeface="Open Sans" panose="020B0606030504020204"/>
                        <a:ea typeface="Times New Roman" panose="02020603050405020304" pitchFamily="18" charset="0"/>
                        <a:cs typeface="Times New Roman" panose="02020603050405020304" pitchFamily="18" charset="0"/>
                      </a:endParaRPr>
                    </a:p>
                  </a:txBody>
                  <a:tcPr marL="68580" marR="68580" marT="17780" marB="17780"/>
                </a:tc>
                <a:tc>
                  <a:txBody>
                    <a:bodyPr/>
                    <a:lstStyle/>
                    <a:p>
                      <a:pPr marL="71755" indent="-226695" algn="l">
                        <a:lnSpc>
                          <a:spcPct val="120000"/>
                        </a:lnSpc>
                        <a:spcAft>
                          <a:spcPts val="0"/>
                        </a:spcAft>
                      </a:pPr>
                      <a:r>
                        <a:rPr lang="de-DE" sz="1200">
                          <a:effectLst/>
                        </a:rPr>
                        <a:t>Programme</a:t>
                      </a:r>
                      <a:endParaRPr lang="en-US" sz="900">
                        <a:effectLst/>
                        <a:latin typeface="Open Sans" panose="020B0606030504020204"/>
                        <a:ea typeface="Times New Roman" panose="02020603050405020304" pitchFamily="18" charset="0"/>
                        <a:cs typeface="Times New Roman" panose="02020603050405020304" pitchFamily="18" charset="0"/>
                      </a:endParaRPr>
                    </a:p>
                  </a:txBody>
                  <a:tcPr marL="68580" marR="68580" marT="17780" marB="17780"/>
                </a:tc>
                <a:extLst>
                  <a:ext uri="{0D108BD9-81ED-4DB2-BD59-A6C34878D82A}">
                    <a16:rowId xmlns:a16="http://schemas.microsoft.com/office/drawing/2014/main" val="3257076423"/>
                  </a:ext>
                </a:extLst>
              </a:tr>
              <a:tr h="856916">
                <a:tc>
                  <a:txBody>
                    <a:bodyPr/>
                    <a:lstStyle/>
                    <a:p>
                      <a:pPr marL="71755" indent="-226695" algn="l">
                        <a:lnSpc>
                          <a:spcPct val="120000"/>
                        </a:lnSpc>
                        <a:spcAft>
                          <a:spcPts val="0"/>
                        </a:spcAft>
                      </a:pPr>
                      <a:r>
                        <a:rPr lang="de-DE" sz="1200">
                          <a:effectLst/>
                        </a:rPr>
                        <a:t>11:00 – 11:10</a:t>
                      </a:r>
                      <a:endParaRPr lang="en-US" sz="900">
                        <a:effectLst/>
                      </a:endParaRPr>
                    </a:p>
                    <a:p>
                      <a:pPr marL="71755" indent="-226695" algn="l">
                        <a:lnSpc>
                          <a:spcPct val="120000"/>
                        </a:lnSpc>
                        <a:spcAft>
                          <a:spcPts val="0"/>
                        </a:spcAft>
                      </a:pPr>
                      <a:r>
                        <a:rPr lang="de-DE" sz="1200">
                          <a:effectLst/>
                        </a:rPr>
                        <a:t>   (10 mints)</a:t>
                      </a:r>
                      <a:endParaRPr lang="en-US" sz="900">
                        <a:effectLst/>
                      </a:endParaRPr>
                    </a:p>
                    <a:p>
                      <a:pPr marL="457200" indent="-228600" algn="l">
                        <a:lnSpc>
                          <a:spcPct val="120000"/>
                        </a:lnSpc>
                        <a:spcAft>
                          <a:spcPts val="0"/>
                        </a:spcAft>
                        <a:tabLst>
                          <a:tab pos="530860" algn="l"/>
                          <a:tab pos="457200" algn="l"/>
                        </a:tabLst>
                      </a:pPr>
                      <a:r>
                        <a:rPr lang="en-US" sz="1200">
                          <a:effectLst/>
                        </a:rPr>
                        <a:t> </a:t>
                      </a:r>
                      <a:endParaRPr lang="en-US" sz="900">
                        <a:effectLst/>
                        <a:latin typeface="Open Sans" panose="020B0606030504020204"/>
                        <a:ea typeface="Times New Roman" panose="02020603050405020304" pitchFamily="18" charset="0"/>
                        <a:cs typeface="Times New Roman" panose="02020603050405020304" pitchFamily="18" charset="0"/>
                      </a:endParaRPr>
                    </a:p>
                  </a:txBody>
                  <a:tcPr marL="68580" marR="68580" marT="17780" marB="17780"/>
                </a:tc>
                <a:tc>
                  <a:txBody>
                    <a:bodyPr/>
                    <a:lstStyle/>
                    <a:p>
                      <a:pPr marL="71755" indent="-226695" algn="l">
                        <a:lnSpc>
                          <a:spcPct val="120000"/>
                        </a:lnSpc>
                        <a:spcAft>
                          <a:spcPts val="0"/>
                        </a:spcAft>
                      </a:pPr>
                      <a:r>
                        <a:rPr lang="en-GB" sz="1600" dirty="0">
                          <a:effectLst/>
                        </a:rPr>
                        <a:t>Welcome and navigation hints</a:t>
                      </a:r>
                      <a:endParaRPr lang="en-US" sz="1600" dirty="0">
                        <a:effectLst/>
                      </a:endParaRPr>
                    </a:p>
                    <a:p>
                      <a:pPr marL="71755" indent="-226695" algn="l">
                        <a:lnSpc>
                          <a:spcPct val="120000"/>
                        </a:lnSpc>
                        <a:spcAft>
                          <a:spcPts val="0"/>
                        </a:spcAft>
                      </a:pPr>
                      <a:r>
                        <a:rPr lang="en-GB" sz="1600" dirty="0">
                          <a:effectLst/>
                        </a:rPr>
                        <a:t> Agenda for today </a:t>
                      </a:r>
                      <a:endParaRPr lang="en-US" sz="1600" dirty="0">
                        <a:effectLst/>
                      </a:endParaRPr>
                    </a:p>
                    <a:p>
                      <a:pPr marL="685800" indent="-226695" algn="l">
                        <a:lnSpc>
                          <a:spcPct val="120000"/>
                        </a:lnSpc>
                        <a:spcAft>
                          <a:spcPts val="0"/>
                        </a:spcAft>
                      </a:pPr>
                      <a:r>
                        <a:rPr lang="en-US" sz="1600" dirty="0">
                          <a:effectLst/>
                        </a:rPr>
                        <a:t> </a:t>
                      </a:r>
                      <a:endParaRPr lang="en-US" sz="1600" dirty="0">
                        <a:effectLst/>
                        <a:latin typeface="Open Sans" panose="020B0606030504020204"/>
                        <a:ea typeface="Times New Roman" panose="02020603050405020304" pitchFamily="18" charset="0"/>
                        <a:cs typeface="Times New Roman" panose="02020603050405020304" pitchFamily="18" charset="0"/>
                      </a:endParaRPr>
                    </a:p>
                  </a:txBody>
                  <a:tcPr marL="68580" marR="68580" marT="17780" marB="17780"/>
                </a:tc>
                <a:extLst>
                  <a:ext uri="{0D108BD9-81ED-4DB2-BD59-A6C34878D82A}">
                    <a16:rowId xmlns:a16="http://schemas.microsoft.com/office/drawing/2014/main" val="1916797036"/>
                  </a:ext>
                </a:extLst>
              </a:tr>
              <a:tr h="577416">
                <a:tc>
                  <a:txBody>
                    <a:bodyPr/>
                    <a:lstStyle/>
                    <a:p>
                      <a:pPr marL="71755" indent="-226695" algn="l">
                        <a:lnSpc>
                          <a:spcPct val="120000"/>
                        </a:lnSpc>
                        <a:spcAft>
                          <a:spcPts val="0"/>
                        </a:spcAft>
                      </a:pPr>
                      <a:r>
                        <a:rPr lang="de-DE" sz="1200">
                          <a:effectLst/>
                        </a:rPr>
                        <a:t>11:10 – 11:20</a:t>
                      </a:r>
                      <a:endParaRPr lang="en-US" sz="900">
                        <a:effectLst/>
                      </a:endParaRPr>
                    </a:p>
                    <a:p>
                      <a:pPr marL="71755" indent="-226695" algn="ctr">
                        <a:lnSpc>
                          <a:spcPct val="120000"/>
                        </a:lnSpc>
                        <a:spcAft>
                          <a:spcPts val="0"/>
                        </a:spcAft>
                      </a:pPr>
                      <a:r>
                        <a:rPr lang="en-GB" sz="1200">
                          <a:effectLst/>
                        </a:rPr>
                        <a:t>(10 mints)</a:t>
                      </a:r>
                      <a:endParaRPr lang="en-US" sz="900">
                        <a:effectLst/>
                        <a:latin typeface="Open Sans" panose="020B0606030504020204"/>
                        <a:ea typeface="Times New Roman" panose="02020603050405020304" pitchFamily="18" charset="0"/>
                        <a:cs typeface="Times New Roman" panose="02020603050405020304" pitchFamily="18" charset="0"/>
                      </a:endParaRPr>
                    </a:p>
                  </a:txBody>
                  <a:tcPr marL="68580" marR="68580" marT="17780" marB="17780"/>
                </a:tc>
                <a:tc>
                  <a:txBody>
                    <a:bodyPr/>
                    <a:lstStyle/>
                    <a:p>
                      <a:pPr marL="71755" indent="-226695" algn="l">
                        <a:lnSpc>
                          <a:spcPct val="120000"/>
                        </a:lnSpc>
                        <a:spcAft>
                          <a:spcPts val="0"/>
                        </a:spcAft>
                      </a:pPr>
                      <a:r>
                        <a:rPr lang="de-DE" sz="1600" dirty="0" err="1">
                          <a:effectLst/>
                        </a:rPr>
                        <a:t>Introduction</a:t>
                      </a:r>
                      <a:r>
                        <a:rPr lang="de-DE" sz="1600" dirty="0">
                          <a:effectLst/>
                        </a:rPr>
                        <a:t> </a:t>
                      </a:r>
                      <a:r>
                        <a:rPr lang="de-DE" sz="1600" dirty="0" err="1">
                          <a:effectLst/>
                        </a:rPr>
                        <a:t>round</a:t>
                      </a:r>
                      <a:r>
                        <a:rPr lang="de-DE" sz="1600" dirty="0">
                          <a:effectLst/>
                        </a:rPr>
                        <a:t> </a:t>
                      </a:r>
                      <a:r>
                        <a:rPr lang="de-DE" sz="1600" dirty="0" err="1">
                          <a:effectLst/>
                        </a:rPr>
                        <a:t>of</a:t>
                      </a:r>
                      <a:r>
                        <a:rPr lang="de-DE" sz="1600" dirty="0">
                          <a:effectLst/>
                        </a:rPr>
                        <a:t> </a:t>
                      </a:r>
                      <a:r>
                        <a:rPr lang="de-DE" sz="1600" dirty="0" err="1">
                          <a:effectLst/>
                        </a:rPr>
                        <a:t>our</a:t>
                      </a:r>
                      <a:r>
                        <a:rPr lang="de-DE" sz="1600" dirty="0">
                          <a:effectLst/>
                        </a:rPr>
                        <a:t> </a:t>
                      </a:r>
                      <a:r>
                        <a:rPr lang="de-DE" sz="1600" dirty="0" err="1">
                          <a:effectLst/>
                        </a:rPr>
                        <a:t>guest</a:t>
                      </a:r>
                      <a:r>
                        <a:rPr lang="de-DE" sz="1600" dirty="0">
                          <a:effectLst/>
                        </a:rPr>
                        <a:t> </a:t>
                      </a:r>
                      <a:r>
                        <a:rPr lang="en-US" sz="1600" dirty="0">
                          <a:effectLst/>
                        </a:rPr>
                        <a:t>Mr. Oumar Diop and </a:t>
                      </a:r>
                      <a:r>
                        <a:rPr lang="en-US" sz="1600" dirty="0" err="1">
                          <a:effectLst/>
                        </a:rPr>
                        <a:t>CoP</a:t>
                      </a:r>
                      <a:r>
                        <a:rPr lang="en-US" sz="1600" dirty="0">
                          <a:effectLst/>
                        </a:rPr>
                        <a:t> members.</a:t>
                      </a:r>
                    </a:p>
                  </a:txBody>
                  <a:tcPr marL="68580" marR="68580" marT="17780" marB="17780"/>
                </a:tc>
                <a:extLst>
                  <a:ext uri="{0D108BD9-81ED-4DB2-BD59-A6C34878D82A}">
                    <a16:rowId xmlns:a16="http://schemas.microsoft.com/office/drawing/2014/main" val="1865919648"/>
                  </a:ext>
                </a:extLst>
              </a:tr>
              <a:tr h="575892">
                <a:tc>
                  <a:txBody>
                    <a:bodyPr/>
                    <a:lstStyle/>
                    <a:p>
                      <a:pPr marL="71755" indent="-226695" algn="l">
                        <a:lnSpc>
                          <a:spcPct val="120000"/>
                        </a:lnSpc>
                        <a:spcAft>
                          <a:spcPts val="0"/>
                        </a:spcAft>
                      </a:pPr>
                      <a:r>
                        <a:rPr lang="de-DE" sz="1200">
                          <a:effectLst/>
                        </a:rPr>
                        <a:t>11:20 – 12:00</a:t>
                      </a:r>
                      <a:endParaRPr lang="en-US" sz="900">
                        <a:effectLst/>
                      </a:endParaRPr>
                    </a:p>
                    <a:p>
                      <a:pPr marL="71755" indent="-226695" algn="ctr">
                        <a:lnSpc>
                          <a:spcPct val="120000"/>
                        </a:lnSpc>
                        <a:spcAft>
                          <a:spcPts val="0"/>
                        </a:spcAft>
                      </a:pPr>
                      <a:r>
                        <a:rPr lang="en-GB" sz="1200">
                          <a:effectLst/>
                        </a:rPr>
                        <a:t>(40 mins)</a:t>
                      </a:r>
                      <a:endParaRPr lang="en-US" sz="900">
                        <a:effectLst/>
                        <a:latin typeface="Open Sans" panose="020B0606030504020204"/>
                        <a:ea typeface="Times New Roman" panose="02020603050405020304" pitchFamily="18" charset="0"/>
                        <a:cs typeface="Times New Roman" panose="02020603050405020304" pitchFamily="18" charset="0"/>
                      </a:endParaRPr>
                    </a:p>
                  </a:txBody>
                  <a:tcPr marL="68580" marR="68580" marT="17780" marB="17780"/>
                </a:tc>
                <a:tc>
                  <a:txBody>
                    <a:bodyPr/>
                    <a:lstStyle/>
                    <a:p>
                      <a:pPr marL="71755" indent="-226695" algn="l">
                        <a:lnSpc>
                          <a:spcPct val="120000"/>
                        </a:lnSpc>
                        <a:spcAft>
                          <a:spcPts val="0"/>
                        </a:spcAft>
                      </a:pPr>
                      <a:r>
                        <a:rPr lang="en-US" sz="1600" dirty="0">
                          <a:effectLst/>
                        </a:rPr>
                        <a:t>Presentation by Mr. </a:t>
                      </a:r>
                      <a:r>
                        <a:rPr lang="en-US" sz="1600" dirty="0" err="1">
                          <a:effectLst/>
                        </a:rPr>
                        <a:t>Oumar</a:t>
                      </a:r>
                      <a:r>
                        <a:rPr lang="en-US" sz="1600" dirty="0">
                          <a:effectLst/>
                        </a:rPr>
                        <a:t> </a:t>
                      </a:r>
                      <a:r>
                        <a:rPr lang="en-US" sz="1600" dirty="0" err="1">
                          <a:effectLst/>
                        </a:rPr>
                        <a:t>Diop</a:t>
                      </a:r>
                      <a:endParaRPr lang="en-US" sz="1600" dirty="0">
                        <a:effectLst/>
                      </a:endParaRPr>
                    </a:p>
                    <a:p>
                      <a:pPr marL="71755" indent="-226695" algn="l">
                        <a:lnSpc>
                          <a:spcPct val="120000"/>
                        </a:lnSpc>
                        <a:spcAft>
                          <a:spcPts val="0"/>
                        </a:spcAft>
                      </a:pPr>
                      <a:r>
                        <a:rPr lang="en-US" sz="1600" dirty="0">
                          <a:effectLst/>
                        </a:rPr>
                        <a:t>Questions </a:t>
                      </a:r>
                      <a:endParaRPr lang="en-US" sz="1600" dirty="0">
                        <a:effectLst/>
                        <a:latin typeface="Open Sans" panose="020B0606030504020204"/>
                        <a:ea typeface="Times New Roman" panose="02020603050405020304" pitchFamily="18" charset="0"/>
                        <a:cs typeface="Times New Roman" panose="02020603050405020304" pitchFamily="18" charset="0"/>
                      </a:endParaRPr>
                    </a:p>
                  </a:txBody>
                  <a:tcPr marL="68580" marR="68580" marT="17780" marB="17780"/>
                </a:tc>
                <a:extLst>
                  <a:ext uri="{0D108BD9-81ED-4DB2-BD59-A6C34878D82A}">
                    <a16:rowId xmlns:a16="http://schemas.microsoft.com/office/drawing/2014/main" val="4253696029"/>
                  </a:ext>
                </a:extLst>
              </a:tr>
              <a:tr h="440503">
                <a:tc>
                  <a:txBody>
                    <a:bodyPr/>
                    <a:lstStyle/>
                    <a:p>
                      <a:pPr marL="71755" indent="-226695" algn="l">
                        <a:lnSpc>
                          <a:spcPct val="120000"/>
                        </a:lnSpc>
                        <a:spcAft>
                          <a:spcPts val="0"/>
                        </a:spcAft>
                      </a:pPr>
                      <a:r>
                        <a:rPr lang="de-DE" sz="1200">
                          <a:effectLst/>
                        </a:rPr>
                        <a:t>12:00 – 12:40 </a:t>
                      </a:r>
                      <a:endParaRPr lang="en-US" sz="900">
                        <a:effectLst/>
                      </a:endParaRPr>
                    </a:p>
                    <a:p>
                      <a:pPr marL="71755" indent="-226695" algn="ctr">
                        <a:lnSpc>
                          <a:spcPct val="120000"/>
                        </a:lnSpc>
                        <a:spcAft>
                          <a:spcPts val="0"/>
                        </a:spcAft>
                      </a:pPr>
                      <a:r>
                        <a:rPr lang="en-GB" sz="1200">
                          <a:effectLst/>
                        </a:rPr>
                        <a:t>(40 mins)</a:t>
                      </a:r>
                      <a:endParaRPr lang="en-US" sz="900">
                        <a:effectLst/>
                        <a:latin typeface="Open Sans" panose="020B0606030504020204"/>
                        <a:ea typeface="Times New Roman" panose="02020603050405020304" pitchFamily="18" charset="0"/>
                        <a:cs typeface="Times New Roman" panose="02020603050405020304" pitchFamily="18" charset="0"/>
                      </a:endParaRPr>
                    </a:p>
                  </a:txBody>
                  <a:tcPr marL="68580" marR="68580" marT="17780" marB="17780"/>
                </a:tc>
                <a:tc>
                  <a:txBody>
                    <a:bodyPr/>
                    <a:lstStyle/>
                    <a:p>
                      <a:pPr marL="71755" indent="-226695" algn="l">
                        <a:lnSpc>
                          <a:spcPct val="120000"/>
                        </a:lnSpc>
                        <a:spcAft>
                          <a:spcPts val="0"/>
                        </a:spcAft>
                      </a:pPr>
                      <a:r>
                        <a:rPr lang="de-DE" sz="1600" dirty="0">
                          <a:effectLst/>
                        </a:rPr>
                        <a:t>Study Tour – Potential </a:t>
                      </a:r>
                      <a:r>
                        <a:rPr lang="de-DE" sz="1600" dirty="0" err="1">
                          <a:effectLst/>
                        </a:rPr>
                        <a:t>Institutions</a:t>
                      </a:r>
                      <a:r>
                        <a:rPr lang="de-DE" sz="1600" dirty="0">
                          <a:effectLst/>
                        </a:rPr>
                        <a:t> </a:t>
                      </a:r>
                      <a:endParaRPr lang="en-US" sz="1600" dirty="0">
                        <a:effectLst/>
                      </a:endParaRPr>
                    </a:p>
                  </a:txBody>
                  <a:tcPr marL="68580" marR="68580" marT="17780" marB="17780"/>
                </a:tc>
                <a:extLst>
                  <a:ext uri="{0D108BD9-81ED-4DB2-BD59-A6C34878D82A}">
                    <a16:rowId xmlns:a16="http://schemas.microsoft.com/office/drawing/2014/main" val="4257311892"/>
                  </a:ext>
                </a:extLst>
              </a:tr>
              <a:tr h="575892">
                <a:tc>
                  <a:txBody>
                    <a:bodyPr/>
                    <a:lstStyle/>
                    <a:p>
                      <a:pPr marL="71755" indent="-226695" algn="l">
                        <a:lnSpc>
                          <a:spcPct val="120000"/>
                        </a:lnSpc>
                        <a:spcAft>
                          <a:spcPts val="0"/>
                        </a:spcAft>
                      </a:pPr>
                      <a:r>
                        <a:rPr lang="en-US" sz="1200">
                          <a:effectLst/>
                        </a:rPr>
                        <a:t>12:40 – 12:45</a:t>
                      </a:r>
                      <a:endParaRPr lang="en-US" sz="900">
                        <a:effectLst/>
                      </a:endParaRPr>
                    </a:p>
                    <a:p>
                      <a:pPr marL="71755" indent="-226695" algn="ctr">
                        <a:lnSpc>
                          <a:spcPct val="120000"/>
                        </a:lnSpc>
                        <a:spcAft>
                          <a:spcPts val="0"/>
                        </a:spcAft>
                      </a:pPr>
                      <a:r>
                        <a:rPr lang="en-GB" sz="1200">
                          <a:effectLst/>
                        </a:rPr>
                        <a:t>(5 mins)</a:t>
                      </a:r>
                      <a:endParaRPr lang="en-US" sz="900">
                        <a:effectLst/>
                        <a:latin typeface="Open Sans" panose="020B0606030504020204"/>
                        <a:ea typeface="Times New Roman" panose="02020603050405020304" pitchFamily="18" charset="0"/>
                        <a:cs typeface="Times New Roman" panose="02020603050405020304" pitchFamily="18" charset="0"/>
                      </a:endParaRPr>
                    </a:p>
                  </a:txBody>
                  <a:tcPr marL="68580" marR="68580" marT="17780" marB="17780"/>
                </a:tc>
                <a:tc>
                  <a:txBody>
                    <a:bodyPr/>
                    <a:lstStyle/>
                    <a:p>
                      <a:pPr marL="71755" indent="-226695" algn="l">
                        <a:lnSpc>
                          <a:spcPct val="120000"/>
                        </a:lnSpc>
                        <a:spcAft>
                          <a:spcPts val="0"/>
                        </a:spcAft>
                      </a:pPr>
                      <a:r>
                        <a:rPr lang="de-DE" sz="1600" dirty="0">
                          <a:effectLst/>
                        </a:rPr>
                        <a:t>Registration </a:t>
                      </a:r>
                      <a:r>
                        <a:rPr lang="de-DE" sz="1600" dirty="0" err="1">
                          <a:effectLst/>
                        </a:rPr>
                        <a:t>for</a:t>
                      </a:r>
                      <a:r>
                        <a:rPr lang="de-DE" sz="1600" dirty="0">
                          <a:effectLst/>
                        </a:rPr>
                        <a:t> Study Tour – Who </a:t>
                      </a:r>
                      <a:r>
                        <a:rPr lang="de-DE" sz="1600" dirty="0" err="1">
                          <a:effectLst/>
                        </a:rPr>
                        <a:t>hasn’t</a:t>
                      </a:r>
                      <a:r>
                        <a:rPr lang="de-DE" sz="1600" dirty="0">
                          <a:effectLst/>
                        </a:rPr>
                        <a:t> registered </a:t>
                      </a:r>
                      <a:r>
                        <a:rPr lang="de-DE" sz="1600" dirty="0" err="1">
                          <a:effectLst/>
                        </a:rPr>
                        <a:t>yet</a:t>
                      </a:r>
                      <a:r>
                        <a:rPr lang="de-DE" sz="1600" dirty="0">
                          <a:effectLst/>
                        </a:rPr>
                        <a:t>? </a:t>
                      </a:r>
                      <a:endParaRPr lang="en-US" sz="1600" dirty="0">
                        <a:effectLst/>
                      </a:endParaRPr>
                    </a:p>
                    <a:p>
                      <a:pPr marL="71755" indent="-226695" algn="l">
                        <a:lnSpc>
                          <a:spcPct val="120000"/>
                        </a:lnSpc>
                        <a:spcAft>
                          <a:spcPts val="0"/>
                        </a:spcAft>
                      </a:pPr>
                      <a:r>
                        <a:rPr lang="de-DE" sz="1600" dirty="0">
                          <a:effectLst/>
                        </a:rPr>
                        <a:t> Progress in </a:t>
                      </a:r>
                      <a:r>
                        <a:rPr lang="de-DE" sz="1600" dirty="0" err="1">
                          <a:effectLst/>
                        </a:rPr>
                        <a:t>visa</a:t>
                      </a:r>
                      <a:r>
                        <a:rPr lang="de-DE" sz="1600" dirty="0">
                          <a:effectLst/>
                        </a:rPr>
                        <a:t> </a:t>
                      </a:r>
                      <a:r>
                        <a:rPr lang="de-DE" sz="1600" dirty="0" err="1">
                          <a:effectLst/>
                        </a:rPr>
                        <a:t>app</a:t>
                      </a:r>
                      <a:endParaRPr lang="en-US" sz="1600" dirty="0">
                        <a:effectLst/>
                        <a:latin typeface="Open Sans" panose="020B0606030504020204"/>
                        <a:ea typeface="Times New Roman" panose="02020603050405020304" pitchFamily="18" charset="0"/>
                        <a:cs typeface="Times New Roman" panose="02020603050405020304" pitchFamily="18" charset="0"/>
                      </a:endParaRPr>
                    </a:p>
                  </a:txBody>
                  <a:tcPr marL="68580" marR="68580" marT="17780" marB="17780"/>
                </a:tc>
                <a:extLst>
                  <a:ext uri="{0D108BD9-81ED-4DB2-BD59-A6C34878D82A}">
                    <a16:rowId xmlns:a16="http://schemas.microsoft.com/office/drawing/2014/main" val="815917203"/>
                  </a:ext>
                </a:extLst>
              </a:tr>
              <a:tr h="440503">
                <a:tc>
                  <a:txBody>
                    <a:bodyPr/>
                    <a:lstStyle/>
                    <a:p>
                      <a:pPr marL="71755" indent="-226695" algn="l">
                        <a:lnSpc>
                          <a:spcPct val="120000"/>
                        </a:lnSpc>
                        <a:spcAft>
                          <a:spcPts val="0"/>
                        </a:spcAft>
                      </a:pPr>
                      <a:r>
                        <a:rPr lang="en-US" sz="1200">
                          <a:effectLst/>
                        </a:rPr>
                        <a:t>12:45 – 12:55</a:t>
                      </a:r>
                      <a:endParaRPr lang="en-US" sz="900">
                        <a:effectLst/>
                      </a:endParaRPr>
                    </a:p>
                    <a:p>
                      <a:pPr marL="71755" indent="-226695" algn="l">
                        <a:lnSpc>
                          <a:spcPct val="120000"/>
                        </a:lnSpc>
                        <a:spcAft>
                          <a:spcPts val="0"/>
                        </a:spcAft>
                      </a:pPr>
                      <a:r>
                        <a:rPr lang="en-GB" sz="1200">
                          <a:effectLst/>
                        </a:rPr>
                        <a:t>    (10 mints)</a:t>
                      </a:r>
                      <a:endParaRPr lang="en-US" sz="900">
                        <a:effectLst/>
                        <a:latin typeface="Open Sans" panose="020B0606030504020204"/>
                        <a:ea typeface="Times New Roman" panose="02020603050405020304" pitchFamily="18" charset="0"/>
                        <a:cs typeface="Times New Roman" panose="02020603050405020304" pitchFamily="18" charset="0"/>
                      </a:endParaRPr>
                    </a:p>
                  </a:txBody>
                  <a:tcPr marL="68580" marR="68580" marT="17780" marB="17780"/>
                </a:tc>
                <a:tc>
                  <a:txBody>
                    <a:bodyPr/>
                    <a:lstStyle/>
                    <a:p>
                      <a:pPr marL="71755" indent="-226695" algn="l">
                        <a:lnSpc>
                          <a:spcPct val="120000"/>
                        </a:lnSpc>
                        <a:spcAft>
                          <a:spcPts val="0"/>
                        </a:spcAft>
                      </a:pPr>
                      <a:r>
                        <a:rPr lang="de-DE" sz="1600" dirty="0">
                          <a:effectLst/>
                        </a:rPr>
                        <a:t>Brief </a:t>
                      </a:r>
                      <a:r>
                        <a:rPr lang="de-DE" sz="1600" dirty="0" err="1">
                          <a:effectLst/>
                        </a:rPr>
                        <a:t>Overview</a:t>
                      </a:r>
                      <a:r>
                        <a:rPr lang="de-DE" sz="1600" dirty="0">
                          <a:effectLst/>
                        </a:rPr>
                        <a:t> </a:t>
                      </a:r>
                      <a:r>
                        <a:rPr lang="de-DE" sz="1600" dirty="0" err="1">
                          <a:effectLst/>
                        </a:rPr>
                        <a:t>of</a:t>
                      </a:r>
                      <a:r>
                        <a:rPr lang="de-DE" sz="1600" dirty="0">
                          <a:effectLst/>
                        </a:rPr>
                        <a:t> ASPYEE</a:t>
                      </a:r>
                      <a:endParaRPr lang="en-US" sz="1600" dirty="0">
                        <a:effectLst/>
                      </a:endParaRPr>
                    </a:p>
                  </a:txBody>
                  <a:tcPr marL="68580" marR="68580" marT="17780" marB="17780"/>
                </a:tc>
                <a:extLst>
                  <a:ext uri="{0D108BD9-81ED-4DB2-BD59-A6C34878D82A}">
                    <a16:rowId xmlns:a16="http://schemas.microsoft.com/office/drawing/2014/main" val="2810522205"/>
                  </a:ext>
                </a:extLst>
              </a:tr>
              <a:tr h="651271">
                <a:tc>
                  <a:txBody>
                    <a:bodyPr/>
                    <a:lstStyle/>
                    <a:p>
                      <a:pPr marL="71755" indent="-226695" algn="l">
                        <a:lnSpc>
                          <a:spcPct val="120000"/>
                        </a:lnSpc>
                        <a:spcAft>
                          <a:spcPts val="0"/>
                        </a:spcAft>
                      </a:pPr>
                      <a:r>
                        <a:rPr lang="de-DE" sz="1200">
                          <a:effectLst/>
                        </a:rPr>
                        <a:t>12:55- 13:00</a:t>
                      </a:r>
                      <a:endParaRPr lang="en-US" sz="900">
                        <a:effectLst/>
                      </a:endParaRPr>
                    </a:p>
                    <a:p>
                      <a:pPr marL="71755" indent="-226695" algn="l">
                        <a:lnSpc>
                          <a:spcPct val="120000"/>
                        </a:lnSpc>
                        <a:spcAft>
                          <a:spcPts val="0"/>
                        </a:spcAft>
                      </a:pPr>
                      <a:r>
                        <a:rPr lang="de-DE" sz="1200">
                          <a:effectLst/>
                        </a:rPr>
                        <a:t>(5 mints)</a:t>
                      </a:r>
                      <a:endParaRPr lang="en-US" sz="900">
                        <a:effectLst/>
                      </a:endParaRPr>
                    </a:p>
                    <a:p>
                      <a:pPr marL="71755" indent="-226695" algn="l">
                        <a:lnSpc>
                          <a:spcPct val="120000"/>
                        </a:lnSpc>
                        <a:spcAft>
                          <a:spcPts val="0"/>
                        </a:spcAft>
                      </a:pPr>
                      <a:r>
                        <a:rPr lang="en-US" sz="1200">
                          <a:effectLst/>
                        </a:rPr>
                        <a:t> </a:t>
                      </a:r>
                      <a:endParaRPr lang="en-US" sz="900">
                        <a:effectLst/>
                        <a:latin typeface="Open Sans" panose="020B0606030504020204"/>
                        <a:ea typeface="Times New Roman" panose="02020603050405020304" pitchFamily="18" charset="0"/>
                        <a:cs typeface="Times New Roman" panose="02020603050405020304" pitchFamily="18" charset="0"/>
                      </a:endParaRPr>
                    </a:p>
                  </a:txBody>
                  <a:tcPr marL="68580" marR="68580" marT="17780" marB="17780"/>
                </a:tc>
                <a:tc>
                  <a:txBody>
                    <a:bodyPr/>
                    <a:lstStyle/>
                    <a:p>
                      <a:pPr marL="71755" indent="-226695" algn="l">
                        <a:lnSpc>
                          <a:spcPct val="120000"/>
                        </a:lnSpc>
                        <a:spcAft>
                          <a:spcPts val="0"/>
                        </a:spcAft>
                      </a:pPr>
                      <a:r>
                        <a:rPr lang="en-GB" sz="1600" dirty="0">
                          <a:effectLst/>
                        </a:rPr>
                        <a:t>Short check-out and Closure</a:t>
                      </a:r>
                      <a:endParaRPr lang="en-US" sz="1600" dirty="0">
                        <a:effectLst/>
                        <a:latin typeface="Open Sans" panose="020B0606030504020204"/>
                        <a:ea typeface="Times New Roman" panose="02020603050405020304" pitchFamily="18" charset="0"/>
                        <a:cs typeface="Times New Roman" panose="02020603050405020304" pitchFamily="18" charset="0"/>
                      </a:endParaRPr>
                    </a:p>
                  </a:txBody>
                  <a:tcPr marL="68580" marR="68580" marT="17780" marB="17780"/>
                </a:tc>
                <a:extLst>
                  <a:ext uri="{0D108BD9-81ED-4DB2-BD59-A6C34878D82A}">
                    <a16:rowId xmlns:a16="http://schemas.microsoft.com/office/drawing/2014/main" val="868835281"/>
                  </a:ext>
                </a:extLst>
              </a:tr>
            </a:tbl>
          </a:graphicData>
        </a:graphic>
      </p:graphicFrame>
    </p:spTree>
    <p:extLst>
      <p:ext uri="{BB962C8B-B14F-4D97-AF65-F5344CB8AC3E}">
        <p14:creationId xmlns:p14="http://schemas.microsoft.com/office/powerpoint/2010/main" val="9338679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senegalese flag">
            <a:extLst>
              <a:ext uri="{FF2B5EF4-FFF2-40B4-BE49-F238E27FC236}">
                <a16:creationId xmlns:a16="http://schemas.microsoft.com/office/drawing/2014/main" id="{6AB2EC11-6B48-4EB3-998C-60DDE17905A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3381" y="849290"/>
            <a:ext cx="874048" cy="874048"/>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7" descr="GIZ"/>
          <p:cNvPicPr/>
          <p:nvPr/>
        </p:nvPicPr>
        <p:blipFill>
          <a:blip r:embed="rId3">
            <a:extLst>
              <a:ext uri="{28A0092B-C50C-407E-A947-70E740481C1C}">
                <a14:useLocalDpi xmlns:a14="http://schemas.microsoft.com/office/drawing/2010/main" val="0"/>
              </a:ext>
            </a:extLst>
          </a:blip>
          <a:srcRect/>
          <a:stretch>
            <a:fillRect/>
          </a:stretch>
        </p:blipFill>
        <p:spPr bwMode="auto">
          <a:xfrm>
            <a:off x="469719" y="351505"/>
            <a:ext cx="2245995" cy="592455"/>
          </a:xfrm>
          <a:prstGeom prst="rect">
            <a:avLst/>
          </a:prstGeom>
          <a:noFill/>
          <a:ln>
            <a:noFill/>
          </a:ln>
        </p:spPr>
      </p:pic>
      <p:pic>
        <p:nvPicPr>
          <p:cNvPr id="6" name="Grafik 5" descr="C:\Users\sd\AppData\Local\Microsoft\Windows\INetCache\Content.Word\ELdZ_ml_Office_farbe_en.bmp"/>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88125" y="275104"/>
            <a:ext cx="1417955" cy="790575"/>
          </a:xfrm>
          <a:prstGeom prst="rect">
            <a:avLst/>
          </a:prstGeom>
          <a:noFill/>
          <a:ln>
            <a:noFill/>
          </a:ln>
        </p:spPr>
      </p:pic>
      <p:pic>
        <p:nvPicPr>
          <p:cNvPr id="7"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604" t="31466" r="24633" b="20474"/>
          <a:stretch/>
        </p:blipFill>
        <p:spPr bwMode="auto">
          <a:xfrm>
            <a:off x="282405" y="6020988"/>
            <a:ext cx="1832193" cy="699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E7635AAC-86CA-4580-9609-FFE362C43D72}"/>
              </a:ext>
            </a:extLst>
          </p:cNvPr>
          <p:cNvSpPr/>
          <p:nvPr/>
        </p:nvSpPr>
        <p:spPr>
          <a:xfrm>
            <a:off x="282405" y="1887744"/>
            <a:ext cx="3048000" cy="30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Box 2">
            <a:extLst>
              <a:ext uri="{FF2B5EF4-FFF2-40B4-BE49-F238E27FC236}">
                <a16:creationId xmlns:a16="http://schemas.microsoft.com/office/drawing/2014/main" id="{C8C2380C-2BF8-4C79-A318-421E151EB503}"/>
              </a:ext>
            </a:extLst>
          </p:cNvPr>
          <p:cNvSpPr txBox="1"/>
          <p:nvPr/>
        </p:nvSpPr>
        <p:spPr>
          <a:xfrm>
            <a:off x="3585027" y="943960"/>
            <a:ext cx="8021053" cy="4493538"/>
          </a:xfrm>
          <a:prstGeom prst="rect">
            <a:avLst/>
          </a:prstGeom>
          <a:noFill/>
        </p:spPr>
        <p:txBody>
          <a:bodyPr wrap="square" rtlCol="0">
            <a:spAutoFit/>
          </a:bodyPr>
          <a:lstStyle/>
          <a:p>
            <a:r>
              <a:rPr lang="en-US" sz="2800" dirty="0"/>
              <a:t>Mr. Oumar Diop</a:t>
            </a:r>
          </a:p>
          <a:p>
            <a:r>
              <a:rPr lang="en-US" sz="2000" i="1" dirty="0"/>
              <a:t>AUC -  </a:t>
            </a:r>
            <a:r>
              <a:rPr lang="en-US" sz="2000" i="1" dirty="0" err="1"/>
              <a:t>Labour</a:t>
            </a:r>
            <a:r>
              <a:rPr lang="en-US" sz="2000" i="1" dirty="0"/>
              <a:t> , Employment and Social Affairs</a:t>
            </a:r>
          </a:p>
          <a:p>
            <a:endParaRPr lang="en-US" sz="2000" i="1" dirty="0"/>
          </a:p>
          <a:p>
            <a:r>
              <a:rPr lang="en-US" sz="2000" dirty="0"/>
              <a:t>Coordinator, AUC-ILO-IOM-ECA Joint </a:t>
            </a:r>
            <a:r>
              <a:rPr lang="en-US" sz="2000" dirty="0" err="1"/>
              <a:t>Programme</a:t>
            </a:r>
            <a:r>
              <a:rPr lang="en-US" sz="2000" dirty="0"/>
              <a:t> on </a:t>
            </a:r>
            <a:r>
              <a:rPr lang="en-US" sz="2000" dirty="0" err="1"/>
              <a:t>Labour</a:t>
            </a:r>
            <a:r>
              <a:rPr lang="en-US" sz="2000" dirty="0"/>
              <a:t> Migration Governance for development and Integration </a:t>
            </a:r>
          </a:p>
          <a:p>
            <a:endParaRPr lang="en-US" sz="2000" dirty="0"/>
          </a:p>
          <a:p>
            <a:r>
              <a:rPr lang="en-US" sz="2000" dirty="0"/>
              <a:t>Master in Business Law, University of Dakar</a:t>
            </a:r>
            <a:endParaRPr lang="de-DE" sz="2000" dirty="0"/>
          </a:p>
          <a:p>
            <a:r>
              <a:rPr lang="en-US" sz="2000" dirty="0"/>
              <a:t>Graduate of National Civil Service School of Senegal, Competition and Trade Commissioner</a:t>
            </a:r>
            <a:endParaRPr lang="de-DE" sz="2000" dirty="0"/>
          </a:p>
          <a:p>
            <a:r>
              <a:rPr lang="en-US" sz="2000" dirty="0"/>
              <a:t>Master of Business Administration, HEC Montreal</a:t>
            </a:r>
            <a:endParaRPr lang="de-DE" sz="2000" dirty="0"/>
          </a:p>
          <a:p>
            <a:r>
              <a:rPr lang="en-US" sz="2000" dirty="0"/>
              <a:t> </a:t>
            </a:r>
            <a:endParaRPr lang="de-DE" sz="2000" dirty="0"/>
          </a:p>
          <a:p>
            <a:r>
              <a:rPr lang="en-US" sz="2000" dirty="0"/>
              <a:t>Director of Employment, Senegal, 1996-2006</a:t>
            </a:r>
            <a:endParaRPr lang="de-DE" sz="2000" dirty="0"/>
          </a:p>
          <a:p>
            <a:r>
              <a:rPr lang="en-US" sz="2000" dirty="0"/>
              <a:t>Senior Policy Officer, </a:t>
            </a:r>
            <a:r>
              <a:rPr lang="en-US" sz="2000" dirty="0" err="1"/>
              <a:t>Labour</a:t>
            </a:r>
            <a:r>
              <a:rPr lang="en-US" sz="2000" dirty="0"/>
              <a:t> and Employment, AUC, 2007-2016</a:t>
            </a:r>
            <a:endParaRPr lang="de-DE" sz="2000" dirty="0"/>
          </a:p>
          <a:p>
            <a:r>
              <a:rPr lang="en-US" sz="2000" dirty="0"/>
              <a:t>Adviser to Commissioner for Social Affairs, 2016-2018	</a:t>
            </a:r>
            <a:endParaRPr lang="de-DE" sz="2000" dirty="0"/>
          </a:p>
        </p:txBody>
      </p:sp>
    </p:spTree>
    <p:extLst>
      <p:ext uri="{BB962C8B-B14F-4D97-AF65-F5344CB8AC3E}">
        <p14:creationId xmlns:p14="http://schemas.microsoft.com/office/powerpoint/2010/main" val="311092557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ubtitle 2">
            <a:extLst>
              <a:ext uri="{FF2B5EF4-FFF2-40B4-BE49-F238E27FC236}">
                <a16:creationId xmlns:a16="http://schemas.microsoft.com/office/drawing/2014/main" id="{0D9173C2-8FC3-9F4B-B39B-20F2211002A2}"/>
              </a:ext>
            </a:extLst>
          </p:cNvPr>
          <p:cNvSpPr>
            <a:spLocks noGrp="1"/>
          </p:cNvSpPr>
          <p:nvPr>
            <p:ph type="subTitle" idx="1"/>
          </p:nvPr>
        </p:nvSpPr>
        <p:spPr>
          <a:xfrm>
            <a:off x="1524000" y="1828800"/>
            <a:ext cx="9144000" cy="3505200"/>
          </a:xfrm>
        </p:spPr>
        <p:txBody>
          <a:bodyPr/>
          <a:lstStyle/>
          <a:p>
            <a:r>
              <a:rPr lang="en-US" altLang="en-US" sz="2800" b="1"/>
              <a:t>African Labor Market Information System</a:t>
            </a:r>
          </a:p>
          <a:p>
            <a:endParaRPr lang="en-US" altLang="en-US" sz="2800" b="1"/>
          </a:p>
          <a:p>
            <a:r>
              <a:rPr lang="en-US" altLang="en-US" sz="2800" b="1"/>
              <a:t>Harmonization and Coordination Framework for LMIS</a:t>
            </a:r>
          </a:p>
          <a:p>
            <a:endParaRPr lang="en-US" altLang="en-US" sz="2800" b="1"/>
          </a:p>
          <a:p>
            <a:r>
              <a:rPr lang="en-US" altLang="en-US" sz="2800" b="1"/>
              <a:t>Department of Social Affairs,</a:t>
            </a:r>
          </a:p>
          <a:p>
            <a:r>
              <a:rPr lang="en-US" altLang="en-US" sz="2800" b="1"/>
              <a:t>Commission of the African Union</a:t>
            </a:r>
          </a:p>
        </p:txBody>
      </p:sp>
      <p:pic>
        <p:nvPicPr>
          <p:cNvPr id="26626" name="Picture 11" descr="Image result for african union logo">
            <a:extLst>
              <a:ext uri="{FF2B5EF4-FFF2-40B4-BE49-F238E27FC236}">
                <a16:creationId xmlns:a16="http://schemas.microsoft.com/office/drawing/2014/main" id="{811D1490-AC17-7043-92A4-0B1300E883F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0964" y="134938"/>
            <a:ext cx="18700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A3E1388E-FE55-47E2-B6B4-A7DF2C6D8D5E}"/>
              </a:ext>
            </a:extLst>
          </p:cNvPr>
          <p:cNvSpPr/>
          <p:nvPr/>
        </p:nvSpPr>
        <p:spPr>
          <a:xfrm>
            <a:off x="0" y="5638800"/>
            <a:ext cx="12183762" cy="1219200"/>
          </a:xfrm>
          <a:prstGeom prst="rect">
            <a:avLst/>
          </a:prstGeom>
          <a:solidFill>
            <a:srgbClr val="429E14"/>
          </a:solidFill>
          <a:ln>
            <a:solidFill>
              <a:srgbClr val="429E1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nvGrpSpPr>
          <p:cNvPr id="11" name="Group 6">
            <a:extLst>
              <a:ext uri="{FF2B5EF4-FFF2-40B4-BE49-F238E27FC236}">
                <a16:creationId xmlns:a16="http://schemas.microsoft.com/office/drawing/2014/main" id="{9E02341E-F20B-4958-A03F-CC3EFAEAFD92}"/>
              </a:ext>
            </a:extLst>
          </p:cNvPr>
          <p:cNvGrpSpPr>
            <a:grpSpLocks/>
          </p:cNvGrpSpPr>
          <p:nvPr/>
        </p:nvGrpSpPr>
        <p:grpSpPr bwMode="auto">
          <a:xfrm>
            <a:off x="10563225" y="5486400"/>
            <a:ext cx="1447800" cy="1370013"/>
            <a:chOff x="7896775" y="5604656"/>
            <a:chExt cx="1226127" cy="1219201"/>
          </a:xfrm>
        </p:grpSpPr>
        <p:sp>
          <p:nvSpPr>
            <p:cNvPr id="12" name="Rectangle 11">
              <a:extLst>
                <a:ext uri="{FF2B5EF4-FFF2-40B4-BE49-F238E27FC236}">
                  <a16:creationId xmlns:a16="http://schemas.microsoft.com/office/drawing/2014/main" id="{64D4053D-F047-4989-AFBB-8ABB6A58FA90}"/>
                </a:ext>
              </a:extLst>
            </p:cNvPr>
            <p:cNvSpPr/>
            <p:nvPr/>
          </p:nvSpPr>
          <p:spPr>
            <a:xfrm>
              <a:off x="7896775" y="5604656"/>
              <a:ext cx="1226127" cy="12192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13" name="Picture 11" descr="Image result for african union logo">
              <a:extLst>
                <a:ext uri="{FF2B5EF4-FFF2-40B4-BE49-F238E27FC236}">
                  <a16:creationId xmlns:a16="http://schemas.microsoft.com/office/drawing/2014/main" id="{8E0D15C5-A32D-4B5F-8C28-E16B1B7783E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8079" y="5816434"/>
              <a:ext cx="963521" cy="863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628" name="TextBox 3">
            <a:extLst>
              <a:ext uri="{FF2B5EF4-FFF2-40B4-BE49-F238E27FC236}">
                <a16:creationId xmlns:a16="http://schemas.microsoft.com/office/drawing/2014/main" id="{7DDE5B6B-B478-7344-B8D5-D76E1B7109FE}"/>
              </a:ext>
            </a:extLst>
          </p:cNvPr>
          <p:cNvSpPr txBox="1">
            <a:spLocks noChangeArrowheads="1"/>
          </p:cNvSpPr>
          <p:nvPr/>
        </p:nvSpPr>
        <p:spPr bwMode="auto">
          <a:xfrm>
            <a:off x="3437238" y="5986462"/>
            <a:ext cx="441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dirty="0">
                <a:solidFill>
                  <a:schemeClr val="bg1"/>
                </a:solidFill>
                <a:latin typeface="Arial" panose="020B0604020202020204" pitchFamily="34" charset="0"/>
              </a:rPr>
              <a:t>Presentation by: </a:t>
            </a:r>
            <a:r>
              <a:rPr lang="en-US" altLang="en-US" sz="1800" dirty="0" err="1">
                <a:solidFill>
                  <a:schemeClr val="bg1"/>
                </a:solidFill>
                <a:latin typeface="Arial" panose="020B0604020202020204" pitchFamily="34" charset="0"/>
              </a:rPr>
              <a:t>Mr</a:t>
            </a:r>
            <a:r>
              <a:rPr lang="en-US" altLang="en-US" sz="1800" dirty="0">
                <a:solidFill>
                  <a:schemeClr val="bg1"/>
                </a:solidFill>
                <a:latin typeface="Arial" panose="020B0604020202020204" pitchFamily="34" charset="0"/>
              </a:rPr>
              <a:t> Oumar Diop (AUC)</a:t>
            </a:r>
          </a:p>
          <a:p>
            <a:pPr algn="ctr">
              <a:spcBef>
                <a:spcPct val="0"/>
              </a:spcBef>
              <a:buFontTx/>
              <a:buNone/>
            </a:pPr>
            <a:r>
              <a:rPr lang="en-US" altLang="en-US" sz="1000" dirty="0">
                <a:solidFill>
                  <a:schemeClr val="bg1"/>
                </a:solidFill>
                <a:latin typeface="Arial" panose="020B0604020202020204" pitchFamily="34" charset="0"/>
              </a:rPr>
              <a:t>08 November 2019 : </a:t>
            </a:r>
            <a:r>
              <a:rPr lang="en-US" altLang="en-US" sz="1000" dirty="0" err="1">
                <a:solidFill>
                  <a:schemeClr val="bg1"/>
                </a:solidFill>
                <a:latin typeface="Arial" panose="020B0604020202020204" pitchFamily="34" charset="0"/>
              </a:rPr>
              <a:t>YouMatch</a:t>
            </a:r>
            <a:r>
              <a:rPr lang="en-US" altLang="en-US" sz="1000" dirty="0">
                <a:solidFill>
                  <a:schemeClr val="bg1"/>
                </a:solidFill>
                <a:latin typeface="Arial" panose="020B0604020202020204" pitchFamily="34" charset="0"/>
              </a:rPr>
              <a:t> LMIS </a:t>
            </a:r>
            <a:r>
              <a:rPr lang="en-US" altLang="en-US" sz="1000" dirty="0" err="1">
                <a:solidFill>
                  <a:schemeClr val="bg1"/>
                </a:solidFill>
                <a:latin typeface="Arial" panose="020B0604020202020204" pitchFamily="34" charset="0"/>
              </a:rPr>
              <a:t>CoP</a:t>
            </a:r>
            <a:endParaRPr lang="de-DE" altLang="en-US" sz="1000" dirty="0">
              <a:solidFill>
                <a:schemeClr val="bg1"/>
              </a:solidFill>
              <a:latin typeface="Arial" panose="020B0604020202020204" pitchFamily="34" charset="0"/>
            </a:endParaRPr>
          </a:p>
        </p:txBody>
      </p:sp>
    </p:spTree>
    <p:extLst>
      <p:ext uri="{BB962C8B-B14F-4D97-AF65-F5344CB8AC3E}">
        <p14:creationId xmlns:p14="http://schemas.microsoft.com/office/powerpoint/2010/main" val="1399202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4A9879AD-F19A-E641-A935-D5070B026663}"/>
              </a:ext>
            </a:extLst>
          </p:cNvPr>
          <p:cNvSpPr>
            <a:spLocks noGrp="1"/>
          </p:cNvSpPr>
          <p:nvPr>
            <p:ph type="title"/>
          </p:nvPr>
        </p:nvSpPr>
        <p:spPr>
          <a:xfrm>
            <a:off x="1517650" y="1588"/>
            <a:ext cx="7702550" cy="990600"/>
          </a:xfrm>
        </p:spPr>
        <p:txBody>
          <a:bodyPr/>
          <a:lstStyle/>
          <a:p>
            <a:r>
              <a:rPr lang="en-US" altLang="en-US" sz="2400" b="1"/>
              <a:t>FRAMEWORK FOR HARMONIZATION AND COORDINATION OF LMIS IN AFRICA</a:t>
            </a:r>
          </a:p>
        </p:txBody>
      </p:sp>
      <p:sp>
        <p:nvSpPr>
          <p:cNvPr id="28675" name="Content Placeholder 2">
            <a:extLst>
              <a:ext uri="{FF2B5EF4-FFF2-40B4-BE49-F238E27FC236}">
                <a16:creationId xmlns:a16="http://schemas.microsoft.com/office/drawing/2014/main" id="{F5CC6757-3CF7-C141-88E5-F83093C5AD7C}"/>
              </a:ext>
            </a:extLst>
          </p:cNvPr>
          <p:cNvSpPr>
            <a:spLocks noGrp="1"/>
          </p:cNvSpPr>
          <p:nvPr>
            <p:ph idx="1"/>
          </p:nvPr>
        </p:nvSpPr>
        <p:spPr>
          <a:xfrm>
            <a:off x="1714500" y="1600200"/>
            <a:ext cx="8763000" cy="3657600"/>
          </a:xfrm>
        </p:spPr>
        <p:txBody>
          <a:bodyPr>
            <a:normAutofit lnSpcReduction="10000"/>
          </a:bodyPr>
          <a:lstStyle/>
          <a:p>
            <a:pPr>
              <a:buFont typeface="Arial" panose="020B0604020202020204" pitchFamily="34" charset="0"/>
              <a:buNone/>
            </a:pPr>
            <a:r>
              <a:rPr lang="en-US" altLang="en-US" sz="2400" b="1">
                <a:solidFill>
                  <a:srgbClr val="C00000"/>
                </a:solidFill>
              </a:rPr>
              <a:t>Main challenges:</a:t>
            </a:r>
          </a:p>
          <a:p>
            <a:pPr>
              <a:buFont typeface="Arial" panose="020B0604020202020204" pitchFamily="34" charset="0"/>
              <a:buNone/>
            </a:pPr>
            <a:endParaRPr lang="en-US" altLang="en-US" sz="2400" b="1">
              <a:solidFill>
                <a:srgbClr val="C00000"/>
              </a:solidFill>
            </a:endParaRPr>
          </a:p>
          <a:p>
            <a:r>
              <a:rPr lang="en-US" altLang="en-US" sz="2000"/>
              <a:t>Vocational Training (TVET) and Labor Market Needs</a:t>
            </a:r>
          </a:p>
          <a:p>
            <a:r>
              <a:rPr lang="en-US" altLang="en-US" sz="2000"/>
              <a:t>Informal economy and rural labor market</a:t>
            </a:r>
          </a:p>
          <a:p>
            <a:r>
              <a:rPr lang="en-US" altLang="en-US" sz="2000"/>
              <a:t>Social Protection and Productivity</a:t>
            </a:r>
          </a:p>
          <a:p>
            <a:r>
              <a:rPr lang="en-US" altLang="en-US" sz="2000"/>
              <a:t>Low capacity for monitoring and evaluating employment policies</a:t>
            </a:r>
          </a:p>
          <a:p>
            <a:r>
              <a:rPr lang="en-US" altLang="en-US" sz="2000"/>
              <a:t>Low regional integration of labor market vs</a:t>
            </a:r>
          </a:p>
          <a:p>
            <a:r>
              <a:rPr lang="en-US" altLang="en-US" sz="2000"/>
              <a:t>Mobility and Migration of the inter and intra-regional workforce</a:t>
            </a:r>
          </a:p>
          <a:p>
            <a:r>
              <a:rPr lang="en-US" altLang="en-US" sz="2000"/>
              <a:t>Women and Youth</a:t>
            </a:r>
          </a:p>
        </p:txBody>
      </p:sp>
      <p:sp>
        <p:nvSpPr>
          <p:cNvPr id="8" name="Rectangle 7">
            <a:extLst>
              <a:ext uri="{FF2B5EF4-FFF2-40B4-BE49-F238E27FC236}">
                <a16:creationId xmlns:a16="http://schemas.microsoft.com/office/drawing/2014/main" id="{12FE30D0-0B36-42CB-856A-0760A9CE6189}"/>
              </a:ext>
            </a:extLst>
          </p:cNvPr>
          <p:cNvSpPr/>
          <p:nvPr/>
        </p:nvSpPr>
        <p:spPr>
          <a:xfrm>
            <a:off x="0" y="5638800"/>
            <a:ext cx="12183762" cy="1219200"/>
          </a:xfrm>
          <a:prstGeom prst="rect">
            <a:avLst/>
          </a:prstGeom>
          <a:solidFill>
            <a:srgbClr val="429E14"/>
          </a:solidFill>
          <a:ln>
            <a:solidFill>
              <a:srgbClr val="429E1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nvGrpSpPr>
          <p:cNvPr id="9" name="Group 6">
            <a:extLst>
              <a:ext uri="{FF2B5EF4-FFF2-40B4-BE49-F238E27FC236}">
                <a16:creationId xmlns:a16="http://schemas.microsoft.com/office/drawing/2014/main" id="{E23CFC16-721F-4304-BA4B-485C084484F1}"/>
              </a:ext>
            </a:extLst>
          </p:cNvPr>
          <p:cNvGrpSpPr>
            <a:grpSpLocks/>
          </p:cNvGrpSpPr>
          <p:nvPr/>
        </p:nvGrpSpPr>
        <p:grpSpPr bwMode="auto">
          <a:xfrm>
            <a:off x="10563225" y="5486400"/>
            <a:ext cx="1447800" cy="1370013"/>
            <a:chOff x="7896775" y="5604656"/>
            <a:chExt cx="1226127" cy="1219201"/>
          </a:xfrm>
        </p:grpSpPr>
        <p:sp>
          <p:nvSpPr>
            <p:cNvPr id="10" name="Rectangle 9">
              <a:extLst>
                <a:ext uri="{FF2B5EF4-FFF2-40B4-BE49-F238E27FC236}">
                  <a16:creationId xmlns:a16="http://schemas.microsoft.com/office/drawing/2014/main" id="{59CE5A26-0C3F-4D1F-BEE7-12177ADE9D01}"/>
                </a:ext>
              </a:extLst>
            </p:cNvPr>
            <p:cNvSpPr/>
            <p:nvPr/>
          </p:nvSpPr>
          <p:spPr>
            <a:xfrm>
              <a:off x="7896775" y="5604656"/>
              <a:ext cx="1226127" cy="12192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11" name="Picture 11" descr="Image result for african union logo">
              <a:extLst>
                <a:ext uri="{FF2B5EF4-FFF2-40B4-BE49-F238E27FC236}">
                  <a16:creationId xmlns:a16="http://schemas.microsoft.com/office/drawing/2014/main" id="{B0966FEF-3681-4D5B-96D2-123ABAC40C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079" y="5816434"/>
              <a:ext cx="963521" cy="863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40449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F5E661B-5C56-7046-BA0A-77E97FFF1233}"/>
              </a:ext>
            </a:extLst>
          </p:cNvPr>
          <p:cNvSpPr/>
          <p:nvPr/>
        </p:nvSpPr>
        <p:spPr>
          <a:xfrm>
            <a:off x="0" y="5638800"/>
            <a:ext cx="12183762" cy="1219200"/>
          </a:xfrm>
          <a:prstGeom prst="rect">
            <a:avLst/>
          </a:prstGeom>
          <a:solidFill>
            <a:srgbClr val="429E14"/>
          </a:solidFill>
          <a:ln>
            <a:solidFill>
              <a:srgbClr val="429E1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7410" name="Title 1">
            <a:extLst>
              <a:ext uri="{FF2B5EF4-FFF2-40B4-BE49-F238E27FC236}">
                <a16:creationId xmlns:a16="http://schemas.microsoft.com/office/drawing/2014/main" id="{5E25B4AE-B6B9-AF4E-B3D7-176A44E7E542}"/>
              </a:ext>
            </a:extLst>
          </p:cNvPr>
          <p:cNvSpPr>
            <a:spLocks noGrp="1"/>
          </p:cNvSpPr>
          <p:nvPr>
            <p:ph type="title"/>
          </p:nvPr>
        </p:nvSpPr>
        <p:spPr>
          <a:xfrm>
            <a:off x="1828800" y="0"/>
            <a:ext cx="8534400" cy="914400"/>
          </a:xfrm>
        </p:spPr>
        <p:txBody>
          <a:bodyPr>
            <a:normAutofit fontScale="90000"/>
          </a:bodyPr>
          <a:lstStyle/>
          <a:p>
            <a:pPr eaLnBrk="1" hangingPunct="1">
              <a:defRPr/>
            </a:pPr>
            <a:br>
              <a:rPr lang="en-US" altLang="de-DE" sz="2400" b="1" dirty="0">
                <a:solidFill>
                  <a:srgbClr val="FF0000"/>
                </a:solidFill>
              </a:rPr>
            </a:br>
            <a:br>
              <a:rPr lang="en-US" altLang="de-DE" sz="2400" b="1" dirty="0">
                <a:solidFill>
                  <a:schemeClr val="bg1"/>
                </a:solidFill>
              </a:rPr>
            </a:br>
            <a:br>
              <a:rPr lang="en-US" altLang="de-DE" sz="2400" b="1" dirty="0">
                <a:solidFill>
                  <a:schemeClr val="bg1"/>
                </a:solidFill>
              </a:rPr>
            </a:br>
            <a:r>
              <a:rPr lang="de-DE" altLang="de-DE" sz="2400" b="1" dirty="0">
                <a:latin typeface="+mn-lt"/>
              </a:rPr>
              <a:t>Goal: </a:t>
            </a:r>
            <a:r>
              <a:rPr lang="de-DE" altLang="de-DE" sz="2400" b="1" dirty="0" err="1">
                <a:latin typeface="+mn-lt"/>
              </a:rPr>
              <a:t>To</a:t>
            </a:r>
            <a:r>
              <a:rPr lang="de-DE" altLang="de-DE" sz="2400" b="1" dirty="0">
                <a:latin typeface="+mn-lt"/>
              </a:rPr>
              <a:t> </a:t>
            </a:r>
            <a:r>
              <a:rPr lang="de-DE" altLang="de-DE" sz="2400" b="1" dirty="0" err="1">
                <a:latin typeface="+mn-lt"/>
              </a:rPr>
              <a:t>have</a:t>
            </a:r>
            <a:r>
              <a:rPr lang="de-DE" altLang="de-DE" sz="2400" b="1" dirty="0">
                <a:latin typeface="+mn-lt"/>
              </a:rPr>
              <a:t> a </a:t>
            </a:r>
            <a:r>
              <a:rPr lang="de-DE" altLang="de-DE" sz="2400" b="1" dirty="0" err="1">
                <a:latin typeface="+mn-lt"/>
              </a:rPr>
              <a:t>harmonized</a:t>
            </a:r>
            <a:r>
              <a:rPr lang="de-DE" altLang="de-DE" sz="2400" b="1" dirty="0">
                <a:latin typeface="+mn-lt"/>
              </a:rPr>
              <a:t> </a:t>
            </a:r>
            <a:r>
              <a:rPr lang="de-DE" altLang="de-DE" sz="2400" b="1" dirty="0" err="1">
                <a:latin typeface="+mn-lt"/>
              </a:rPr>
              <a:t>Conceptual</a:t>
            </a:r>
            <a:r>
              <a:rPr lang="de-DE" altLang="de-DE" sz="2400" b="1" dirty="0">
                <a:latin typeface="+mn-lt"/>
              </a:rPr>
              <a:t> and </a:t>
            </a:r>
            <a:r>
              <a:rPr lang="de-DE" altLang="de-DE" sz="2400" b="1" dirty="0" err="1">
                <a:latin typeface="+mn-lt"/>
              </a:rPr>
              <a:t>Methodological</a:t>
            </a:r>
            <a:r>
              <a:rPr lang="de-DE" altLang="de-DE" sz="2400" b="1" dirty="0">
                <a:latin typeface="+mn-lt"/>
              </a:rPr>
              <a:t> Framework </a:t>
            </a:r>
            <a:r>
              <a:rPr lang="de-DE" altLang="de-DE" sz="2400" b="1" dirty="0" err="1">
                <a:latin typeface="+mn-lt"/>
              </a:rPr>
              <a:t>to</a:t>
            </a:r>
            <a:r>
              <a:rPr lang="de-DE" altLang="de-DE" sz="2400" b="1" dirty="0">
                <a:latin typeface="+mn-lt"/>
              </a:rPr>
              <a:t> </a:t>
            </a:r>
            <a:r>
              <a:rPr lang="de-DE" altLang="de-DE" sz="2400" b="1" dirty="0" err="1">
                <a:latin typeface="+mn-lt"/>
              </a:rPr>
              <a:t>improve</a:t>
            </a:r>
            <a:r>
              <a:rPr lang="de-DE" altLang="de-DE" sz="2400" b="1" dirty="0">
                <a:latin typeface="+mn-lt"/>
              </a:rPr>
              <a:t> </a:t>
            </a:r>
            <a:r>
              <a:rPr lang="de-DE" altLang="de-DE" sz="2400" b="1" dirty="0" err="1">
                <a:latin typeface="+mn-lt"/>
              </a:rPr>
              <a:t>the</a:t>
            </a:r>
            <a:r>
              <a:rPr lang="de-DE" altLang="de-DE" sz="2400" b="1" dirty="0">
                <a:latin typeface="+mn-lt"/>
              </a:rPr>
              <a:t> </a:t>
            </a:r>
            <a:r>
              <a:rPr lang="de-DE" altLang="de-DE" sz="2400" b="1" dirty="0" err="1">
                <a:latin typeface="+mn-lt"/>
              </a:rPr>
              <a:t>formulation</a:t>
            </a:r>
            <a:r>
              <a:rPr lang="de-DE" altLang="de-DE" sz="2400" b="1" dirty="0">
                <a:latin typeface="+mn-lt"/>
              </a:rPr>
              <a:t> </a:t>
            </a:r>
            <a:r>
              <a:rPr lang="de-DE" altLang="de-DE" sz="2400" b="1" dirty="0" err="1">
                <a:latin typeface="+mn-lt"/>
              </a:rPr>
              <a:t>of</a:t>
            </a:r>
            <a:r>
              <a:rPr lang="de-DE" altLang="de-DE" sz="2400" b="1" dirty="0">
                <a:latin typeface="+mn-lt"/>
              </a:rPr>
              <a:t> </a:t>
            </a:r>
            <a:r>
              <a:rPr lang="de-DE" altLang="de-DE" sz="2400" b="1" dirty="0" err="1">
                <a:latin typeface="+mn-lt"/>
              </a:rPr>
              <a:t>employment</a:t>
            </a:r>
            <a:r>
              <a:rPr lang="de-DE" altLang="de-DE" sz="2400" b="1" dirty="0">
                <a:latin typeface="+mn-lt"/>
              </a:rPr>
              <a:t> </a:t>
            </a:r>
            <a:r>
              <a:rPr lang="de-DE" altLang="de-DE" sz="2400" b="1" dirty="0" err="1">
                <a:latin typeface="+mn-lt"/>
              </a:rPr>
              <a:t>policies</a:t>
            </a:r>
            <a:r>
              <a:rPr lang="de-DE" altLang="de-DE" sz="2400" b="1" dirty="0">
                <a:latin typeface="+mn-lt"/>
              </a:rPr>
              <a:t> in </a:t>
            </a:r>
            <a:r>
              <a:rPr lang="de-DE" altLang="de-DE" sz="2400" b="1" dirty="0" err="1">
                <a:latin typeface="+mn-lt"/>
              </a:rPr>
              <a:t>Africa</a:t>
            </a:r>
            <a:r>
              <a:rPr lang="de-DE" altLang="de-DE" sz="2400" b="1" dirty="0">
                <a:latin typeface="+mn-lt"/>
              </a:rPr>
              <a:t>, </a:t>
            </a:r>
            <a:r>
              <a:rPr lang="de-DE" altLang="de-DE" sz="2400" b="1" dirty="0" err="1">
                <a:latin typeface="+mn-lt"/>
              </a:rPr>
              <a:t>their</a:t>
            </a:r>
            <a:r>
              <a:rPr lang="de-DE" altLang="de-DE" sz="2400" b="1" dirty="0">
                <a:latin typeface="+mn-lt"/>
              </a:rPr>
              <a:t> </a:t>
            </a:r>
            <a:r>
              <a:rPr lang="de-DE" altLang="de-DE" sz="2400" b="1" dirty="0" err="1">
                <a:latin typeface="+mn-lt"/>
              </a:rPr>
              <a:t>monitoring</a:t>
            </a:r>
            <a:r>
              <a:rPr lang="de-DE" altLang="de-DE" sz="2400" b="1" dirty="0">
                <a:latin typeface="+mn-lt"/>
              </a:rPr>
              <a:t> and </a:t>
            </a:r>
            <a:r>
              <a:rPr lang="de-DE" altLang="de-DE" sz="2400" b="1" dirty="0" err="1">
                <a:latin typeface="+mn-lt"/>
              </a:rPr>
              <a:t>evaluation</a:t>
            </a:r>
            <a:r>
              <a:rPr lang="de-DE" altLang="de-DE" sz="2400" b="1" dirty="0">
                <a:latin typeface="+mn-lt"/>
              </a:rPr>
              <a:t>;</a:t>
            </a:r>
            <a:r>
              <a:rPr lang="en-US" altLang="de-DE" sz="700" b="1" dirty="0">
                <a:latin typeface="+mn-lt"/>
              </a:rPr>
              <a:t> </a:t>
            </a:r>
            <a:br>
              <a:rPr lang="en-US" altLang="de-DE" sz="2000" b="1" dirty="0">
                <a:latin typeface="Arial" panose="020B0604020202020204" pitchFamily="34" charset="0"/>
              </a:rPr>
            </a:br>
            <a:endParaRPr lang="en-US" altLang="en-US" b="1" dirty="0"/>
          </a:p>
        </p:txBody>
      </p:sp>
      <p:sp>
        <p:nvSpPr>
          <p:cNvPr id="30723" name="Content Placeholder 2">
            <a:extLst>
              <a:ext uri="{FF2B5EF4-FFF2-40B4-BE49-F238E27FC236}">
                <a16:creationId xmlns:a16="http://schemas.microsoft.com/office/drawing/2014/main" id="{FEE20E53-DC23-C34A-A409-DE9E2B7C4B96}"/>
              </a:ext>
            </a:extLst>
          </p:cNvPr>
          <p:cNvSpPr>
            <a:spLocks noGrp="1"/>
          </p:cNvSpPr>
          <p:nvPr>
            <p:ph idx="1"/>
          </p:nvPr>
        </p:nvSpPr>
        <p:spPr>
          <a:xfrm>
            <a:off x="1590675" y="1371600"/>
            <a:ext cx="8972550" cy="4114800"/>
          </a:xfrm>
        </p:spPr>
        <p:txBody>
          <a:bodyPr/>
          <a:lstStyle/>
          <a:p>
            <a:pPr eaLnBrk="1" hangingPunct="1">
              <a:buFont typeface="Arial" panose="020B0604020202020204" pitchFamily="34" charset="0"/>
              <a:buNone/>
            </a:pPr>
            <a:r>
              <a:rPr lang="en-US" altLang="en-US" sz="2000" b="1">
                <a:solidFill>
                  <a:srgbClr val="FF0000"/>
                </a:solidFill>
              </a:rPr>
              <a:t>Goals:</a:t>
            </a:r>
          </a:p>
          <a:p>
            <a:pPr eaLnBrk="1" hangingPunct="1"/>
            <a:r>
              <a:rPr lang="en-US" altLang="en-US" sz="2000"/>
              <a:t>Define a set of key indicators on employment and work that are relevant to the follow-up of the Ouagadougou 2015 Action Plan and Agenda 2963 (2023 targets on employment, labor and social protection)</a:t>
            </a:r>
          </a:p>
          <a:p>
            <a:pPr eaLnBrk="1" hangingPunct="1"/>
            <a:r>
              <a:rPr lang="en-US" altLang="en-US" sz="2000"/>
              <a:t>Facilitate the harmonization, coordination and consistency of the collection, processing, analysis and dissemination of employment and work data at all levels;</a:t>
            </a:r>
          </a:p>
          <a:p>
            <a:pPr eaLnBrk="1" hangingPunct="1"/>
            <a:r>
              <a:rPr lang="en-US" altLang="en-US" sz="2000"/>
              <a:t>Ensure regular production of harmonized statistics on work and employment as defined above</a:t>
            </a:r>
          </a:p>
          <a:p>
            <a:pPr eaLnBrk="1" hangingPunct="1"/>
            <a:r>
              <a:rPr lang="en-US" altLang="en-US" sz="2000"/>
              <a:t>Promote knowledge and accessibility by all to reliable and up-to-date data on employment and work</a:t>
            </a:r>
          </a:p>
          <a:p>
            <a:pPr eaLnBrk="1" hangingPunct="1"/>
            <a:r>
              <a:rPr lang="en-US" altLang="en-US" sz="2000"/>
              <a:t>Strengthen the technical and institutional capacity of countries</a:t>
            </a:r>
          </a:p>
        </p:txBody>
      </p:sp>
      <p:sp>
        <p:nvSpPr>
          <p:cNvPr id="30724" name="Rectangle 4">
            <a:extLst>
              <a:ext uri="{FF2B5EF4-FFF2-40B4-BE49-F238E27FC236}">
                <a16:creationId xmlns:a16="http://schemas.microsoft.com/office/drawing/2014/main" id="{9F89F3A8-E028-044F-B13A-D36E84F12E77}"/>
              </a:ext>
            </a:extLst>
          </p:cNvPr>
          <p:cNvSpPr>
            <a:spLocks noChangeArrowheads="1"/>
          </p:cNvSpPr>
          <p:nvPr/>
        </p:nvSpPr>
        <p:spPr bwMode="auto">
          <a:xfrm>
            <a:off x="1524001" y="102922"/>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696" rIns="0" bIns="-12696"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de-DE" sz="1800">
              <a:latin typeface="Arial" panose="020B0604020202020204" pitchFamily="34" charset="0"/>
            </a:endParaRPr>
          </a:p>
        </p:txBody>
      </p:sp>
      <p:grpSp>
        <p:nvGrpSpPr>
          <p:cNvPr id="30725" name="Group 6">
            <a:extLst>
              <a:ext uri="{FF2B5EF4-FFF2-40B4-BE49-F238E27FC236}">
                <a16:creationId xmlns:a16="http://schemas.microsoft.com/office/drawing/2014/main" id="{72C0979F-C102-3A49-9385-23CDE361A210}"/>
              </a:ext>
            </a:extLst>
          </p:cNvPr>
          <p:cNvGrpSpPr>
            <a:grpSpLocks/>
          </p:cNvGrpSpPr>
          <p:nvPr/>
        </p:nvGrpSpPr>
        <p:grpSpPr bwMode="auto">
          <a:xfrm>
            <a:off x="10563225" y="5486400"/>
            <a:ext cx="1447800" cy="1370013"/>
            <a:chOff x="7896775" y="5604656"/>
            <a:chExt cx="1226127" cy="1219201"/>
          </a:xfrm>
        </p:grpSpPr>
        <p:sp>
          <p:nvSpPr>
            <p:cNvPr id="8" name="Rectangle 7">
              <a:extLst>
                <a:ext uri="{FF2B5EF4-FFF2-40B4-BE49-F238E27FC236}">
                  <a16:creationId xmlns:a16="http://schemas.microsoft.com/office/drawing/2014/main" id="{F7CB4691-D428-E840-B3BF-6D5FFC5FC3BC}"/>
                </a:ext>
              </a:extLst>
            </p:cNvPr>
            <p:cNvSpPr/>
            <p:nvPr/>
          </p:nvSpPr>
          <p:spPr>
            <a:xfrm>
              <a:off x="7896775" y="5604656"/>
              <a:ext cx="1226127" cy="12192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30727" name="Picture 11" descr="Image result for african union logo">
              <a:extLst>
                <a:ext uri="{FF2B5EF4-FFF2-40B4-BE49-F238E27FC236}">
                  <a16:creationId xmlns:a16="http://schemas.microsoft.com/office/drawing/2014/main" id="{9C66F0D7-4FCB-BF48-A079-43220FBF253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8079" y="5816434"/>
              <a:ext cx="963521" cy="863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74592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350F8BFD-BEC7-324C-BF96-8813E13F744F}"/>
              </a:ext>
            </a:extLst>
          </p:cNvPr>
          <p:cNvSpPr>
            <a:spLocks noGrp="1"/>
          </p:cNvSpPr>
          <p:nvPr>
            <p:ph type="title"/>
          </p:nvPr>
        </p:nvSpPr>
        <p:spPr>
          <a:xfrm>
            <a:off x="1981200" y="0"/>
            <a:ext cx="8229600" cy="990600"/>
          </a:xfrm>
        </p:spPr>
        <p:txBody>
          <a:bodyPr>
            <a:normAutofit fontScale="90000"/>
          </a:bodyPr>
          <a:lstStyle/>
          <a:p>
            <a:pPr eaLnBrk="1" hangingPunct="1"/>
            <a:br>
              <a:rPr lang="en-US" altLang="en-US" sz="2800"/>
            </a:br>
            <a:r>
              <a:rPr lang="en-US" altLang="en-US" sz="2400" b="1"/>
              <a:t>LMIS Harmonization and Coordination Framework Approach</a:t>
            </a:r>
            <a:br>
              <a:rPr lang="en-US" altLang="en-US"/>
            </a:br>
            <a:endParaRPr lang="en-US" altLang="en-US"/>
          </a:p>
        </p:txBody>
      </p:sp>
      <p:sp>
        <p:nvSpPr>
          <p:cNvPr id="5123" name="Content Placeholder 2">
            <a:extLst>
              <a:ext uri="{FF2B5EF4-FFF2-40B4-BE49-F238E27FC236}">
                <a16:creationId xmlns:a16="http://schemas.microsoft.com/office/drawing/2014/main" id="{12BBD370-123C-2742-A59F-FF63F0F027B7}"/>
              </a:ext>
            </a:extLst>
          </p:cNvPr>
          <p:cNvSpPr>
            <a:spLocks noGrp="1"/>
          </p:cNvSpPr>
          <p:nvPr>
            <p:ph idx="1"/>
          </p:nvPr>
        </p:nvSpPr>
        <p:spPr>
          <a:xfrm>
            <a:off x="1714500" y="1219200"/>
            <a:ext cx="8763000" cy="3505200"/>
          </a:xfrm>
        </p:spPr>
        <p:txBody>
          <a:bodyPr>
            <a:normAutofit fontScale="85000" lnSpcReduction="20000"/>
          </a:bodyPr>
          <a:lstStyle/>
          <a:p>
            <a:pPr marL="457200" indent="-457200" algn="just">
              <a:buFont typeface="Arial" panose="020B0604020202020204" pitchFamily="34" charset="0"/>
              <a:buAutoNum type="arabicPeriod"/>
              <a:defRPr/>
            </a:pPr>
            <a:r>
              <a:rPr lang="en-US" altLang="en-US" sz="2000" dirty="0"/>
              <a:t>Work with common Definitions, Concepts and    Terminologies in harmony with international standards</a:t>
            </a:r>
          </a:p>
          <a:p>
            <a:pPr marL="0" indent="0" algn="just">
              <a:buNone/>
              <a:defRPr/>
            </a:pPr>
            <a:endParaRPr lang="en-US" altLang="en-US" sz="2000" dirty="0"/>
          </a:p>
          <a:p>
            <a:pPr marL="0" indent="0" algn="just">
              <a:buNone/>
              <a:defRPr/>
            </a:pPr>
            <a:r>
              <a:rPr lang="en-US" altLang="en-US" sz="2000" dirty="0"/>
              <a:t> 2. 4 Categories of Labor Market and Poverty Indicators </a:t>
            </a:r>
          </a:p>
          <a:p>
            <a:pPr marL="0" indent="0" algn="just">
              <a:buNone/>
              <a:defRPr/>
            </a:pPr>
            <a:r>
              <a:rPr lang="en-US" altLang="en-US" sz="2000" dirty="0"/>
              <a:t>	a. Work, social protection and employment</a:t>
            </a:r>
          </a:p>
          <a:p>
            <a:pPr marL="0" indent="0" algn="just">
              <a:buNone/>
              <a:defRPr/>
            </a:pPr>
            <a:r>
              <a:rPr lang="en-US" altLang="en-US" sz="2000" dirty="0"/>
              <a:t>	b. Productivity and competitiveness</a:t>
            </a:r>
          </a:p>
          <a:p>
            <a:pPr marL="0" indent="0" algn="just">
              <a:buNone/>
              <a:defRPr/>
            </a:pPr>
            <a:r>
              <a:rPr lang="en-US" altLang="en-US" sz="2000" dirty="0"/>
              <a:t>	c. Poverty and labor market</a:t>
            </a:r>
          </a:p>
          <a:p>
            <a:pPr marL="0" indent="0" algn="just">
              <a:buNone/>
              <a:defRPr/>
            </a:pPr>
            <a:r>
              <a:rPr lang="en-US" altLang="en-US" sz="2000" dirty="0"/>
              <a:t>	d. Governance (types of LMI, methodologies, 	periodicity, organization / structure, funding, LMI 	analysis, etc.)</a:t>
            </a:r>
          </a:p>
          <a:p>
            <a:pPr marL="0" indent="0" algn="just">
              <a:buNone/>
              <a:defRPr/>
            </a:pPr>
            <a:endParaRPr lang="en-US" altLang="en-US" sz="2000" dirty="0"/>
          </a:p>
          <a:p>
            <a:pPr marL="0" indent="0" algn="just">
              <a:buNone/>
              <a:defRPr/>
            </a:pPr>
            <a:r>
              <a:rPr lang="en-US" altLang="en-US" sz="2000" dirty="0"/>
              <a:t>3. Each country conducts an audit of the LMIS, establishes a SIMT Coordination Unit on the basis of the social dialogue, and provides funding</a:t>
            </a:r>
          </a:p>
        </p:txBody>
      </p:sp>
      <p:sp>
        <p:nvSpPr>
          <p:cNvPr id="8" name="Rectangle 7">
            <a:extLst>
              <a:ext uri="{FF2B5EF4-FFF2-40B4-BE49-F238E27FC236}">
                <a16:creationId xmlns:a16="http://schemas.microsoft.com/office/drawing/2014/main" id="{DB8CBFC1-AAC4-49F2-8A88-6E79E8AC3CD1}"/>
              </a:ext>
            </a:extLst>
          </p:cNvPr>
          <p:cNvSpPr/>
          <p:nvPr/>
        </p:nvSpPr>
        <p:spPr>
          <a:xfrm>
            <a:off x="0" y="5638800"/>
            <a:ext cx="12183762" cy="1219200"/>
          </a:xfrm>
          <a:prstGeom prst="rect">
            <a:avLst/>
          </a:prstGeom>
          <a:solidFill>
            <a:srgbClr val="429E14"/>
          </a:solidFill>
          <a:ln>
            <a:solidFill>
              <a:srgbClr val="429E1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nvGrpSpPr>
          <p:cNvPr id="9" name="Group 6">
            <a:extLst>
              <a:ext uri="{FF2B5EF4-FFF2-40B4-BE49-F238E27FC236}">
                <a16:creationId xmlns:a16="http://schemas.microsoft.com/office/drawing/2014/main" id="{4E95D8D4-E1B5-4272-A432-2E9006E865EC}"/>
              </a:ext>
            </a:extLst>
          </p:cNvPr>
          <p:cNvGrpSpPr>
            <a:grpSpLocks/>
          </p:cNvGrpSpPr>
          <p:nvPr/>
        </p:nvGrpSpPr>
        <p:grpSpPr bwMode="auto">
          <a:xfrm>
            <a:off x="10563225" y="5486400"/>
            <a:ext cx="1447800" cy="1370013"/>
            <a:chOff x="7896775" y="5604656"/>
            <a:chExt cx="1226127" cy="1219201"/>
          </a:xfrm>
        </p:grpSpPr>
        <p:sp>
          <p:nvSpPr>
            <p:cNvPr id="10" name="Rectangle 9">
              <a:extLst>
                <a:ext uri="{FF2B5EF4-FFF2-40B4-BE49-F238E27FC236}">
                  <a16:creationId xmlns:a16="http://schemas.microsoft.com/office/drawing/2014/main" id="{DB49879D-06A4-4184-B25D-7A66DA6CF811}"/>
                </a:ext>
              </a:extLst>
            </p:cNvPr>
            <p:cNvSpPr/>
            <p:nvPr/>
          </p:nvSpPr>
          <p:spPr>
            <a:xfrm>
              <a:off x="7896775" y="5604656"/>
              <a:ext cx="1226127" cy="12192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11" name="Picture 11" descr="Image result for african union logo">
              <a:extLst>
                <a:ext uri="{FF2B5EF4-FFF2-40B4-BE49-F238E27FC236}">
                  <a16:creationId xmlns:a16="http://schemas.microsoft.com/office/drawing/2014/main" id="{F8A5C1F2-4840-4D93-826E-91C8F95158B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8079" y="5816434"/>
              <a:ext cx="963521" cy="863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90487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EBA744A8-0467-A348-BABD-F16B21D322B0}"/>
              </a:ext>
            </a:extLst>
          </p:cNvPr>
          <p:cNvSpPr>
            <a:spLocks noGrp="1"/>
          </p:cNvSpPr>
          <p:nvPr>
            <p:ph type="title"/>
          </p:nvPr>
        </p:nvSpPr>
        <p:spPr>
          <a:xfrm>
            <a:off x="1981200" y="152400"/>
            <a:ext cx="8229600" cy="1093788"/>
          </a:xfrm>
        </p:spPr>
        <p:txBody>
          <a:bodyPr/>
          <a:lstStyle/>
          <a:p>
            <a:pPr eaLnBrk="1" hangingPunct="1">
              <a:defRPr/>
            </a:pPr>
            <a:r>
              <a:rPr lang="en-GB" altLang="en-US" sz="2400" b="1" dirty="0"/>
              <a:t>Towards an integrated LMIS: Modelling for Demand Driven on </a:t>
            </a:r>
            <a:r>
              <a:rPr lang="en-GB" altLang="en-US" sz="2400" b="1" dirty="0" err="1"/>
              <a:t>Labor</a:t>
            </a:r>
            <a:r>
              <a:rPr lang="en-GB" altLang="en-US" sz="2400" b="1" dirty="0"/>
              <a:t> Market Information Systems (LMIS)</a:t>
            </a:r>
            <a:br>
              <a:rPr lang="en-US" sz="2400" b="1" dirty="0">
                <a:ln w="11430"/>
                <a:solidFill>
                  <a:schemeClr val="accent4">
                    <a:lumMod val="50000"/>
                  </a:schemeClr>
                </a:solidFill>
                <a:effectLst>
                  <a:outerShdw blurRad="50800" dist="39000" dir="5460000" algn="tl">
                    <a:srgbClr val="000000">
                      <a:alpha val="38000"/>
                    </a:srgbClr>
                  </a:outerShdw>
                </a:effectLst>
                <a:ea typeface="ＭＳ Ｐゴシック" charset="0"/>
              </a:rPr>
            </a:br>
            <a:endParaRPr lang="en-US" altLang="en-US" sz="2400" b="1" dirty="0"/>
          </a:p>
        </p:txBody>
      </p:sp>
      <p:sp>
        <p:nvSpPr>
          <p:cNvPr id="32770" name="Content Placeholder 2">
            <a:extLst>
              <a:ext uri="{FF2B5EF4-FFF2-40B4-BE49-F238E27FC236}">
                <a16:creationId xmlns:a16="http://schemas.microsoft.com/office/drawing/2014/main" id="{680F70C4-7CD7-6640-B3F7-90D5577CF48C}"/>
              </a:ext>
            </a:extLst>
          </p:cNvPr>
          <p:cNvSpPr>
            <a:spLocks noGrp="1"/>
          </p:cNvSpPr>
          <p:nvPr>
            <p:ph idx="1"/>
          </p:nvPr>
        </p:nvSpPr>
        <p:spPr>
          <a:xfrm rot="10800000" flipV="1">
            <a:off x="1524000" y="1676400"/>
            <a:ext cx="9144000" cy="3657600"/>
          </a:xfrm>
        </p:spPr>
        <p:txBody>
          <a:bodyPr/>
          <a:lstStyle/>
          <a:p>
            <a:pPr eaLnBrk="1" hangingPunct="1">
              <a:buFont typeface="Arial" panose="020B0604020202020204" pitchFamily="34" charset="0"/>
              <a:buNone/>
            </a:pPr>
            <a:r>
              <a:rPr lang="en-US" altLang="de-DE" sz="2000" b="1">
                <a:solidFill>
                  <a:srgbClr val="C00000"/>
                </a:solidFill>
              </a:rPr>
              <a:t>LMIS Type 1 </a:t>
            </a:r>
            <a:r>
              <a:rPr lang="en-US" altLang="de-DE" sz="2000"/>
              <a:t>is a database comprising of public actors and generating only data. As it does not contain any services or tools, it brings little added value to end users (employers or employees).</a:t>
            </a:r>
          </a:p>
          <a:p>
            <a:pPr eaLnBrk="1" hangingPunct="1">
              <a:buFont typeface="Arial" panose="020B0604020202020204" pitchFamily="34" charset="0"/>
              <a:buNone/>
            </a:pPr>
            <a:endParaRPr lang="en-US" altLang="de-DE" sz="2000"/>
          </a:p>
          <a:p>
            <a:pPr eaLnBrk="1" hangingPunct="1">
              <a:buFont typeface="Arial" panose="020B0604020202020204" pitchFamily="34" charset="0"/>
              <a:buNone/>
            </a:pPr>
            <a:r>
              <a:rPr lang="en-US" altLang="de-DE" sz="2000" b="1">
                <a:solidFill>
                  <a:srgbClr val="C00000"/>
                </a:solidFill>
              </a:rPr>
              <a:t>LMIS Type 2 </a:t>
            </a:r>
            <a:r>
              <a:rPr lang="en-US" altLang="de-DE" sz="2000"/>
              <a:t>is an intermediate LMIS with public actors but has also produced, which offers services, creators of value for the end user (such as job search services).</a:t>
            </a:r>
          </a:p>
          <a:p>
            <a:pPr eaLnBrk="1" hangingPunct="1">
              <a:buFont typeface="Arial" panose="020B0604020202020204" pitchFamily="34" charset="0"/>
              <a:buNone/>
            </a:pPr>
            <a:endParaRPr lang="en-US" altLang="de-DE" sz="2000"/>
          </a:p>
          <a:p>
            <a:pPr eaLnBrk="1" hangingPunct="1">
              <a:buFont typeface="Arial" panose="020B0604020202020204" pitchFamily="34" charset="0"/>
              <a:buNone/>
            </a:pPr>
            <a:r>
              <a:rPr lang="en-US" altLang="de-DE" sz="2000" b="1">
                <a:solidFill>
                  <a:srgbClr val="C00000"/>
                </a:solidFill>
              </a:rPr>
              <a:t>LMIS Type 3 </a:t>
            </a:r>
            <a:r>
              <a:rPr lang="en-US" altLang="de-DE" sz="2000"/>
              <a:t>is an advanced LMIS with characteristics similar to Type 1, but whose ability to generate value is such that private actors become effective participating entities to the extent that they find an economic benefit to be made part of the system.</a:t>
            </a:r>
          </a:p>
        </p:txBody>
      </p:sp>
      <p:sp>
        <p:nvSpPr>
          <p:cNvPr id="8" name="Rectangle 7">
            <a:extLst>
              <a:ext uri="{FF2B5EF4-FFF2-40B4-BE49-F238E27FC236}">
                <a16:creationId xmlns:a16="http://schemas.microsoft.com/office/drawing/2014/main" id="{05C49FB6-7236-4BE9-B46F-53240016BBE6}"/>
              </a:ext>
            </a:extLst>
          </p:cNvPr>
          <p:cNvSpPr/>
          <p:nvPr/>
        </p:nvSpPr>
        <p:spPr>
          <a:xfrm>
            <a:off x="0" y="5638800"/>
            <a:ext cx="12183762" cy="1219200"/>
          </a:xfrm>
          <a:prstGeom prst="rect">
            <a:avLst/>
          </a:prstGeom>
          <a:solidFill>
            <a:srgbClr val="429E14"/>
          </a:solidFill>
          <a:ln>
            <a:solidFill>
              <a:srgbClr val="429E1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nvGrpSpPr>
          <p:cNvPr id="9" name="Group 6">
            <a:extLst>
              <a:ext uri="{FF2B5EF4-FFF2-40B4-BE49-F238E27FC236}">
                <a16:creationId xmlns:a16="http://schemas.microsoft.com/office/drawing/2014/main" id="{79C70A5F-2352-4174-AE71-63FAADE56113}"/>
              </a:ext>
            </a:extLst>
          </p:cNvPr>
          <p:cNvGrpSpPr>
            <a:grpSpLocks/>
          </p:cNvGrpSpPr>
          <p:nvPr/>
        </p:nvGrpSpPr>
        <p:grpSpPr bwMode="auto">
          <a:xfrm>
            <a:off x="10563225" y="5486400"/>
            <a:ext cx="1447800" cy="1370013"/>
            <a:chOff x="7896775" y="5604656"/>
            <a:chExt cx="1226127" cy="1219201"/>
          </a:xfrm>
        </p:grpSpPr>
        <p:sp>
          <p:nvSpPr>
            <p:cNvPr id="10" name="Rectangle 9">
              <a:extLst>
                <a:ext uri="{FF2B5EF4-FFF2-40B4-BE49-F238E27FC236}">
                  <a16:creationId xmlns:a16="http://schemas.microsoft.com/office/drawing/2014/main" id="{F81B4DEC-7A34-451D-856B-32DA0202B4E7}"/>
                </a:ext>
              </a:extLst>
            </p:cNvPr>
            <p:cNvSpPr/>
            <p:nvPr/>
          </p:nvSpPr>
          <p:spPr>
            <a:xfrm>
              <a:off x="7896775" y="5604656"/>
              <a:ext cx="1226127" cy="12192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11" name="Picture 11" descr="Image result for african union logo">
              <a:extLst>
                <a:ext uri="{FF2B5EF4-FFF2-40B4-BE49-F238E27FC236}">
                  <a16:creationId xmlns:a16="http://schemas.microsoft.com/office/drawing/2014/main" id="{3BD7B964-4B52-43A1-BF7C-7D7B02FB573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8079" y="5816434"/>
              <a:ext cx="963521" cy="863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994255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2229</Words>
  <Application>Microsoft Office PowerPoint</Application>
  <PresentationFormat>Widescreen</PresentationFormat>
  <Paragraphs>248</Paragraphs>
  <Slides>26</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MS PGothic</vt:lpstr>
      <vt:lpstr>MS PGothic</vt:lpstr>
      <vt:lpstr>Arial</vt:lpstr>
      <vt:lpstr>Calibri</vt:lpstr>
      <vt:lpstr>Calibri Light</vt:lpstr>
      <vt:lpstr>Constantia</vt:lpstr>
      <vt:lpstr>Open Sans</vt:lpstr>
      <vt:lpstr>Times New Roman</vt:lpstr>
      <vt:lpstr>Wingdings</vt:lpstr>
      <vt:lpstr>Wingdings 2</vt:lpstr>
      <vt:lpstr>Office Theme</vt:lpstr>
      <vt:lpstr>PowerPoint Presentation</vt:lpstr>
      <vt:lpstr>Online Meeting Etiquette and Rules</vt:lpstr>
      <vt:lpstr>AGENDA</vt:lpstr>
      <vt:lpstr>PowerPoint Presentation</vt:lpstr>
      <vt:lpstr>PowerPoint Presentation</vt:lpstr>
      <vt:lpstr>FRAMEWORK FOR HARMONIZATION AND COORDINATION OF LMIS IN AFRICA</vt:lpstr>
      <vt:lpstr>   Goal: To have a harmonized Conceptual and Methodological Framework to improve the formulation of employment policies in Africa, their monitoring and evaluation;  </vt:lpstr>
      <vt:lpstr> LMIS Harmonization and Coordination Framework Approach </vt:lpstr>
      <vt:lpstr>Towards an integrated LMIS: Modelling for Demand Driven on Labor Market Information Systems (LMIS)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Registration for the YouMatch study tour to Germany from 2-6 December 2019</vt:lpstr>
      <vt:lpstr>Brief on ASPYEE</vt:lpstr>
      <vt:lpstr>Evaluation </vt:lpstr>
      <vt:lpstr>Thank you all! See you in Germany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Honore Tshitenge</cp:lastModifiedBy>
  <cp:revision>61</cp:revision>
  <cp:lastPrinted>2019-09-30T06:58:53Z</cp:lastPrinted>
  <dcterms:created xsi:type="dcterms:W3CDTF">2019-09-28T06:38:51Z</dcterms:created>
  <dcterms:modified xsi:type="dcterms:W3CDTF">2019-11-11T06:48:57Z</dcterms:modified>
</cp:coreProperties>
</file>