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3"/>
  </p:notesMasterIdLst>
  <p:sldIdLst>
    <p:sldId id="306" r:id="rId2"/>
    <p:sldId id="307" r:id="rId3"/>
    <p:sldId id="308" r:id="rId4"/>
    <p:sldId id="309" r:id="rId5"/>
    <p:sldId id="316" r:id="rId6"/>
    <p:sldId id="317" r:id="rId7"/>
    <p:sldId id="318" r:id="rId8"/>
    <p:sldId id="310" r:id="rId9"/>
    <p:sldId id="311" r:id="rId10"/>
    <p:sldId id="312" r:id="rId11"/>
    <p:sldId id="313" r:id="rId12"/>
    <p:sldId id="315" r:id="rId13"/>
    <p:sldId id="302" r:id="rId14"/>
    <p:sldId id="257" r:id="rId15"/>
    <p:sldId id="258" r:id="rId16"/>
    <p:sldId id="262" r:id="rId17"/>
    <p:sldId id="260" r:id="rId18"/>
    <p:sldId id="284" r:id="rId19"/>
    <p:sldId id="265" r:id="rId20"/>
    <p:sldId id="285" r:id="rId21"/>
    <p:sldId id="290" r:id="rId22"/>
    <p:sldId id="287" r:id="rId23"/>
    <p:sldId id="276" r:id="rId24"/>
    <p:sldId id="293" r:id="rId25"/>
    <p:sldId id="294" r:id="rId26"/>
    <p:sldId id="295" r:id="rId27"/>
    <p:sldId id="296" r:id="rId28"/>
    <p:sldId id="297" r:id="rId29"/>
    <p:sldId id="298" r:id="rId30"/>
    <p:sldId id="299" r:id="rId31"/>
    <p:sldId id="31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02" autoAdjust="0"/>
  </p:normalViewPr>
  <p:slideViewPr>
    <p:cSldViewPr snapToGrid="0">
      <p:cViewPr varScale="1">
        <p:scale>
          <a:sx n="65" d="100"/>
          <a:sy n="65" d="100"/>
        </p:scale>
        <p:origin x="-620" y="-64"/>
      </p:cViewPr>
      <p:guideLst>
        <p:guide orient="horz" pos="2160"/>
        <p:guide pos="3840"/>
      </p:guideLst>
    </p:cSldViewPr>
  </p:slideViewPr>
  <p:notesTextViewPr>
    <p:cViewPr>
      <p:scale>
        <a:sx n="1" d="1"/>
        <a:sy n="1" d="1"/>
      </p:scale>
      <p:origin x="0" y="0"/>
    </p:cViewPr>
  </p:notesTextViewPr>
  <p:sorterViewPr>
    <p:cViewPr>
      <p:scale>
        <a:sx n="100" d="100"/>
        <a:sy n="100" d="100"/>
      </p:scale>
      <p:origin x="0" y="-10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51B85F-2F29-4DBE-A2FB-D71EEA310CE7}"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13AB8BB0-F7FB-48F3-854D-89770DC16CE6}">
      <dgm:prSet phldrT="[Text]"/>
      <dgm:spPr/>
      <dgm:t>
        <a:bodyPr/>
        <a:lstStyle/>
        <a:p>
          <a:r>
            <a:rPr lang="en-US" dirty="0" smtClean="0"/>
            <a:t>LMIS</a:t>
          </a:r>
          <a:endParaRPr lang="en-US" dirty="0"/>
        </a:p>
      </dgm:t>
    </dgm:pt>
    <dgm:pt modelId="{DD0CE308-8A92-4D78-B80B-ACD8C6F7ED87}" type="parTrans" cxnId="{D02D13AB-0949-4877-A6E4-05087A5B0888}">
      <dgm:prSet/>
      <dgm:spPr/>
      <dgm:t>
        <a:bodyPr/>
        <a:lstStyle/>
        <a:p>
          <a:endParaRPr lang="en-US"/>
        </a:p>
      </dgm:t>
    </dgm:pt>
    <dgm:pt modelId="{49F285FB-7084-4652-A4AE-2186FFEFA1FC}" type="sibTrans" cxnId="{D02D13AB-0949-4877-A6E4-05087A5B0888}">
      <dgm:prSet/>
      <dgm:spPr/>
      <dgm:t>
        <a:bodyPr/>
        <a:lstStyle/>
        <a:p>
          <a:endParaRPr lang="en-US"/>
        </a:p>
      </dgm:t>
    </dgm:pt>
    <dgm:pt modelId="{AAC5878B-A07E-4B15-88CE-E055C33327D1}">
      <dgm:prSet phldrT="[Text]" custT="1"/>
      <dgm:spPr>
        <a:solidFill>
          <a:schemeClr val="accent2"/>
        </a:solidFill>
      </dgm:spPr>
      <dgm:t>
        <a:bodyPr/>
        <a:lstStyle/>
        <a:p>
          <a:r>
            <a:rPr lang="en-US" sz="1400" dirty="0" smtClean="0"/>
            <a:t>Policy maker (Government) </a:t>
          </a:r>
          <a:endParaRPr lang="en-US" sz="1400" dirty="0"/>
        </a:p>
      </dgm:t>
    </dgm:pt>
    <dgm:pt modelId="{88B5FA58-BB78-40A3-B967-2AA740E8EEB9}" type="parTrans" cxnId="{75D010B5-9473-462D-8B53-1014A501561D}">
      <dgm:prSet/>
      <dgm:spPr/>
      <dgm:t>
        <a:bodyPr/>
        <a:lstStyle/>
        <a:p>
          <a:endParaRPr lang="en-US"/>
        </a:p>
      </dgm:t>
    </dgm:pt>
    <dgm:pt modelId="{DF36C9F2-2F72-46A8-8A3F-2F741746FB2F}" type="sibTrans" cxnId="{75D010B5-9473-462D-8B53-1014A501561D}">
      <dgm:prSet/>
      <dgm:spPr/>
      <dgm:t>
        <a:bodyPr/>
        <a:lstStyle/>
        <a:p>
          <a:endParaRPr lang="en-US"/>
        </a:p>
      </dgm:t>
    </dgm:pt>
    <dgm:pt modelId="{4E8CBAB7-6A96-4743-BF0D-4416AEEDBE86}">
      <dgm:prSet phldrT="[Text]" custT="1"/>
      <dgm:spPr>
        <a:solidFill>
          <a:srgbClr val="7030A0"/>
        </a:solidFill>
      </dgm:spPr>
      <dgm:t>
        <a:bodyPr/>
        <a:lstStyle/>
        <a:p>
          <a:r>
            <a:rPr lang="en-US" sz="1400" dirty="0" smtClean="0"/>
            <a:t>Students, Graduates, Job seekers &amp; Employees</a:t>
          </a:r>
          <a:endParaRPr lang="en-US" sz="1400" dirty="0"/>
        </a:p>
      </dgm:t>
    </dgm:pt>
    <dgm:pt modelId="{38A353C2-C60A-479B-B13F-660CF1C0B368}" type="parTrans" cxnId="{60911C36-11ED-454C-BD3F-B66AB52DCA4C}">
      <dgm:prSet/>
      <dgm:spPr/>
      <dgm:t>
        <a:bodyPr/>
        <a:lstStyle/>
        <a:p>
          <a:endParaRPr lang="en-US"/>
        </a:p>
      </dgm:t>
    </dgm:pt>
    <dgm:pt modelId="{E631E114-7E35-4436-8392-16A085F8D203}" type="sibTrans" cxnId="{60911C36-11ED-454C-BD3F-B66AB52DCA4C}">
      <dgm:prSet/>
      <dgm:spPr/>
      <dgm:t>
        <a:bodyPr/>
        <a:lstStyle/>
        <a:p>
          <a:endParaRPr lang="en-US"/>
        </a:p>
      </dgm:t>
    </dgm:pt>
    <dgm:pt modelId="{6EC0712F-37E6-496E-AA8E-CE7BBAB16506}">
      <dgm:prSet phldrT="[Text]" custT="1"/>
      <dgm:spPr>
        <a:solidFill>
          <a:srgbClr val="00B050"/>
        </a:solidFill>
      </dgm:spPr>
      <dgm:t>
        <a:bodyPr/>
        <a:lstStyle/>
        <a:p>
          <a:r>
            <a:rPr lang="en-US" sz="1400" dirty="0" smtClean="0"/>
            <a:t>Training providers</a:t>
          </a:r>
          <a:endParaRPr lang="en-US" sz="1400" dirty="0"/>
        </a:p>
      </dgm:t>
    </dgm:pt>
    <dgm:pt modelId="{F2531CB4-ADDF-4087-9619-5BDB743CAD1D}" type="parTrans" cxnId="{9E60304B-4584-4310-9F9F-C3BE8C22F615}">
      <dgm:prSet/>
      <dgm:spPr/>
      <dgm:t>
        <a:bodyPr/>
        <a:lstStyle/>
        <a:p>
          <a:endParaRPr lang="en-US"/>
        </a:p>
      </dgm:t>
    </dgm:pt>
    <dgm:pt modelId="{507486BA-5E69-4325-AF73-BAAF08347CA5}" type="sibTrans" cxnId="{9E60304B-4584-4310-9F9F-C3BE8C22F615}">
      <dgm:prSet/>
      <dgm:spPr/>
      <dgm:t>
        <a:bodyPr/>
        <a:lstStyle/>
        <a:p>
          <a:endParaRPr lang="en-US"/>
        </a:p>
      </dgm:t>
    </dgm:pt>
    <dgm:pt modelId="{4B08D155-8D1C-4468-9C96-108AA37C3E5C}">
      <dgm:prSet phldrT="[Text]" custT="1"/>
      <dgm:spPr>
        <a:solidFill>
          <a:schemeClr val="accent4">
            <a:lumMod val="75000"/>
          </a:schemeClr>
        </a:solidFill>
      </dgm:spPr>
      <dgm:t>
        <a:bodyPr/>
        <a:lstStyle/>
        <a:p>
          <a:r>
            <a:rPr lang="en-US" sz="1400" dirty="0" smtClean="0"/>
            <a:t>Public employers,  Private  employers,  Foreign Investors</a:t>
          </a:r>
          <a:endParaRPr lang="en-US" sz="1400" dirty="0"/>
        </a:p>
      </dgm:t>
    </dgm:pt>
    <dgm:pt modelId="{4804F714-3A25-40D8-9F66-567620C35804}" type="parTrans" cxnId="{9905A4F6-DE04-428B-83EE-383C00BCEE87}">
      <dgm:prSet/>
      <dgm:spPr/>
      <dgm:t>
        <a:bodyPr/>
        <a:lstStyle/>
        <a:p>
          <a:endParaRPr lang="en-US"/>
        </a:p>
      </dgm:t>
    </dgm:pt>
    <dgm:pt modelId="{FE0E2C08-5F30-4E65-AEF7-0BD1B109E22B}" type="sibTrans" cxnId="{9905A4F6-DE04-428B-83EE-383C00BCEE87}">
      <dgm:prSet/>
      <dgm:spPr/>
      <dgm:t>
        <a:bodyPr/>
        <a:lstStyle/>
        <a:p>
          <a:endParaRPr lang="en-US"/>
        </a:p>
      </dgm:t>
    </dgm:pt>
    <dgm:pt modelId="{67C085CE-BCDB-406D-A177-93016D7D6D5B}">
      <dgm:prSet/>
      <dgm:spPr>
        <a:solidFill>
          <a:schemeClr val="accent3">
            <a:lumMod val="50000"/>
          </a:schemeClr>
        </a:solidFill>
      </dgm:spPr>
      <dgm:t>
        <a:bodyPr/>
        <a:lstStyle/>
        <a:p>
          <a:r>
            <a:rPr lang="en-US" dirty="0" smtClean="0"/>
            <a:t>Employment Service Centers</a:t>
          </a:r>
          <a:endParaRPr lang="en-US" dirty="0"/>
        </a:p>
      </dgm:t>
    </dgm:pt>
    <dgm:pt modelId="{EBC82EE7-2E3D-4745-AE7E-BEAB9720DA0B}" type="parTrans" cxnId="{AB873C2C-5CF1-401B-8220-B9E7E6F5A3E2}">
      <dgm:prSet/>
      <dgm:spPr/>
      <dgm:t>
        <a:bodyPr/>
        <a:lstStyle/>
        <a:p>
          <a:endParaRPr lang="en-US"/>
        </a:p>
      </dgm:t>
    </dgm:pt>
    <dgm:pt modelId="{2C9609C3-2796-4E36-8CD6-0C6A4879B9F0}" type="sibTrans" cxnId="{AB873C2C-5CF1-401B-8220-B9E7E6F5A3E2}">
      <dgm:prSet/>
      <dgm:spPr/>
      <dgm:t>
        <a:bodyPr/>
        <a:lstStyle/>
        <a:p>
          <a:endParaRPr lang="en-US"/>
        </a:p>
      </dgm:t>
    </dgm:pt>
    <dgm:pt modelId="{43F8CB02-D397-46A8-B58D-72C64071C999}">
      <dgm:prSet/>
      <dgm:spPr/>
      <dgm:t>
        <a:bodyPr/>
        <a:lstStyle/>
        <a:p>
          <a:r>
            <a:rPr lang="en-US" dirty="0" smtClean="0"/>
            <a:t>Data providers (NISR, RSSB, RRA, ORG, …)</a:t>
          </a:r>
          <a:endParaRPr lang="en-US" dirty="0"/>
        </a:p>
      </dgm:t>
    </dgm:pt>
    <dgm:pt modelId="{2C21E192-25AB-40B6-A329-93DABFE08644}" type="parTrans" cxnId="{1EA0BD5C-5116-4402-B2E9-5ADC71559E97}">
      <dgm:prSet/>
      <dgm:spPr/>
      <dgm:t>
        <a:bodyPr/>
        <a:lstStyle/>
        <a:p>
          <a:endParaRPr lang="en-US"/>
        </a:p>
      </dgm:t>
    </dgm:pt>
    <dgm:pt modelId="{33FEC734-65DD-414D-AE77-4F856F9A06DA}" type="sibTrans" cxnId="{1EA0BD5C-5116-4402-B2E9-5ADC71559E97}">
      <dgm:prSet/>
      <dgm:spPr/>
      <dgm:t>
        <a:bodyPr/>
        <a:lstStyle/>
        <a:p>
          <a:endParaRPr lang="en-US"/>
        </a:p>
      </dgm:t>
    </dgm:pt>
    <dgm:pt modelId="{26B937DA-9445-4378-A469-D32DA1E736E2}" type="pres">
      <dgm:prSet presAssocID="{DC51B85F-2F29-4DBE-A2FB-D71EEA310CE7}" presName="cycle" presStyleCnt="0">
        <dgm:presLayoutVars>
          <dgm:chMax val="1"/>
          <dgm:dir/>
          <dgm:animLvl val="ctr"/>
          <dgm:resizeHandles val="exact"/>
        </dgm:presLayoutVars>
      </dgm:prSet>
      <dgm:spPr/>
      <dgm:t>
        <a:bodyPr/>
        <a:lstStyle/>
        <a:p>
          <a:endParaRPr lang="en-US"/>
        </a:p>
      </dgm:t>
    </dgm:pt>
    <dgm:pt modelId="{02BF36FA-A633-4C0F-B34A-9B46DF856EE6}" type="pres">
      <dgm:prSet presAssocID="{13AB8BB0-F7FB-48F3-854D-89770DC16CE6}" presName="centerShape" presStyleLbl="node0" presStyleIdx="0" presStyleCnt="1"/>
      <dgm:spPr/>
      <dgm:t>
        <a:bodyPr/>
        <a:lstStyle/>
        <a:p>
          <a:endParaRPr lang="en-US"/>
        </a:p>
      </dgm:t>
    </dgm:pt>
    <dgm:pt modelId="{CBE77451-E037-44F7-9799-42497293571F}" type="pres">
      <dgm:prSet presAssocID="{88B5FA58-BB78-40A3-B967-2AA740E8EEB9}" presName="Name9" presStyleLbl="parChTrans1D2" presStyleIdx="0" presStyleCnt="6"/>
      <dgm:spPr/>
      <dgm:t>
        <a:bodyPr/>
        <a:lstStyle/>
        <a:p>
          <a:endParaRPr lang="en-US"/>
        </a:p>
      </dgm:t>
    </dgm:pt>
    <dgm:pt modelId="{9C121314-9AD2-4829-BDB4-BF415D38376D}" type="pres">
      <dgm:prSet presAssocID="{88B5FA58-BB78-40A3-B967-2AA740E8EEB9}" presName="connTx" presStyleLbl="parChTrans1D2" presStyleIdx="0" presStyleCnt="6"/>
      <dgm:spPr/>
      <dgm:t>
        <a:bodyPr/>
        <a:lstStyle/>
        <a:p>
          <a:endParaRPr lang="en-US"/>
        </a:p>
      </dgm:t>
    </dgm:pt>
    <dgm:pt modelId="{D32192EF-C189-4FB8-816B-AA9E986D17E8}" type="pres">
      <dgm:prSet presAssocID="{AAC5878B-A07E-4B15-88CE-E055C33327D1}" presName="node" presStyleLbl="node1" presStyleIdx="0" presStyleCnt="6">
        <dgm:presLayoutVars>
          <dgm:bulletEnabled val="1"/>
        </dgm:presLayoutVars>
      </dgm:prSet>
      <dgm:spPr/>
      <dgm:t>
        <a:bodyPr/>
        <a:lstStyle/>
        <a:p>
          <a:endParaRPr lang="en-US"/>
        </a:p>
      </dgm:t>
    </dgm:pt>
    <dgm:pt modelId="{DC7F1958-024C-4B30-AAFE-A8730EE6249E}" type="pres">
      <dgm:prSet presAssocID="{38A353C2-C60A-479B-B13F-660CF1C0B368}" presName="Name9" presStyleLbl="parChTrans1D2" presStyleIdx="1" presStyleCnt="6"/>
      <dgm:spPr/>
      <dgm:t>
        <a:bodyPr/>
        <a:lstStyle/>
        <a:p>
          <a:endParaRPr lang="en-US"/>
        </a:p>
      </dgm:t>
    </dgm:pt>
    <dgm:pt modelId="{C9D7E0D4-141B-4CDE-885B-5762F25488DA}" type="pres">
      <dgm:prSet presAssocID="{38A353C2-C60A-479B-B13F-660CF1C0B368}" presName="connTx" presStyleLbl="parChTrans1D2" presStyleIdx="1" presStyleCnt="6"/>
      <dgm:spPr/>
      <dgm:t>
        <a:bodyPr/>
        <a:lstStyle/>
        <a:p>
          <a:endParaRPr lang="en-US"/>
        </a:p>
      </dgm:t>
    </dgm:pt>
    <dgm:pt modelId="{FD0AF11F-52CE-4D3E-933B-EF1023CFE32B}" type="pres">
      <dgm:prSet presAssocID="{4E8CBAB7-6A96-4743-BF0D-4416AEEDBE86}" presName="node" presStyleLbl="node1" presStyleIdx="1" presStyleCnt="6">
        <dgm:presLayoutVars>
          <dgm:bulletEnabled val="1"/>
        </dgm:presLayoutVars>
      </dgm:prSet>
      <dgm:spPr/>
      <dgm:t>
        <a:bodyPr/>
        <a:lstStyle/>
        <a:p>
          <a:endParaRPr lang="en-US"/>
        </a:p>
      </dgm:t>
    </dgm:pt>
    <dgm:pt modelId="{6A26B01F-C577-49BF-8930-04C3546028F6}" type="pres">
      <dgm:prSet presAssocID="{F2531CB4-ADDF-4087-9619-5BDB743CAD1D}" presName="Name9" presStyleLbl="parChTrans1D2" presStyleIdx="2" presStyleCnt="6"/>
      <dgm:spPr/>
      <dgm:t>
        <a:bodyPr/>
        <a:lstStyle/>
        <a:p>
          <a:endParaRPr lang="en-US"/>
        </a:p>
      </dgm:t>
    </dgm:pt>
    <dgm:pt modelId="{CAD145D4-6715-4495-86CD-03146D92ED1B}" type="pres">
      <dgm:prSet presAssocID="{F2531CB4-ADDF-4087-9619-5BDB743CAD1D}" presName="connTx" presStyleLbl="parChTrans1D2" presStyleIdx="2" presStyleCnt="6"/>
      <dgm:spPr/>
      <dgm:t>
        <a:bodyPr/>
        <a:lstStyle/>
        <a:p>
          <a:endParaRPr lang="en-US"/>
        </a:p>
      </dgm:t>
    </dgm:pt>
    <dgm:pt modelId="{1D446955-D612-44E8-9EFB-A75B136A3039}" type="pres">
      <dgm:prSet presAssocID="{6EC0712F-37E6-496E-AA8E-CE7BBAB16506}" presName="node" presStyleLbl="node1" presStyleIdx="2" presStyleCnt="6">
        <dgm:presLayoutVars>
          <dgm:bulletEnabled val="1"/>
        </dgm:presLayoutVars>
      </dgm:prSet>
      <dgm:spPr/>
      <dgm:t>
        <a:bodyPr/>
        <a:lstStyle/>
        <a:p>
          <a:endParaRPr lang="en-US"/>
        </a:p>
      </dgm:t>
    </dgm:pt>
    <dgm:pt modelId="{B2CAC8C6-9FB2-4EBB-B053-7F4730712A36}" type="pres">
      <dgm:prSet presAssocID="{4804F714-3A25-40D8-9F66-567620C35804}" presName="Name9" presStyleLbl="parChTrans1D2" presStyleIdx="3" presStyleCnt="6"/>
      <dgm:spPr/>
      <dgm:t>
        <a:bodyPr/>
        <a:lstStyle/>
        <a:p>
          <a:endParaRPr lang="en-US"/>
        </a:p>
      </dgm:t>
    </dgm:pt>
    <dgm:pt modelId="{D24C111D-111B-4DC7-A950-265B671823F5}" type="pres">
      <dgm:prSet presAssocID="{4804F714-3A25-40D8-9F66-567620C35804}" presName="connTx" presStyleLbl="parChTrans1D2" presStyleIdx="3" presStyleCnt="6"/>
      <dgm:spPr/>
      <dgm:t>
        <a:bodyPr/>
        <a:lstStyle/>
        <a:p>
          <a:endParaRPr lang="en-US"/>
        </a:p>
      </dgm:t>
    </dgm:pt>
    <dgm:pt modelId="{97604AD5-990F-452C-88F7-BDBDD24CCEE4}" type="pres">
      <dgm:prSet presAssocID="{4B08D155-8D1C-4468-9C96-108AA37C3E5C}" presName="node" presStyleLbl="node1" presStyleIdx="3" presStyleCnt="6">
        <dgm:presLayoutVars>
          <dgm:bulletEnabled val="1"/>
        </dgm:presLayoutVars>
      </dgm:prSet>
      <dgm:spPr/>
      <dgm:t>
        <a:bodyPr/>
        <a:lstStyle/>
        <a:p>
          <a:endParaRPr lang="en-US"/>
        </a:p>
      </dgm:t>
    </dgm:pt>
    <dgm:pt modelId="{A9508BE9-5C70-41E9-9EB5-ECB060E46B95}" type="pres">
      <dgm:prSet presAssocID="{EBC82EE7-2E3D-4745-AE7E-BEAB9720DA0B}" presName="Name9" presStyleLbl="parChTrans1D2" presStyleIdx="4" presStyleCnt="6"/>
      <dgm:spPr/>
      <dgm:t>
        <a:bodyPr/>
        <a:lstStyle/>
        <a:p>
          <a:endParaRPr lang="en-US"/>
        </a:p>
      </dgm:t>
    </dgm:pt>
    <dgm:pt modelId="{ABD2E5FB-8CD7-48A4-BA1D-25F1CAD355BD}" type="pres">
      <dgm:prSet presAssocID="{EBC82EE7-2E3D-4745-AE7E-BEAB9720DA0B}" presName="connTx" presStyleLbl="parChTrans1D2" presStyleIdx="4" presStyleCnt="6"/>
      <dgm:spPr/>
      <dgm:t>
        <a:bodyPr/>
        <a:lstStyle/>
        <a:p>
          <a:endParaRPr lang="en-US"/>
        </a:p>
      </dgm:t>
    </dgm:pt>
    <dgm:pt modelId="{A6192E99-4208-4AAB-B158-8597E6D37F5E}" type="pres">
      <dgm:prSet presAssocID="{67C085CE-BCDB-406D-A177-93016D7D6D5B}" presName="node" presStyleLbl="node1" presStyleIdx="4" presStyleCnt="6">
        <dgm:presLayoutVars>
          <dgm:bulletEnabled val="1"/>
        </dgm:presLayoutVars>
      </dgm:prSet>
      <dgm:spPr/>
      <dgm:t>
        <a:bodyPr/>
        <a:lstStyle/>
        <a:p>
          <a:endParaRPr lang="en-US"/>
        </a:p>
      </dgm:t>
    </dgm:pt>
    <dgm:pt modelId="{D80D68A5-4BE5-45F2-A33C-27794CD14075}" type="pres">
      <dgm:prSet presAssocID="{2C21E192-25AB-40B6-A329-93DABFE08644}" presName="Name9" presStyleLbl="parChTrans1D2" presStyleIdx="5" presStyleCnt="6"/>
      <dgm:spPr/>
      <dgm:t>
        <a:bodyPr/>
        <a:lstStyle/>
        <a:p>
          <a:endParaRPr lang="en-US"/>
        </a:p>
      </dgm:t>
    </dgm:pt>
    <dgm:pt modelId="{EE8C3B58-FDC8-49CC-A182-D3A352F645E4}" type="pres">
      <dgm:prSet presAssocID="{2C21E192-25AB-40B6-A329-93DABFE08644}" presName="connTx" presStyleLbl="parChTrans1D2" presStyleIdx="5" presStyleCnt="6"/>
      <dgm:spPr/>
      <dgm:t>
        <a:bodyPr/>
        <a:lstStyle/>
        <a:p>
          <a:endParaRPr lang="en-US"/>
        </a:p>
      </dgm:t>
    </dgm:pt>
    <dgm:pt modelId="{36AEDC84-CE11-4908-807F-E98C3D204B0A}" type="pres">
      <dgm:prSet presAssocID="{43F8CB02-D397-46A8-B58D-72C64071C999}" presName="node" presStyleLbl="node1" presStyleIdx="5" presStyleCnt="6">
        <dgm:presLayoutVars>
          <dgm:bulletEnabled val="1"/>
        </dgm:presLayoutVars>
      </dgm:prSet>
      <dgm:spPr/>
      <dgm:t>
        <a:bodyPr/>
        <a:lstStyle/>
        <a:p>
          <a:endParaRPr lang="en-US"/>
        </a:p>
      </dgm:t>
    </dgm:pt>
  </dgm:ptLst>
  <dgm:cxnLst>
    <dgm:cxn modelId="{1EA0BD5C-5116-4402-B2E9-5ADC71559E97}" srcId="{13AB8BB0-F7FB-48F3-854D-89770DC16CE6}" destId="{43F8CB02-D397-46A8-B58D-72C64071C999}" srcOrd="5" destOrd="0" parTransId="{2C21E192-25AB-40B6-A329-93DABFE08644}" sibTransId="{33FEC734-65DD-414D-AE77-4F856F9A06DA}"/>
    <dgm:cxn modelId="{1E87D19F-ACE9-485B-A0B7-EDA51DF0A1D9}" type="presOf" srcId="{4E8CBAB7-6A96-4743-BF0D-4416AEEDBE86}" destId="{FD0AF11F-52CE-4D3E-933B-EF1023CFE32B}" srcOrd="0" destOrd="0" presId="urn:microsoft.com/office/officeart/2005/8/layout/radial1"/>
    <dgm:cxn modelId="{9E4A6B94-B34A-4021-8374-DE7737095643}" type="presOf" srcId="{EBC82EE7-2E3D-4745-AE7E-BEAB9720DA0B}" destId="{ABD2E5FB-8CD7-48A4-BA1D-25F1CAD355BD}" srcOrd="1" destOrd="0" presId="urn:microsoft.com/office/officeart/2005/8/layout/radial1"/>
    <dgm:cxn modelId="{2C69715F-099B-43E1-8178-C1ED3F6D3E13}" type="presOf" srcId="{4804F714-3A25-40D8-9F66-567620C35804}" destId="{D24C111D-111B-4DC7-A950-265B671823F5}" srcOrd="1" destOrd="0" presId="urn:microsoft.com/office/officeart/2005/8/layout/radial1"/>
    <dgm:cxn modelId="{F8238FB4-7D27-4659-9D15-851E3476E98D}" type="presOf" srcId="{13AB8BB0-F7FB-48F3-854D-89770DC16CE6}" destId="{02BF36FA-A633-4C0F-B34A-9B46DF856EE6}" srcOrd="0" destOrd="0" presId="urn:microsoft.com/office/officeart/2005/8/layout/radial1"/>
    <dgm:cxn modelId="{8394CCAA-BC59-463B-9F5A-A5148A5C08B3}" type="presOf" srcId="{F2531CB4-ADDF-4087-9619-5BDB743CAD1D}" destId="{6A26B01F-C577-49BF-8930-04C3546028F6}" srcOrd="0" destOrd="0" presId="urn:microsoft.com/office/officeart/2005/8/layout/radial1"/>
    <dgm:cxn modelId="{A20BB962-4156-478D-9D06-6EDB16F02B4B}" type="presOf" srcId="{F2531CB4-ADDF-4087-9619-5BDB743CAD1D}" destId="{CAD145D4-6715-4495-86CD-03146D92ED1B}" srcOrd="1" destOrd="0" presId="urn:microsoft.com/office/officeart/2005/8/layout/radial1"/>
    <dgm:cxn modelId="{9E60304B-4584-4310-9F9F-C3BE8C22F615}" srcId="{13AB8BB0-F7FB-48F3-854D-89770DC16CE6}" destId="{6EC0712F-37E6-496E-AA8E-CE7BBAB16506}" srcOrd="2" destOrd="0" parTransId="{F2531CB4-ADDF-4087-9619-5BDB743CAD1D}" sibTransId="{507486BA-5E69-4325-AF73-BAAF08347CA5}"/>
    <dgm:cxn modelId="{60911C36-11ED-454C-BD3F-B66AB52DCA4C}" srcId="{13AB8BB0-F7FB-48F3-854D-89770DC16CE6}" destId="{4E8CBAB7-6A96-4743-BF0D-4416AEEDBE86}" srcOrd="1" destOrd="0" parTransId="{38A353C2-C60A-479B-B13F-660CF1C0B368}" sibTransId="{E631E114-7E35-4436-8392-16A085F8D203}"/>
    <dgm:cxn modelId="{CCCE2C13-0339-47B1-AC4F-AD86016B5F55}" type="presOf" srcId="{38A353C2-C60A-479B-B13F-660CF1C0B368}" destId="{C9D7E0D4-141B-4CDE-885B-5762F25488DA}" srcOrd="1" destOrd="0" presId="urn:microsoft.com/office/officeart/2005/8/layout/radial1"/>
    <dgm:cxn modelId="{AB873C2C-5CF1-401B-8220-B9E7E6F5A3E2}" srcId="{13AB8BB0-F7FB-48F3-854D-89770DC16CE6}" destId="{67C085CE-BCDB-406D-A177-93016D7D6D5B}" srcOrd="4" destOrd="0" parTransId="{EBC82EE7-2E3D-4745-AE7E-BEAB9720DA0B}" sibTransId="{2C9609C3-2796-4E36-8CD6-0C6A4879B9F0}"/>
    <dgm:cxn modelId="{3DAAECF3-7FBB-44C7-8578-C71DB5E1739F}" type="presOf" srcId="{4B08D155-8D1C-4468-9C96-108AA37C3E5C}" destId="{97604AD5-990F-452C-88F7-BDBDD24CCEE4}" srcOrd="0" destOrd="0" presId="urn:microsoft.com/office/officeart/2005/8/layout/radial1"/>
    <dgm:cxn modelId="{8F892C96-8B27-457B-8C29-831C18CF3B48}" type="presOf" srcId="{EBC82EE7-2E3D-4745-AE7E-BEAB9720DA0B}" destId="{A9508BE9-5C70-41E9-9EB5-ECB060E46B95}" srcOrd="0" destOrd="0" presId="urn:microsoft.com/office/officeart/2005/8/layout/radial1"/>
    <dgm:cxn modelId="{F217ADD3-2397-4555-B6F1-0F2838117A3A}" type="presOf" srcId="{2C21E192-25AB-40B6-A329-93DABFE08644}" destId="{EE8C3B58-FDC8-49CC-A182-D3A352F645E4}" srcOrd="1" destOrd="0" presId="urn:microsoft.com/office/officeart/2005/8/layout/radial1"/>
    <dgm:cxn modelId="{75D010B5-9473-462D-8B53-1014A501561D}" srcId="{13AB8BB0-F7FB-48F3-854D-89770DC16CE6}" destId="{AAC5878B-A07E-4B15-88CE-E055C33327D1}" srcOrd="0" destOrd="0" parTransId="{88B5FA58-BB78-40A3-B967-2AA740E8EEB9}" sibTransId="{DF36C9F2-2F72-46A8-8A3F-2F741746FB2F}"/>
    <dgm:cxn modelId="{07542850-F5AE-4098-B5E6-ADAFF794E98A}" type="presOf" srcId="{88B5FA58-BB78-40A3-B967-2AA740E8EEB9}" destId="{9C121314-9AD2-4829-BDB4-BF415D38376D}" srcOrd="1" destOrd="0" presId="urn:microsoft.com/office/officeart/2005/8/layout/radial1"/>
    <dgm:cxn modelId="{FFAC4DF2-10C2-4966-835A-7A4B2432DA61}" type="presOf" srcId="{DC51B85F-2F29-4DBE-A2FB-D71EEA310CE7}" destId="{26B937DA-9445-4378-A469-D32DA1E736E2}" srcOrd="0" destOrd="0" presId="urn:microsoft.com/office/officeart/2005/8/layout/radial1"/>
    <dgm:cxn modelId="{3D06FF53-C681-454E-87C9-5BAE74A5F9CA}" type="presOf" srcId="{67C085CE-BCDB-406D-A177-93016D7D6D5B}" destId="{A6192E99-4208-4AAB-B158-8597E6D37F5E}" srcOrd="0" destOrd="0" presId="urn:microsoft.com/office/officeart/2005/8/layout/radial1"/>
    <dgm:cxn modelId="{6A3DA2AE-ACEE-458F-95D5-6F300E424B0C}" type="presOf" srcId="{88B5FA58-BB78-40A3-B967-2AA740E8EEB9}" destId="{CBE77451-E037-44F7-9799-42497293571F}" srcOrd="0" destOrd="0" presId="urn:microsoft.com/office/officeart/2005/8/layout/radial1"/>
    <dgm:cxn modelId="{D02D13AB-0949-4877-A6E4-05087A5B0888}" srcId="{DC51B85F-2F29-4DBE-A2FB-D71EEA310CE7}" destId="{13AB8BB0-F7FB-48F3-854D-89770DC16CE6}" srcOrd="0" destOrd="0" parTransId="{DD0CE308-8A92-4D78-B80B-ACD8C6F7ED87}" sibTransId="{49F285FB-7084-4652-A4AE-2186FFEFA1FC}"/>
    <dgm:cxn modelId="{C4E45C5D-7F5E-430B-B317-E6FD489E2B64}" type="presOf" srcId="{4804F714-3A25-40D8-9F66-567620C35804}" destId="{B2CAC8C6-9FB2-4EBB-B053-7F4730712A36}" srcOrd="0" destOrd="0" presId="urn:microsoft.com/office/officeart/2005/8/layout/radial1"/>
    <dgm:cxn modelId="{058E0883-0E77-4BB6-8028-06DA0F05F094}" type="presOf" srcId="{2C21E192-25AB-40B6-A329-93DABFE08644}" destId="{D80D68A5-4BE5-45F2-A33C-27794CD14075}" srcOrd="0" destOrd="0" presId="urn:microsoft.com/office/officeart/2005/8/layout/radial1"/>
    <dgm:cxn modelId="{663077EF-7B4C-4B2D-924C-5D82A9DC3E1F}" type="presOf" srcId="{6EC0712F-37E6-496E-AA8E-CE7BBAB16506}" destId="{1D446955-D612-44E8-9EFB-A75B136A3039}" srcOrd="0" destOrd="0" presId="urn:microsoft.com/office/officeart/2005/8/layout/radial1"/>
    <dgm:cxn modelId="{A1FED574-8A2E-4AF1-BF13-C2E2FF87DDF6}" type="presOf" srcId="{43F8CB02-D397-46A8-B58D-72C64071C999}" destId="{36AEDC84-CE11-4908-807F-E98C3D204B0A}" srcOrd="0" destOrd="0" presId="urn:microsoft.com/office/officeart/2005/8/layout/radial1"/>
    <dgm:cxn modelId="{1C7C0652-BD13-4169-963A-46C6AF7F1A7F}" type="presOf" srcId="{AAC5878B-A07E-4B15-88CE-E055C33327D1}" destId="{D32192EF-C189-4FB8-816B-AA9E986D17E8}" srcOrd="0" destOrd="0" presId="urn:microsoft.com/office/officeart/2005/8/layout/radial1"/>
    <dgm:cxn modelId="{249DFD77-A8F7-489E-B98B-6302762ACE34}" type="presOf" srcId="{38A353C2-C60A-479B-B13F-660CF1C0B368}" destId="{DC7F1958-024C-4B30-AAFE-A8730EE6249E}" srcOrd="0" destOrd="0" presId="urn:microsoft.com/office/officeart/2005/8/layout/radial1"/>
    <dgm:cxn modelId="{9905A4F6-DE04-428B-83EE-383C00BCEE87}" srcId="{13AB8BB0-F7FB-48F3-854D-89770DC16CE6}" destId="{4B08D155-8D1C-4468-9C96-108AA37C3E5C}" srcOrd="3" destOrd="0" parTransId="{4804F714-3A25-40D8-9F66-567620C35804}" sibTransId="{FE0E2C08-5F30-4E65-AEF7-0BD1B109E22B}"/>
    <dgm:cxn modelId="{53F2B4DB-E034-44A8-AF71-681A338E2370}" type="presParOf" srcId="{26B937DA-9445-4378-A469-D32DA1E736E2}" destId="{02BF36FA-A633-4C0F-B34A-9B46DF856EE6}" srcOrd="0" destOrd="0" presId="urn:microsoft.com/office/officeart/2005/8/layout/radial1"/>
    <dgm:cxn modelId="{45008BA0-F2BA-4BF0-BF87-F3645B4A8C3D}" type="presParOf" srcId="{26B937DA-9445-4378-A469-D32DA1E736E2}" destId="{CBE77451-E037-44F7-9799-42497293571F}" srcOrd="1" destOrd="0" presId="urn:microsoft.com/office/officeart/2005/8/layout/radial1"/>
    <dgm:cxn modelId="{53B87E51-DD43-4175-9BF4-6529717D61D9}" type="presParOf" srcId="{CBE77451-E037-44F7-9799-42497293571F}" destId="{9C121314-9AD2-4829-BDB4-BF415D38376D}" srcOrd="0" destOrd="0" presId="urn:microsoft.com/office/officeart/2005/8/layout/radial1"/>
    <dgm:cxn modelId="{73F9D6A6-B20D-4275-B4D6-53B1391593E0}" type="presParOf" srcId="{26B937DA-9445-4378-A469-D32DA1E736E2}" destId="{D32192EF-C189-4FB8-816B-AA9E986D17E8}" srcOrd="2" destOrd="0" presId="urn:microsoft.com/office/officeart/2005/8/layout/radial1"/>
    <dgm:cxn modelId="{58F1C314-E389-4B42-AAD8-E9DD76C0F3CE}" type="presParOf" srcId="{26B937DA-9445-4378-A469-D32DA1E736E2}" destId="{DC7F1958-024C-4B30-AAFE-A8730EE6249E}" srcOrd="3" destOrd="0" presId="urn:microsoft.com/office/officeart/2005/8/layout/radial1"/>
    <dgm:cxn modelId="{DC71C931-0C61-45DD-9C5B-A1A4673EC2CC}" type="presParOf" srcId="{DC7F1958-024C-4B30-AAFE-A8730EE6249E}" destId="{C9D7E0D4-141B-4CDE-885B-5762F25488DA}" srcOrd="0" destOrd="0" presId="urn:microsoft.com/office/officeart/2005/8/layout/radial1"/>
    <dgm:cxn modelId="{80E9AD86-1BD4-42B1-BAFA-8B608776DFDE}" type="presParOf" srcId="{26B937DA-9445-4378-A469-D32DA1E736E2}" destId="{FD0AF11F-52CE-4D3E-933B-EF1023CFE32B}" srcOrd="4" destOrd="0" presId="urn:microsoft.com/office/officeart/2005/8/layout/radial1"/>
    <dgm:cxn modelId="{C0DFCB0F-C4FD-4706-BF58-B74C5C2877BE}" type="presParOf" srcId="{26B937DA-9445-4378-A469-D32DA1E736E2}" destId="{6A26B01F-C577-49BF-8930-04C3546028F6}" srcOrd="5" destOrd="0" presId="urn:microsoft.com/office/officeart/2005/8/layout/radial1"/>
    <dgm:cxn modelId="{C0705D1D-C802-4D0F-9000-F34ED5B2ED64}" type="presParOf" srcId="{6A26B01F-C577-49BF-8930-04C3546028F6}" destId="{CAD145D4-6715-4495-86CD-03146D92ED1B}" srcOrd="0" destOrd="0" presId="urn:microsoft.com/office/officeart/2005/8/layout/radial1"/>
    <dgm:cxn modelId="{3123726C-E581-4109-B118-208506736D1E}" type="presParOf" srcId="{26B937DA-9445-4378-A469-D32DA1E736E2}" destId="{1D446955-D612-44E8-9EFB-A75B136A3039}" srcOrd="6" destOrd="0" presId="urn:microsoft.com/office/officeart/2005/8/layout/radial1"/>
    <dgm:cxn modelId="{5048277D-2420-427D-B1D7-E97303B04C84}" type="presParOf" srcId="{26B937DA-9445-4378-A469-D32DA1E736E2}" destId="{B2CAC8C6-9FB2-4EBB-B053-7F4730712A36}" srcOrd="7" destOrd="0" presId="urn:microsoft.com/office/officeart/2005/8/layout/radial1"/>
    <dgm:cxn modelId="{09F96A0D-BF18-4BB3-8164-3F1B48659295}" type="presParOf" srcId="{B2CAC8C6-9FB2-4EBB-B053-7F4730712A36}" destId="{D24C111D-111B-4DC7-A950-265B671823F5}" srcOrd="0" destOrd="0" presId="urn:microsoft.com/office/officeart/2005/8/layout/radial1"/>
    <dgm:cxn modelId="{9DA3AF8A-231F-451B-B168-30E6011DC81A}" type="presParOf" srcId="{26B937DA-9445-4378-A469-D32DA1E736E2}" destId="{97604AD5-990F-452C-88F7-BDBDD24CCEE4}" srcOrd="8" destOrd="0" presId="urn:microsoft.com/office/officeart/2005/8/layout/radial1"/>
    <dgm:cxn modelId="{FA4A6B67-4810-4346-8094-9B66FD53A669}" type="presParOf" srcId="{26B937DA-9445-4378-A469-D32DA1E736E2}" destId="{A9508BE9-5C70-41E9-9EB5-ECB060E46B95}" srcOrd="9" destOrd="0" presId="urn:microsoft.com/office/officeart/2005/8/layout/radial1"/>
    <dgm:cxn modelId="{9872ED76-7892-4A90-87BD-97ED8B4AE556}" type="presParOf" srcId="{A9508BE9-5C70-41E9-9EB5-ECB060E46B95}" destId="{ABD2E5FB-8CD7-48A4-BA1D-25F1CAD355BD}" srcOrd="0" destOrd="0" presId="urn:microsoft.com/office/officeart/2005/8/layout/radial1"/>
    <dgm:cxn modelId="{98727CB1-02A2-4587-BCED-AA51DE74D1D3}" type="presParOf" srcId="{26B937DA-9445-4378-A469-D32DA1E736E2}" destId="{A6192E99-4208-4AAB-B158-8597E6D37F5E}" srcOrd="10" destOrd="0" presId="urn:microsoft.com/office/officeart/2005/8/layout/radial1"/>
    <dgm:cxn modelId="{E0D07A0D-BFF9-4569-9801-F6245850AC46}" type="presParOf" srcId="{26B937DA-9445-4378-A469-D32DA1E736E2}" destId="{D80D68A5-4BE5-45F2-A33C-27794CD14075}" srcOrd="11" destOrd="0" presId="urn:microsoft.com/office/officeart/2005/8/layout/radial1"/>
    <dgm:cxn modelId="{1A8C33D8-CF73-4BD3-AEEC-56DA2C40D0B6}" type="presParOf" srcId="{D80D68A5-4BE5-45F2-A33C-27794CD14075}" destId="{EE8C3B58-FDC8-49CC-A182-D3A352F645E4}" srcOrd="0" destOrd="0" presId="urn:microsoft.com/office/officeart/2005/8/layout/radial1"/>
    <dgm:cxn modelId="{851E72CB-4BA3-4DA8-99D0-298567BC8ECA}" type="presParOf" srcId="{26B937DA-9445-4378-A469-D32DA1E736E2}" destId="{36AEDC84-CE11-4908-807F-E98C3D204B0A}"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412A9A-585B-FB44-8055-CEC8BB17EDF0}" type="doc">
      <dgm:prSet loTypeId="urn:microsoft.com/office/officeart/2008/layout/VerticalCurvedList" loCatId="" qsTypeId="urn:microsoft.com/office/officeart/2005/8/quickstyle/simple4" qsCatId="simple" csTypeId="urn:microsoft.com/office/officeart/2005/8/colors/colorful2" csCatId="colorful" phldr="1"/>
      <dgm:spPr/>
      <dgm:t>
        <a:bodyPr/>
        <a:lstStyle/>
        <a:p>
          <a:endParaRPr lang="de-DE"/>
        </a:p>
      </dgm:t>
    </dgm:pt>
    <dgm:pt modelId="{81609843-7F96-C644-8EA6-F2EA29908D6A}">
      <dgm:prSet phldrT="[Text]"/>
      <dgm:spPr/>
      <dgm:t>
        <a:bodyPr/>
        <a:lstStyle/>
        <a:p>
          <a:r>
            <a:rPr lang="en-GB" noProof="0" dirty="0" smtClean="0"/>
            <a:t>Desk research</a:t>
          </a:r>
          <a:endParaRPr lang="en-GB" noProof="0" dirty="0"/>
        </a:p>
      </dgm:t>
    </dgm:pt>
    <dgm:pt modelId="{01ED77A2-6E94-7F4E-8190-69FB25F77FD5}" type="parTrans" cxnId="{8F7FCDB4-B6B6-C540-B86F-40DD4D196E77}">
      <dgm:prSet/>
      <dgm:spPr/>
      <dgm:t>
        <a:bodyPr/>
        <a:lstStyle/>
        <a:p>
          <a:endParaRPr lang="en-GB" noProof="0"/>
        </a:p>
      </dgm:t>
    </dgm:pt>
    <dgm:pt modelId="{AE294818-56DE-DD4C-B0A4-CEE2A33F0E79}" type="sibTrans" cxnId="{8F7FCDB4-B6B6-C540-B86F-40DD4D196E77}">
      <dgm:prSet/>
      <dgm:spPr/>
      <dgm:t>
        <a:bodyPr/>
        <a:lstStyle/>
        <a:p>
          <a:endParaRPr lang="en-GB" noProof="0"/>
        </a:p>
      </dgm:t>
    </dgm:pt>
    <dgm:pt modelId="{840122A4-7B7B-7548-AC80-E6628ABF7490}">
      <dgm:prSet phldrT="[Text]"/>
      <dgm:spPr/>
      <dgm:t>
        <a:bodyPr/>
        <a:lstStyle/>
        <a:p>
          <a:r>
            <a:rPr lang="en-GB" noProof="0" smtClean="0"/>
            <a:t>Data audit</a:t>
          </a:r>
          <a:endParaRPr lang="en-GB" noProof="0"/>
        </a:p>
      </dgm:t>
    </dgm:pt>
    <dgm:pt modelId="{34634A1D-474C-D445-8922-17CD1D80E4F8}" type="parTrans" cxnId="{A72D5795-D525-A74D-8DD5-8D7A27DA531E}">
      <dgm:prSet/>
      <dgm:spPr/>
      <dgm:t>
        <a:bodyPr/>
        <a:lstStyle/>
        <a:p>
          <a:endParaRPr lang="en-GB" noProof="0"/>
        </a:p>
      </dgm:t>
    </dgm:pt>
    <dgm:pt modelId="{EA4BC9ED-3006-FD4A-9CD6-2ED825A8CF47}" type="sibTrans" cxnId="{A72D5795-D525-A74D-8DD5-8D7A27DA531E}">
      <dgm:prSet/>
      <dgm:spPr/>
      <dgm:t>
        <a:bodyPr/>
        <a:lstStyle/>
        <a:p>
          <a:endParaRPr lang="en-GB" noProof="0"/>
        </a:p>
      </dgm:t>
    </dgm:pt>
    <dgm:pt modelId="{FDE36132-F4E2-C64B-B72A-449AB2C08CEA}">
      <dgm:prSet phldrT="[Text]"/>
      <dgm:spPr/>
      <dgm:t>
        <a:bodyPr/>
        <a:lstStyle/>
        <a:p>
          <a:r>
            <a:rPr lang="en-GB" noProof="0" smtClean="0"/>
            <a:t>Selection and analysis of quantitative data sources</a:t>
          </a:r>
          <a:endParaRPr lang="en-GB" noProof="0"/>
        </a:p>
      </dgm:t>
    </dgm:pt>
    <dgm:pt modelId="{8CE0B7CE-64B6-8D40-ACEB-293C96D4A114}" type="parTrans" cxnId="{CC2D5868-DEC7-8945-92D2-BA1165618529}">
      <dgm:prSet/>
      <dgm:spPr/>
      <dgm:t>
        <a:bodyPr/>
        <a:lstStyle/>
        <a:p>
          <a:endParaRPr lang="en-GB" noProof="0"/>
        </a:p>
      </dgm:t>
    </dgm:pt>
    <dgm:pt modelId="{7FA00447-58BA-7E4B-A977-BF0B51A23A39}" type="sibTrans" cxnId="{CC2D5868-DEC7-8945-92D2-BA1165618529}">
      <dgm:prSet/>
      <dgm:spPr/>
      <dgm:t>
        <a:bodyPr/>
        <a:lstStyle/>
        <a:p>
          <a:endParaRPr lang="en-GB" noProof="0"/>
        </a:p>
      </dgm:t>
    </dgm:pt>
    <dgm:pt modelId="{17BD5CB5-FC55-CE4A-BA82-E93AD1010A90}">
      <dgm:prSet phldrT="[Text]"/>
      <dgm:spPr/>
      <dgm:t>
        <a:bodyPr/>
        <a:lstStyle/>
        <a:p>
          <a:r>
            <a:rPr lang="en-GB" noProof="0" dirty="0" smtClean="0"/>
            <a:t>Qualitative expert interviews</a:t>
          </a:r>
          <a:endParaRPr lang="en-GB" noProof="0" dirty="0"/>
        </a:p>
      </dgm:t>
    </dgm:pt>
    <dgm:pt modelId="{B526108E-78C6-1B42-BBC0-84E6D469BC79}" type="parTrans" cxnId="{28B9952D-5D35-E944-A1AB-7E87A24420C2}">
      <dgm:prSet/>
      <dgm:spPr/>
      <dgm:t>
        <a:bodyPr/>
        <a:lstStyle/>
        <a:p>
          <a:endParaRPr lang="en-GB" noProof="0"/>
        </a:p>
      </dgm:t>
    </dgm:pt>
    <dgm:pt modelId="{AF71D15F-5875-AD4F-92DB-60FD5CAAF62E}" type="sibTrans" cxnId="{28B9952D-5D35-E944-A1AB-7E87A24420C2}">
      <dgm:prSet/>
      <dgm:spPr/>
      <dgm:t>
        <a:bodyPr/>
        <a:lstStyle/>
        <a:p>
          <a:endParaRPr lang="en-GB" noProof="0"/>
        </a:p>
      </dgm:t>
    </dgm:pt>
    <dgm:pt modelId="{364A70F6-93F8-E74D-9B8A-CE2E64181E92}">
      <dgm:prSet phldrT="[Text]"/>
      <dgm:spPr/>
      <dgm:t>
        <a:bodyPr/>
        <a:lstStyle/>
        <a:p>
          <a:r>
            <a:rPr lang="en-GB" noProof="0" dirty="0" smtClean="0"/>
            <a:t>Validating and enriching findings in focus groups and workshops </a:t>
          </a:r>
          <a:endParaRPr lang="en-GB" noProof="0" dirty="0"/>
        </a:p>
      </dgm:t>
    </dgm:pt>
    <dgm:pt modelId="{60EC07E6-2465-9741-92E1-6AA9495F612C}" type="parTrans" cxnId="{90245504-6818-AB42-8614-72439BE283FE}">
      <dgm:prSet/>
      <dgm:spPr/>
      <dgm:t>
        <a:bodyPr/>
        <a:lstStyle/>
        <a:p>
          <a:endParaRPr lang="en-GB" noProof="0"/>
        </a:p>
      </dgm:t>
    </dgm:pt>
    <dgm:pt modelId="{022AC0A2-F21D-434A-A6E3-3C9A0D7D51DB}" type="sibTrans" cxnId="{90245504-6818-AB42-8614-72439BE283FE}">
      <dgm:prSet/>
      <dgm:spPr/>
      <dgm:t>
        <a:bodyPr/>
        <a:lstStyle/>
        <a:p>
          <a:endParaRPr lang="en-GB" noProof="0"/>
        </a:p>
      </dgm:t>
    </dgm:pt>
    <dgm:pt modelId="{294A4BBC-BAE5-EE47-8D83-D0A84BE74A7B}">
      <dgm:prSet phldrT="[Text]"/>
      <dgm:spPr/>
      <dgm:t>
        <a:bodyPr/>
        <a:lstStyle/>
        <a:p>
          <a:r>
            <a:rPr lang="en-GB" noProof="0" smtClean="0"/>
            <a:t>Actor mapping</a:t>
          </a:r>
          <a:endParaRPr lang="en-GB" noProof="0"/>
        </a:p>
      </dgm:t>
    </dgm:pt>
    <dgm:pt modelId="{967B0959-0E40-E74B-A0D0-01074F790F17}" type="parTrans" cxnId="{92F7E3CF-C72E-3D40-A75F-6EA5850053FE}">
      <dgm:prSet/>
      <dgm:spPr/>
      <dgm:t>
        <a:bodyPr/>
        <a:lstStyle/>
        <a:p>
          <a:endParaRPr lang="de-DE"/>
        </a:p>
      </dgm:t>
    </dgm:pt>
    <dgm:pt modelId="{CFFB27BA-2EA9-1245-9BF6-BC93211209CA}" type="sibTrans" cxnId="{92F7E3CF-C72E-3D40-A75F-6EA5850053FE}">
      <dgm:prSet/>
      <dgm:spPr/>
      <dgm:t>
        <a:bodyPr/>
        <a:lstStyle/>
        <a:p>
          <a:endParaRPr lang="de-DE"/>
        </a:p>
      </dgm:t>
    </dgm:pt>
    <dgm:pt modelId="{AE8E593C-100C-4443-A0C0-74D90FF65153}" type="pres">
      <dgm:prSet presAssocID="{1E412A9A-585B-FB44-8055-CEC8BB17EDF0}" presName="Name0" presStyleCnt="0">
        <dgm:presLayoutVars>
          <dgm:chMax val="7"/>
          <dgm:chPref val="7"/>
          <dgm:dir/>
        </dgm:presLayoutVars>
      </dgm:prSet>
      <dgm:spPr/>
      <dgm:t>
        <a:bodyPr/>
        <a:lstStyle/>
        <a:p>
          <a:endParaRPr lang="de-DE"/>
        </a:p>
      </dgm:t>
    </dgm:pt>
    <dgm:pt modelId="{B8CE8A06-0DD1-8743-AE43-1CC54834D2E0}" type="pres">
      <dgm:prSet presAssocID="{1E412A9A-585B-FB44-8055-CEC8BB17EDF0}" presName="Name1" presStyleCnt="0"/>
      <dgm:spPr/>
    </dgm:pt>
    <dgm:pt modelId="{5B8B22F8-C13A-754E-8344-51F08D2072E9}" type="pres">
      <dgm:prSet presAssocID="{1E412A9A-585B-FB44-8055-CEC8BB17EDF0}" presName="cycle" presStyleCnt="0"/>
      <dgm:spPr/>
    </dgm:pt>
    <dgm:pt modelId="{8555E02F-D407-A246-A4B6-74C02B4431B9}" type="pres">
      <dgm:prSet presAssocID="{1E412A9A-585B-FB44-8055-CEC8BB17EDF0}" presName="srcNode" presStyleLbl="node1" presStyleIdx="0" presStyleCnt="6"/>
      <dgm:spPr/>
    </dgm:pt>
    <dgm:pt modelId="{6A83F44D-D20E-BA43-87F5-7B845EE49AB2}" type="pres">
      <dgm:prSet presAssocID="{1E412A9A-585B-FB44-8055-CEC8BB17EDF0}" presName="conn" presStyleLbl="parChTrans1D2" presStyleIdx="0" presStyleCnt="1"/>
      <dgm:spPr/>
      <dgm:t>
        <a:bodyPr/>
        <a:lstStyle/>
        <a:p>
          <a:endParaRPr lang="de-DE"/>
        </a:p>
      </dgm:t>
    </dgm:pt>
    <dgm:pt modelId="{FB543A77-440A-2A4A-ABB2-711FF0279E92}" type="pres">
      <dgm:prSet presAssocID="{1E412A9A-585B-FB44-8055-CEC8BB17EDF0}" presName="extraNode" presStyleLbl="node1" presStyleIdx="0" presStyleCnt="6"/>
      <dgm:spPr/>
    </dgm:pt>
    <dgm:pt modelId="{CF5ABA01-8003-E94C-BFEF-DEC9543A2B56}" type="pres">
      <dgm:prSet presAssocID="{1E412A9A-585B-FB44-8055-CEC8BB17EDF0}" presName="dstNode" presStyleLbl="node1" presStyleIdx="0" presStyleCnt="6"/>
      <dgm:spPr/>
    </dgm:pt>
    <dgm:pt modelId="{A16D3CFE-3263-674E-9400-28957379B298}" type="pres">
      <dgm:prSet presAssocID="{81609843-7F96-C644-8EA6-F2EA29908D6A}" presName="text_1" presStyleLbl="node1" presStyleIdx="0" presStyleCnt="6">
        <dgm:presLayoutVars>
          <dgm:bulletEnabled val="1"/>
        </dgm:presLayoutVars>
      </dgm:prSet>
      <dgm:spPr/>
      <dgm:t>
        <a:bodyPr/>
        <a:lstStyle/>
        <a:p>
          <a:endParaRPr lang="de-DE"/>
        </a:p>
      </dgm:t>
    </dgm:pt>
    <dgm:pt modelId="{0EFC2564-364D-FE44-BA8E-EE46C84882BB}" type="pres">
      <dgm:prSet presAssocID="{81609843-7F96-C644-8EA6-F2EA29908D6A}" presName="accent_1" presStyleCnt="0"/>
      <dgm:spPr/>
    </dgm:pt>
    <dgm:pt modelId="{B4F83FFF-E11E-044C-A883-DAFD03B95939}" type="pres">
      <dgm:prSet presAssocID="{81609843-7F96-C644-8EA6-F2EA29908D6A}" presName="accentRepeatNode" presStyleLbl="solidFgAcc1" presStyleIdx="0" presStyleCnt="6"/>
      <dgm:spPr/>
    </dgm:pt>
    <dgm:pt modelId="{73B3986C-4970-6A40-A654-EC75297031B3}" type="pres">
      <dgm:prSet presAssocID="{294A4BBC-BAE5-EE47-8D83-D0A84BE74A7B}" presName="text_2" presStyleLbl="node1" presStyleIdx="1" presStyleCnt="6">
        <dgm:presLayoutVars>
          <dgm:bulletEnabled val="1"/>
        </dgm:presLayoutVars>
      </dgm:prSet>
      <dgm:spPr/>
      <dgm:t>
        <a:bodyPr/>
        <a:lstStyle/>
        <a:p>
          <a:endParaRPr lang="de-DE"/>
        </a:p>
      </dgm:t>
    </dgm:pt>
    <dgm:pt modelId="{C1A7D3B3-5D33-2640-847B-32417F968449}" type="pres">
      <dgm:prSet presAssocID="{294A4BBC-BAE5-EE47-8D83-D0A84BE74A7B}" presName="accent_2" presStyleCnt="0"/>
      <dgm:spPr/>
    </dgm:pt>
    <dgm:pt modelId="{B9EFC00D-BCC2-FD41-B25F-0B157751F14C}" type="pres">
      <dgm:prSet presAssocID="{294A4BBC-BAE5-EE47-8D83-D0A84BE74A7B}" presName="accentRepeatNode" presStyleLbl="solidFgAcc1" presStyleIdx="1" presStyleCnt="6"/>
      <dgm:spPr/>
    </dgm:pt>
    <dgm:pt modelId="{7422092E-1125-1641-8D27-64AFBBBFF54B}" type="pres">
      <dgm:prSet presAssocID="{840122A4-7B7B-7548-AC80-E6628ABF7490}" presName="text_3" presStyleLbl="node1" presStyleIdx="2" presStyleCnt="6">
        <dgm:presLayoutVars>
          <dgm:bulletEnabled val="1"/>
        </dgm:presLayoutVars>
      </dgm:prSet>
      <dgm:spPr/>
      <dgm:t>
        <a:bodyPr/>
        <a:lstStyle/>
        <a:p>
          <a:endParaRPr lang="de-DE"/>
        </a:p>
      </dgm:t>
    </dgm:pt>
    <dgm:pt modelId="{0BBA4D26-69DC-2B48-A5C4-BA89D4668F2F}" type="pres">
      <dgm:prSet presAssocID="{840122A4-7B7B-7548-AC80-E6628ABF7490}" presName="accent_3" presStyleCnt="0"/>
      <dgm:spPr/>
    </dgm:pt>
    <dgm:pt modelId="{7573B765-48F8-1F4B-8334-758D97F5D9A2}" type="pres">
      <dgm:prSet presAssocID="{840122A4-7B7B-7548-AC80-E6628ABF7490}" presName="accentRepeatNode" presStyleLbl="solidFgAcc1" presStyleIdx="2" presStyleCnt="6"/>
      <dgm:spPr/>
    </dgm:pt>
    <dgm:pt modelId="{077D7101-142D-834F-A354-DB33C1C56599}" type="pres">
      <dgm:prSet presAssocID="{FDE36132-F4E2-C64B-B72A-449AB2C08CEA}" presName="text_4" presStyleLbl="node1" presStyleIdx="3" presStyleCnt="6">
        <dgm:presLayoutVars>
          <dgm:bulletEnabled val="1"/>
        </dgm:presLayoutVars>
      </dgm:prSet>
      <dgm:spPr/>
      <dgm:t>
        <a:bodyPr/>
        <a:lstStyle/>
        <a:p>
          <a:endParaRPr lang="de-DE"/>
        </a:p>
      </dgm:t>
    </dgm:pt>
    <dgm:pt modelId="{CF0C18AC-EF66-4A49-9B20-957CB080A960}" type="pres">
      <dgm:prSet presAssocID="{FDE36132-F4E2-C64B-B72A-449AB2C08CEA}" presName="accent_4" presStyleCnt="0"/>
      <dgm:spPr/>
    </dgm:pt>
    <dgm:pt modelId="{D8216BB6-9E4A-024F-9D14-0479BB190D08}" type="pres">
      <dgm:prSet presAssocID="{FDE36132-F4E2-C64B-B72A-449AB2C08CEA}" presName="accentRepeatNode" presStyleLbl="solidFgAcc1" presStyleIdx="3" presStyleCnt="6"/>
      <dgm:spPr/>
    </dgm:pt>
    <dgm:pt modelId="{B2143BD2-9B2D-CC49-9894-89D3B9E23625}" type="pres">
      <dgm:prSet presAssocID="{17BD5CB5-FC55-CE4A-BA82-E93AD1010A90}" presName="text_5" presStyleLbl="node1" presStyleIdx="4" presStyleCnt="6">
        <dgm:presLayoutVars>
          <dgm:bulletEnabled val="1"/>
        </dgm:presLayoutVars>
      </dgm:prSet>
      <dgm:spPr/>
      <dgm:t>
        <a:bodyPr/>
        <a:lstStyle/>
        <a:p>
          <a:endParaRPr lang="de-DE"/>
        </a:p>
      </dgm:t>
    </dgm:pt>
    <dgm:pt modelId="{5339678C-2126-0E46-9F9C-707257C119F9}" type="pres">
      <dgm:prSet presAssocID="{17BD5CB5-FC55-CE4A-BA82-E93AD1010A90}" presName="accent_5" presStyleCnt="0"/>
      <dgm:spPr/>
    </dgm:pt>
    <dgm:pt modelId="{E689D839-18F0-BA42-9C2A-19B4A57AA4DC}" type="pres">
      <dgm:prSet presAssocID="{17BD5CB5-FC55-CE4A-BA82-E93AD1010A90}" presName="accentRepeatNode" presStyleLbl="solidFgAcc1" presStyleIdx="4" presStyleCnt="6"/>
      <dgm:spPr/>
    </dgm:pt>
    <dgm:pt modelId="{B9DF54DA-FD34-8C4F-9382-DF029866A192}" type="pres">
      <dgm:prSet presAssocID="{364A70F6-93F8-E74D-9B8A-CE2E64181E92}" presName="text_6" presStyleLbl="node1" presStyleIdx="5" presStyleCnt="6">
        <dgm:presLayoutVars>
          <dgm:bulletEnabled val="1"/>
        </dgm:presLayoutVars>
      </dgm:prSet>
      <dgm:spPr/>
      <dgm:t>
        <a:bodyPr/>
        <a:lstStyle/>
        <a:p>
          <a:endParaRPr lang="de-DE"/>
        </a:p>
      </dgm:t>
    </dgm:pt>
    <dgm:pt modelId="{802757F3-5E5B-7A41-BF0E-CF1640EB5ACD}" type="pres">
      <dgm:prSet presAssocID="{364A70F6-93F8-E74D-9B8A-CE2E64181E92}" presName="accent_6" presStyleCnt="0"/>
      <dgm:spPr/>
    </dgm:pt>
    <dgm:pt modelId="{E27B2866-7E41-264D-9AD2-01A6C01F6C73}" type="pres">
      <dgm:prSet presAssocID="{364A70F6-93F8-E74D-9B8A-CE2E64181E92}" presName="accentRepeatNode" presStyleLbl="solidFgAcc1" presStyleIdx="5" presStyleCnt="6"/>
      <dgm:spPr/>
    </dgm:pt>
  </dgm:ptLst>
  <dgm:cxnLst>
    <dgm:cxn modelId="{92F7E3CF-C72E-3D40-A75F-6EA5850053FE}" srcId="{1E412A9A-585B-FB44-8055-CEC8BB17EDF0}" destId="{294A4BBC-BAE5-EE47-8D83-D0A84BE74A7B}" srcOrd="1" destOrd="0" parTransId="{967B0959-0E40-E74B-A0D0-01074F790F17}" sibTransId="{CFFB27BA-2EA9-1245-9BF6-BC93211209CA}"/>
    <dgm:cxn modelId="{7853D876-73E0-48CB-8D4C-C66775083C9E}" type="presOf" srcId="{AE294818-56DE-DD4C-B0A4-CEE2A33F0E79}" destId="{6A83F44D-D20E-BA43-87F5-7B845EE49AB2}" srcOrd="0" destOrd="0" presId="urn:microsoft.com/office/officeart/2008/layout/VerticalCurvedList"/>
    <dgm:cxn modelId="{8CC932F8-C8C0-4270-9E9C-4B1427DF1412}" type="presOf" srcId="{81609843-7F96-C644-8EA6-F2EA29908D6A}" destId="{A16D3CFE-3263-674E-9400-28957379B298}" srcOrd="0" destOrd="0" presId="urn:microsoft.com/office/officeart/2008/layout/VerticalCurvedList"/>
    <dgm:cxn modelId="{1CD7DB51-3CF4-41A3-AEC6-C1F28DECC304}" type="presOf" srcId="{17BD5CB5-FC55-CE4A-BA82-E93AD1010A90}" destId="{B2143BD2-9B2D-CC49-9894-89D3B9E23625}" srcOrd="0" destOrd="0" presId="urn:microsoft.com/office/officeart/2008/layout/VerticalCurvedList"/>
    <dgm:cxn modelId="{A72D5795-D525-A74D-8DD5-8D7A27DA531E}" srcId="{1E412A9A-585B-FB44-8055-CEC8BB17EDF0}" destId="{840122A4-7B7B-7548-AC80-E6628ABF7490}" srcOrd="2" destOrd="0" parTransId="{34634A1D-474C-D445-8922-17CD1D80E4F8}" sibTransId="{EA4BC9ED-3006-FD4A-9CD6-2ED825A8CF47}"/>
    <dgm:cxn modelId="{CC2D5868-DEC7-8945-92D2-BA1165618529}" srcId="{1E412A9A-585B-FB44-8055-CEC8BB17EDF0}" destId="{FDE36132-F4E2-C64B-B72A-449AB2C08CEA}" srcOrd="3" destOrd="0" parTransId="{8CE0B7CE-64B6-8D40-ACEB-293C96D4A114}" sibTransId="{7FA00447-58BA-7E4B-A977-BF0B51A23A39}"/>
    <dgm:cxn modelId="{67758787-79FA-4A51-9E91-1A31DC02AA2A}" type="presOf" srcId="{1E412A9A-585B-FB44-8055-CEC8BB17EDF0}" destId="{AE8E593C-100C-4443-A0C0-74D90FF65153}" srcOrd="0" destOrd="0" presId="urn:microsoft.com/office/officeart/2008/layout/VerticalCurvedList"/>
    <dgm:cxn modelId="{7348522F-2C0A-4FEA-9A8B-700EDFCDCBA2}" type="presOf" srcId="{364A70F6-93F8-E74D-9B8A-CE2E64181E92}" destId="{B9DF54DA-FD34-8C4F-9382-DF029866A192}" srcOrd="0" destOrd="0" presId="urn:microsoft.com/office/officeart/2008/layout/VerticalCurvedList"/>
    <dgm:cxn modelId="{20A5C468-A718-413E-BC47-DFAE6B0E7C07}" type="presOf" srcId="{840122A4-7B7B-7548-AC80-E6628ABF7490}" destId="{7422092E-1125-1641-8D27-64AFBBBFF54B}" srcOrd="0" destOrd="0" presId="urn:microsoft.com/office/officeart/2008/layout/VerticalCurvedList"/>
    <dgm:cxn modelId="{90245504-6818-AB42-8614-72439BE283FE}" srcId="{1E412A9A-585B-FB44-8055-CEC8BB17EDF0}" destId="{364A70F6-93F8-E74D-9B8A-CE2E64181E92}" srcOrd="5" destOrd="0" parTransId="{60EC07E6-2465-9741-92E1-6AA9495F612C}" sibTransId="{022AC0A2-F21D-434A-A6E3-3C9A0D7D51DB}"/>
    <dgm:cxn modelId="{8F7FCDB4-B6B6-C540-B86F-40DD4D196E77}" srcId="{1E412A9A-585B-FB44-8055-CEC8BB17EDF0}" destId="{81609843-7F96-C644-8EA6-F2EA29908D6A}" srcOrd="0" destOrd="0" parTransId="{01ED77A2-6E94-7F4E-8190-69FB25F77FD5}" sibTransId="{AE294818-56DE-DD4C-B0A4-CEE2A33F0E79}"/>
    <dgm:cxn modelId="{28B9952D-5D35-E944-A1AB-7E87A24420C2}" srcId="{1E412A9A-585B-FB44-8055-CEC8BB17EDF0}" destId="{17BD5CB5-FC55-CE4A-BA82-E93AD1010A90}" srcOrd="4" destOrd="0" parTransId="{B526108E-78C6-1B42-BBC0-84E6D469BC79}" sibTransId="{AF71D15F-5875-AD4F-92DB-60FD5CAAF62E}"/>
    <dgm:cxn modelId="{E1284185-4A92-4228-ACEE-D1F375F00A5E}" type="presOf" srcId="{294A4BBC-BAE5-EE47-8D83-D0A84BE74A7B}" destId="{73B3986C-4970-6A40-A654-EC75297031B3}" srcOrd="0" destOrd="0" presId="urn:microsoft.com/office/officeart/2008/layout/VerticalCurvedList"/>
    <dgm:cxn modelId="{E1D3AEB8-A448-43ED-93CC-786B976031F1}" type="presOf" srcId="{FDE36132-F4E2-C64B-B72A-449AB2C08CEA}" destId="{077D7101-142D-834F-A354-DB33C1C56599}" srcOrd="0" destOrd="0" presId="urn:microsoft.com/office/officeart/2008/layout/VerticalCurvedList"/>
    <dgm:cxn modelId="{C7DB112D-8357-4AF2-B0E2-4BC396A18D52}" type="presParOf" srcId="{AE8E593C-100C-4443-A0C0-74D90FF65153}" destId="{B8CE8A06-0DD1-8743-AE43-1CC54834D2E0}" srcOrd="0" destOrd="0" presId="urn:microsoft.com/office/officeart/2008/layout/VerticalCurvedList"/>
    <dgm:cxn modelId="{394A40E7-ED20-4D7D-87BD-1D7FE1B6C2CB}" type="presParOf" srcId="{B8CE8A06-0DD1-8743-AE43-1CC54834D2E0}" destId="{5B8B22F8-C13A-754E-8344-51F08D2072E9}" srcOrd="0" destOrd="0" presId="urn:microsoft.com/office/officeart/2008/layout/VerticalCurvedList"/>
    <dgm:cxn modelId="{3FF5DAC6-B73D-4E0F-A50A-C7A9D9D8914B}" type="presParOf" srcId="{5B8B22F8-C13A-754E-8344-51F08D2072E9}" destId="{8555E02F-D407-A246-A4B6-74C02B4431B9}" srcOrd="0" destOrd="0" presId="urn:microsoft.com/office/officeart/2008/layout/VerticalCurvedList"/>
    <dgm:cxn modelId="{95486806-00D6-4ECE-AF5A-B0C4006CBA47}" type="presParOf" srcId="{5B8B22F8-C13A-754E-8344-51F08D2072E9}" destId="{6A83F44D-D20E-BA43-87F5-7B845EE49AB2}" srcOrd="1" destOrd="0" presId="urn:microsoft.com/office/officeart/2008/layout/VerticalCurvedList"/>
    <dgm:cxn modelId="{7CBEEEAC-3711-4325-8544-708FB7B39651}" type="presParOf" srcId="{5B8B22F8-C13A-754E-8344-51F08D2072E9}" destId="{FB543A77-440A-2A4A-ABB2-711FF0279E92}" srcOrd="2" destOrd="0" presId="urn:microsoft.com/office/officeart/2008/layout/VerticalCurvedList"/>
    <dgm:cxn modelId="{9C03FAA9-6039-4CD4-B010-AF42FC069904}" type="presParOf" srcId="{5B8B22F8-C13A-754E-8344-51F08D2072E9}" destId="{CF5ABA01-8003-E94C-BFEF-DEC9543A2B56}" srcOrd="3" destOrd="0" presId="urn:microsoft.com/office/officeart/2008/layout/VerticalCurvedList"/>
    <dgm:cxn modelId="{923B94A1-2E52-4FAE-98F0-1E3D75552D8F}" type="presParOf" srcId="{B8CE8A06-0DD1-8743-AE43-1CC54834D2E0}" destId="{A16D3CFE-3263-674E-9400-28957379B298}" srcOrd="1" destOrd="0" presId="urn:microsoft.com/office/officeart/2008/layout/VerticalCurvedList"/>
    <dgm:cxn modelId="{389682F6-5460-4D27-A052-49AEB25655A5}" type="presParOf" srcId="{B8CE8A06-0DD1-8743-AE43-1CC54834D2E0}" destId="{0EFC2564-364D-FE44-BA8E-EE46C84882BB}" srcOrd="2" destOrd="0" presId="urn:microsoft.com/office/officeart/2008/layout/VerticalCurvedList"/>
    <dgm:cxn modelId="{572E69D4-0A05-4550-A106-5F49A86080FC}" type="presParOf" srcId="{0EFC2564-364D-FE44-BA8E-EE46C84882BB}" destId="{B4F83FFF-E11E-044C-A883-DAFD03B95939}" srcOrd="0" destOrd="0" presId="urn:microsoft.com/office/officeart/2008/layout/VerticalCurvedList"/>
    <dgm:cxn modelId="{25344C98-C372-45A8-9996-A6D96E6B6299}" type="presParOf" srcId="{B8CE8A06-0DD1-8743-AE43-1CC54834D2E0}" destId="{73B3986C-4970-6A40-A654-EC75297031B3}" srcOrd="3" destOrd="0" presId="urn:microsoft.com/office/officeart/2008/layout/VerticalCurvedList"/>
    <dgm:cxn modelId="{EF674A24-DD80-44A2-B2C8-B8C3AE494902}" type="presParOf" srcId="{B8CE8A06-0DD1-8743-AE43-1CC54834D2E0}" destId="{C1A7D3B3-5D33-2640-847B-32417F968449}" srcOrd="4" destOrd="0" presId="urn:microsoft.com/office/officeart/2008/layout/VerticalCurvedList"/>
    <dgm:cxn modelId="{EEC2BBE9-889C-4474-AF3F-65DEFD94DEC3}" type="presParOf" srcId="{C1A7D3B3-5D33-2640-847B-32417F968449}" destId="{B9EFC00D-BCC2-FD41-B25F-0B157751F14C}" srcOrd="0" destOrd="0" presId="urn:microsoft.com/office/officeart/2008/layout/VerticalCurvedList"/>
    <dgm:cxn modelId="{3569E729-47C9-4998-996D-26781336A90E}" type="presParOf" srcId="{B8CE8A06-0DD1-8743-AE43-1CC54834D2E0}" destId="{7422092E-1125-1641-8D27-64AFBBBFF54B}" srcOrd="5" destOrd="0" presId="urn:microsoft.com/office/officeart/2008/layout/VerticalCurvedList"/>
    <dgm:cxn modelId="{BA44C1E3-2E77-4F33-970E-A84D497CB5BC}" type="presParOf" srcId="{B8CE8A06-0DD1-8743-AE43-1CC54834D2E0}" destId="{0BBA4D26-69DC-2B48-A5C4-BA89D4668F2F}" srcOrd="6" destOrd="0" presId="urn:microsoft.com/office/officeart/2008/layout/VerticalCurvedList"/>
    <dgm:cxn modelId="{618CF3D6-DBA2-4D7C-B7F6-CCF903B49B69}" type="presParOf" srcId="{0BBA4D26-69DC-2B48-A5C4-BA89D4668F2F}" destId="{7573B765-48F8-1F4B-8334-758D97F5D9A2}" srcOrd="0" destOrd="0" presId="urn:microsoft.com/office/officeart/2008/layout/VerticalCurvedList"/>
    <dgm:cxn modelId="{0FDD3ED5-13CA-4CCF-90CC-B61062228484}" type="presParOf" srcId="{B8CE8A06-0DD1-8743-AE43-1CC54834D2E0}" destId="{077D7101-142D-834F-A354-DB33C1C56599}" srcOrd="7" destOrd="0" presId="urn:microsoft.com/office/officeart/2008/layout/VerticalCurvedList"/>
    <dgm:cxn modelId="{4AF5DC67-FE24-4DFE-9385-8F8981D5D255}" type="presParOf" srcId="{B8CE8A06-0DD1-8743-AE43-1CC54834D2E0}" destId="{CF0C18AC-EF66-4A49-9B20-957CB080A960}" srcOrd="8" destOrd="0" presId="urn:microsoft.com/office/officeart/2008/layout/VerticalCurvedList"/>
    <dgm:cxn modelId="{F5F09936-1E58-49DB-BD23-7263804FEC65}" type="presParOf" srcId="{CF0C18AC-EF66-4A49-9B20-957CB080A960}" destId="{D8216BB6-9E4A-024F-9D14-0479BB190D08}" srcOrd="0" destOrd="0" presId="urn:microsoft.com/office/officeart/2008/layout/VerticalCurvedList"/>
    <dgm:cxn modelId="{4DD3D314-F7BB-4B64-8B11-F903A28CA66F}" type="presParOf" srcId="{B8CE8A06-0DD1-8743-AE43-1CC54834D2E0}" destId="{B2143BD2-9B2D-CC49-9894-89D3B9E23625}" srcOrd="9" destOrd="0" presId="urn:microsoft.com/office/officeart/2008/layout/VerticalCurvedList"/>
    <dgm:cxn modelId="{C918FF94-83E3-4394-B9A1-72552E2AC7E7}" type="presParOf" srcId="{B8CE8A06-0DD1-8743-AE43-1CC54834D2E0}" destId="{5339678C-2126-0E46-9F9C-707257C119F9}" srcOrd="10" destOrd="0" presId="urn:microsoft.com/office/officeart/2008/layout/VerticalCurvedList"/>
    <dgm:cxn modelId="{D546DCBB-91F5-4D3C-B3D8-74717BAB6137}" type="presParOf" srcId="{5339678C-2126-0E46-9F9C-707257C119F9}" destId="{E689D839-18F0-BA42-9C2A-19B4A57AA4DC}" srcOrd="0" destOrd="0" presId="urn:microsoft.com/office/officeart/2008/layout/VerticalCurvedList"/>
    <dgm:cxn modelId="{1D1A0093-325C-41E8-8E6A-F782C49FBD22}" type="presParOf" srcId="{B8CE8A06-0DD1-8743-AE43-1CC54834D2E0}" destId="{B9DF54DA-FD34-8C4F-9382-DF029866A192}" srcOrd="11" destOrd="0" presId="urn:microsoft.com/office/officeart/2008/layout/VerticalCurvedList"/>
    <dgm:cxn modelId="{9C7B4FED-4678-4667-B2EA-9D0E467F82FD}" type="presParOf" srcId="{B8CE8A06-0DD1-8743-AE43-1CC54834D2E0}" destId="{802757F3-5E5B-7A41-BF0E-CF1640EB5ACD}" srcOrd="12" destOrd="0" presId="urn:microsoft.com/office/officeart/2008/layout/VerticalCurvedList"/>
    <dgm:cxn modelId="{690D71FF-832B-4BD4-AD42-56311A145383}" type="presParOf" srcId="{802757F3-5E5B-7A41-BF0E-CF1640EB5ACD}" destId="{E27B2866-7E41-264D-9AD2-01A6C01F6C7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C305C2-76F4-BA42-853B-65481A02058A}" type="doc">
      <dgm:prSet loTypeId="urn:microsoft.com/office/officeart/2005/8/layout/hList1" loCatId="" qsTypeId="urn:microsoft.com/office/officeart/2005/8/quickstyle/simple2" qsCatId="simple" csTypeId="urn:microsoft.com/office/officeart/2005/8/colors/accent6_2" csCatId="accent6" phldr="1"/>
      <dgm:spPr/>
      <dgm:t>
        <a:bodyPr/>
        <a:lstStyle/>
        <a:p>
          <a:endParaRPr lang="de-DE"/>
        </a:p>
      </dgm:t>
    </dgm:pt>
    <dgm:pt modelId="{687D8CCB-7C2F-B44E-92D0-95EE835F79F4}">
      <dgm:prSet phldrT="[Text]" custT="1"/>
      <dgm:spPr>
        <a:xfrm>
          <a:off x="2687" y="101924"/>
          <a:ext cx="2620005" cy="460800"/>
        </a:xfrm>
      </dgm:spPr>
      <dgm:t>
        <a:bodyPr/>
        <a:lstStyle/>
        <a:p>
          <a:r>
            <a:rPr lang="en-GB" sz="2000" b="1" noProof="0" dirty="0" smtClean="0">
              <a:latin typeface="+mj-lt"/>
              <a:ea typeface="+mn-ea"/>
              <a:cs typeface="+mn-cs"/>
            </a:rPr>
            <a:t>Western  Province </a:t>
          </a:r>
          <a:endParaRPr lang="en-GB" sz="2000" b="1" noProof="0" dirty="0">
            <a:latin typeface="+mj-lt"/>
            <a:ea typeface="+mn-ea"/>
            <a:cs typeface="+mn-cs"/>
          </a:endParaRPr>
        </a:p>
      </dgm:t>
    </dgm:pt>
    <dgm:pt modelId="{0E11C7B5-2612-5743-B6B5-2FC8B4C34694}" type="parTrans" cxnId="{B34D1DC2-A2A7-894A-A20B-4F377EFF4A8B}">
      <dgm:prSet/>
      <dgm:spPr/>
      <dgm:t>
        <a:bodyPr/>
        <a:lstStyle/>
        <a:p>
          <a:endParaRPr lang="de-DE" sz="2000">
            <a:latin typeface="+mj-lt"/>
          </a:endParaRPr>
        </a:p>
      </dgm:t>
    </dgm:pt>
    <dgm:pt modelId="{39BB4B5D-AAD2-D347-AD9F-4392328549AE}" type="sibTrans" cxnId="{B34D1DC2-A2A7-894A-A20B-4F377EFF4A8B}">
      <dgm:prSet/>
      <dgm:spPr/>
      <dgm:t>
        <a:bodyPr/>
        <a:lstStyle/>
        <a:p>
          <a:endParaRPr lang="de-DE" sz="2000">
            <a:latin typeface="+mj-lt"/>
          </a:endParaRPr>
        </a:p>
      </dgm:t>
    </dgm:pt>
    <dgm:pt modelId="{7ABE9410-EEB8-F24D-9C9E-AC0C4685512C}">
      <dgm:prSet phldrT="[Text]" custT="1"/>
      <dgm:spPr>
        <a:xfrm>
          <a:off x="2687" y="562724"/>
          <a:ext cx="2620005" cy="3564382"/>
        </a:xfrm>
      </dgm:spPr>
      <dgm:t>
        <a:bodyPr/>
        <a:lstStyle/>
        <a:p>
          <a:r>
            <a:rPr lang="en-GB" sz="2000" noProof="0" dirty="0">
              <a:latin typeface="+mj-lt"/>
              <a:ea typeface="+mn-ea"/>
              <a:cs typeface="+mn-cs"/>
            </a:rPr>
            <a:t>Lower/mid-range </a:t>
          </a:r>
          <a:r>
            <a:rPr lang="en-GB" sz="2000" noProof="0" dirty="0" smtClean="0">
              <a:latin typeface="+mj-lt"/>
              <a:ea typeface="+mn-ea"/>
              <a:cs typeface="+mn-cs"/>
            </a:rPr>
            <a:t>hotels </a:t>
          </a:r>
          <a:endParaRPr lang="en-GB" sz="2000" noProof="0" dirty="0">
            <a:latin typeface="+mj-lt"/>
            <a:ea typeface="+mn-ea"/>
            <a:cs typeface="+mn-cs"/>
          </a:endParaRPr>
        </a:p>
      </dgm:t>
    </dgm:pt>
    <dgm:pt modelId="{E376A1EF-4123-5847-A7C5-625E3FB3FEA6}" type="parTrans" cxnId="{9F3D3CAF-CE0E-5D4F-A4FF-156B10C345CF}">
      <dgm:prSet/>
      <dgm:spPr/>
      <dgm:t>
        <a:bodyPr/>
        <a:lstStyle/>
        <a:p>
          <a:endParaRPr lang="de-DE" sz="2000">
            <a:latin typeface="+mj-lt"/>
          </a:endParaRPr>
        </a:p>
      </dgm:t>
    </dgm:pt>
    <dgm:pt modelId="{BB0A8F7B-438E-4D4D-8AC9-096541F99FD2}" type="sibTrans" cxnId="{9F3D3CAF-CE0E-5D4F-A4FF-156B10C345CF}">
      <dgm:prSet/>
      <dgm:spPr/>
      <dgm:t>
        <a:bodyPr/>
        <a:lstStyle/>
        <a:p>
          <a:endParaRPr lang="de-DE" sz="2000">
            <a:latin typeface="+mj-lt"/>
          </a:endParaRPr>
        </a:p>
      </dgm:t>
    </dgm:pt>
    <dgm:pt modelId="{5AA3D0E6-A114-7C4D-8962-A96C039DEC19}">
      <dgm:prSet phldrT="[Text]" custT="1"/>
      <dgm:spPr>
        <a:xfrm>
          <a:off x="2687" y="562724"/>
          <a:ext cx="2620005" cy="3564382"/>
        </a:xfrm>
      </dgm:spPr>
      <dgm:t>
        <a:bodyPr/>
        <a:lstStyle/>
        <a:p>
          <a:r>
            <a:rPr lang="en-GB" sz="2000" noProof="0" dirty="0">
              <a:latin typeface="+mj-lt"/>
              <a:ea typeface="+mn-ea"/>
              <a:cs typeface="+mn-cs"/>
            </a:rPr>
            <a:t>Permanent tour </a:t>
          </a:r>
          <a:r>
            <a:rPr lang="en-GB" sz="2000" noProof="0" dirty="0" smtClean="0">
              <a:latin typeface="+mj-lt"/>
              <a:ea typeface="+mn-ea"/>
              <a:cs typeface="+mn-cs"/>
            </a:rPr>
            <a:t>guides </a:t>
          </a:r>
          <a:r>
            <a:rPr lang="en-GB" sz="2000" noProof="0" dirty="0">
              <a:latin typeface="+mj-lt"/>
              <a:ea typeface="+mn-ea"/>
              <a:cs typeface="+mn-cs"/>
            </a:rPr>
            <a:t>in a company of a foreign investor </a:t>
          </a:r>
        </a:p>
      </dgm:t>
    </dgm:pt>
    <dgm:pt modelId="{99834AF3-54F8-8246-869A-3A7280481CBE}" type="parTrans" cxnId="{923DE0F2-422E-0B4C-9346-DF631D140AC7}">
      <dgm:prSet/>
      <dgm:spPr/>
      <dgm:t>
        <a:bodyPr/>
        <a:lstStyle/>
        <a:p>
          <a:endParaRPr lang="de-DE" sz="2000">
            <a:latin typeface="+mj-lt"/>
          </a:endParaRPr>
        </a:p>
      </dgm:t>
    </dgm:pt>
    <dgm:pt modelId="{6F537D72-28ED-724B-8EF0-693B08CC20F2}" type="sibTrans" cxnId="{923DE0F2-422E-0B4C-9346-DF631D140AC7}">
      <dgm:prSet/>
      <dgm:spPr/>
      <dgm:t>
        <a:bodyPr/>
        <a:lstStyle/>
        <a:p>
          <a:endParaRPr lang="de-DE" sz="2000">
            <a:latin typeface="+mj-lt"/>
          </a:endParaRPr>
        </a:p>
      </dgm:t>
    </dgm:pt>
    <dgm:pt modelId="{8E36AC7D-ADE5-A142-BD3D-CE6519A51794}">
      <dgm:prSet phldrT="[Text]" custT="1"/>
      <dgm:spPr>
        <a:xfrm>
          <a:off x="2989493" y="101924"/>
          <a:ext cx="2620005" cy="460800"/>
        </a:xfrm>
      </dgm:spPr>
      <dgm:t>
        <a:bodyPr/>
        <a:lstStyle/>
        <a:p>
          <a:r>
            <a:rPr lang="de-DE" sz="2000" b="1" dirty="0" smtClean="0">
              <a:latin typeface="+mj-lt"/>
              <a:ea typeface="+mn-ea"/>
              <a:cs typeface="+mn-cs"/>
            </a:rPr>
            <a:t>Nothern Province  </a:t>
          </a:r>
          <a:endParaRPr lang="de-DE" sz="2000" b="1" dirty="0">
            <a:latin typeface="+mj-lt"/>
            <a:ea typeface="+mn-ea"/>
            <a:cs typeface="+mn-cs"/>
          </a:endParaRPr>
        </a:p>
      </dgm:t>
    </dgm:pt>
    <dgm:pt modelId="{6EFA56A7-8DD3-E14D-992B-C535A931F1FD}" type="parTrans" cxnId="{A6E5FFD8-044C-1B4B-9C1C-C913E78B8D4D}">
      <dgm:prSet/>
      <dgm:spPr/>
      <dgm:t>
        <a:bodyPr/>
        <a:lstStyle/>
        <a:p>
          <a:endParaRPr lang="de-DE" sz="2000">
            <a:latin typeface="+mj-lt"/>
          </a:endParaRPr>
        </a:p>
      </dgm:t>
    </dgm:pt>
    <dgm:pt modelId="{5F3979D3-2628-4E46-8C44-E67965F10D9F}" type="sibTrans" cxnId="{A6E5FFD8-044C-1B4B-9C1C-C913E78B8D4D}">
      <dgm:prSet/>
      <dgm:spPr/>
      <dgm:t>
        <a:bodyPr/>
        <a:lstStyle/>
        <a:p>
          <a:endParaRPr lang="de-DE" sz="2000">
            <a:latin typeface="+mj-lt"/>
          </a:endParaRPr>
        </a:p>
      </dgm:t>
    </dgm:pt>
    <dgm:pt modelId="{010DDA37-B77A-BB4E-821E-C3B16F68E78F}">
      <dgm:prSet phldrT="[Text]" custT="1"/>
      <dgm:spPr>
        <a:xfrm>
          <a:off x="5976300" y="562724"/>
          <a:ext cx="2620005" cy="3564382"/>
        </a:xfrm>
      </dgm:spPr>
      <dgm:t>
        <a:bodyPr/>
        <a:lstStyle/>
        <a:p>
          <a:endParaRPr lang="en-GB" sz="2000" noProof="0" dirty="0">
            <a:solidFill>
              <a:sysClr val="windowText" lastClr="000000">
                <a:hueOff val="0"/>
                <a:satOff val="0"/>
                <a:lumOff val="0"/>
                <a:alphaOff val="0"/>
              </a:sysClr>
            </a:solidFill>
            <a:latin typeface="+mj-lt"/>
            <a:ea typeface="+mn-ea"/>
            <a:cs typeface="+mn-cs"/>
          </a:endParaRPr>
        </a:p>
      </dgm:t>
    </dgm:pt>
    <dgm:pt modelId="{776AA5E6-DCFE-3343-80F5-C00548FA1AFB}" type="parTrans" cxnId="{1A0D6C94-ED3C-E54E-9EAE-18DA3BB4A5CE}">
      <dgm:prSet/>
      <dgm:spPr/>
      <dgm:t>
        <a:bodyPr/>
        <a:lstStyle/>
        <a:p>
          <a:endParaRPr lang="de-DE" sz="2000">
            <a:latin typeface="+mj-lt"/>
          </a:endParaRPr>
        </a:p>
      </dgm:t>
    </dgm:pt>
    <dgm:pt modelId="{24333DD5-866A-8943-A736-51C3C88D3421}" type="sibTrans" cxnId="{1A0D6C94-ED3C-E54E-9EAE-18DA3BB4A5CE}">
      <dgm:prSet/>
      <dgm:spPr/>
      <dgm:t>
        <a:bodyPr/>
        <a:lstStyle/>
        <a:p>
          <a:endParaRPr lang="de-DE" sz="2000">
            <a:latin typeface="+mj-lt"/>
          </a:endParaRPr>
        </a:p>
      </dgm:t>
    </dgm:pt>
    <dgm:pt modelId="{CD3CA0CE-E5A6-6D44-9B13-B2E30DE83FE9}">
      <dgm:prSet phldrT="[Text]" custT="1"/>
      <dgm:spPr>
        <a:xfrm>
          <a:off x="2989493" y="562724"/>
          <a:ext cx="2620005" cy="3564382"/>
        </a:xfrm>
      </dgm:spPr>
      <dgm:t>
        <a:bodyPr/>
        <a:lstStyle/>
        <a:p>
          <a:r>
            <a:rPr lang="en-GB" sz="2000" noProof="0" dirty="0">
              <a:latin typeface="+mj-lt"/>
              <a:ea typeface="+mn-ea"/>
              <a:cs typeface="+mn-cs"/>
            </a:rPr>
            <a:t>Local </a:t>
          </a:r>
          <a:r>
            <a:rPr lang="en-GB" sz="2000" noProof="0" dirty="0" smtClean="0">
              <a:latin typeface="+mj-lt"/>
              <a:ea typeface="+mn-ea"/>
              <a:cs typeface="+mn-cs"/>
            </a:rPr>
            <a:t>restaurants </a:t>
          </a:r>
          <a:endParaRPr lang="en-GB" sz="2000" noProof="0" dirty="0">
            <a:latin typeface="+mj-lt"/>
            <a:ea typeface="+mn-ea"/>
            <a:cs typeface="+mn-cs"/>
          </a:endParaRPr>
        </a:p>
      </dgm:t>
    </dgm:pt>
    <dgm:pt modelId="{87F40624-1D79-5C43-A3B8-FE3D62FCB2C5}" type="parTrans" cxnId="{196B0402-466D-6C4C-90ED-81347AF83737}">
      <dgm:prSet/>
      <dgm:spPr/>
      <dgm:t>
        <a:bodyPr/>
        <a:lstStyle/>
        <a:p>
          <a:endParaRPr lang="de-DE" sz="2000">
            <a:latin typeface="+mj-lt"/>
          </a:endParaRPr>
        </a:p>
      </dgm:t>
    </dgm:pt>
    <dgm:pt modelId="{BD88E34D-DF2C-6E4C-BF51-CA062389DF45}" type="sibTrans" cxnId="{196B0402-466D-6C4C-90ED-81347AF83737}">
      <dgm:prSet/>
      <dgm:spPr/>
      <dgm:t>
        <a:bodyPr/>
        <a:lstStyle/>
        <a:p>
          <a:endParaRPr lang="de-DE" sz="2000">
            <a:latin typeface="+mj-lt"/>
          </a:endParaRPr>
        </a:p>
      </dgm:t>
    </dgm:pt>
    <dgm:pt modelId="{335DDE8E-0277-C74D-936B-EAA4A01850BC}">
      <dgm:prSet phldrT="[Text]" custT="1"/>
      <dgm:spPr>
        <a:xfrm>
          <a:off x="2687" y="562724"/>
          <a:ext cx="2620005" cy="3564382"/>
        </a:xfrm>
      </dgm:spPr>
      <dgm:t>
        <a:bodyPr/>
        <a:lstStyle/>
        <a:p>
          <a:r>
            <a:rPr lang="en-GB" sz="2000" noProof="0" dirty="0">
              <a:latin typeface="+mj-lt"/>
              <a:ea typeface="+mn-ea"/>
              <a:cs typeface="+mn-cs"/>
            </a:rPr>
            <a:t>Freelance tour guide </a:t>
          </a:r>
          <a:r>
            <a:rPr lang="en-GB" sz="2000" noProof="0" dirty="0" smtClean="0">
              <a:latin typeface="+mj-lt"/>
              <a:ea typeface="+mn-ea"/>
              <a:cs typeface="+mn-cs"/>
            </a:rPr>
            <a:t>s</a:t>
          </a:r>
          <a:endParaRPr lang="en-GB" sz="2000" noProof="0" dirty="0">
            <a:latin typeface="+mj-lt"/>
            <a:ea typeface="+mn-ea"/>
            <a:cs typeface="+mn-cs"/>
          </a:endParaRPr>
        </a:p>
      </dgm:t>
    </dgm:pt>
    <dgm:pt modelId="{6FB4023A-7A05-9D41-A80E-A4B6B619F5D5}" type="parTrans" cxnId="{81B5F2FE-2063-D749-9422-25843805190B}">
      <dgm:prSet/>
      <dgm:spPr/>
      <dgm:t>
        <a:bodyPr/>
        <a:lstStyle/>
        <a:p>
          <a:endParaRPr lang="de-DE" sz="2000">
            <a:latin typeface="+mj-lt"/>
          </a:endParaRPr>
        </a:p>
      </dgm:t>
    </dgm:pt>
    <dgm:pt modelId="{DC4AB062-1E94-D24A-9ECE-101E59F2B40A}" type="sibTrans" cxnId="{81B5F2FE-2063-D749-9422-25843805190B}">
      <dgm:prSet/>
      <dgm:spPr/>
      <dgm:t>
        <a:bodyPr/>
        <a:lstStyle/>
        <a:p>
          <a:endParaRPr lang="de-DE" sz="2000">
            <a:latin typeface="+mj-lt"/>
          </a:endParaRPr>
        </a:p>
      </dgm:t>
    </dgm:pt>
    <dgm:pt modelId="{659475D1-B168-C545-BA37-93221552675B}">
      <dgm:prSet phldrT="[Text]" custT="1"/>
      <dgm:spPr>
        <a:xfrm>
          <a:off x="2687" y="562724"/>
          <a:ext cx="2620005" cy="3564382"/>
        </a:xfrm>
      </dgm:spPr>
      <dgm:t>
        <a:bodyPr/>
        <a:lstStyle/>
        <a:p>
          <a:r>
            <a:rPr lang="en-GB" sz="2000" noProof="0" dirty="0">
              <a:latin typeface="+mj-lt"/>
              <a:ea typeface="+mn-ea"/>
              <a:cs typeface="+mn-cs"/>
            </a:rPr>
            <a:t>Owner of a tour company </a:t>
          </a:r>
          <a:r>
            <a:rPr lang="en-GB" sz="2000" noProof="0" dirty="0" smtClean="0">
              <a:latin typeface="+mj-lt"/>
              <a:ea typeface="+mn-ea"/>
              <a:cs typeface="+mn-cs"/>
            </a:rPr>
            <a:t>s</a:t>
          </a:r>
          <a:endParaRPr lang="en-GB" sz="2000" noProof="0" dirty="0">
            <a:latin typeface="+mj-lt"/>
            <a:ea typeface="+mn-ea"/>
            <a:cs typeface="+mn-cs"/>
          </a:endParaRPr>
        </a:p>
      </dgm:t>
    </dgm:pt>
    <dgm:pt modelId="{EF96517D-DF4F-BD42-B365-79B280610D52}" type="parTrans" cxnId="{CA575E80-64D4-0C4D-B919-A23BD087B19C}">
      <dgm:prSet/>
      <dgm:spPr/>
      <dgm:t>
        <a:bodyPr/>
        <a:lstStyle/>
        <a:p>
          <a:endParaRPr lang="de-DE" sz="2000">
            <a:latin typeface="+mj-lt"/>
          </a:endParaRPr>
        </a:p>
      </dgm:t>
    </dgm:pt>
    <dgm:pt modelId="{E011E31E-0172-1A48-990A-3945D4F14280}" type="sibTrans" cxnId="{CA575E80-64D4-0C4D-B919-A23BD087B19C}">
      <dgm:prSet/>
      <dgm:spPr/>
      <dgm:t>
        <a:bodyPr/>
        <a:lstStyle/>
        <a:p>
          <a:endParaRPr lang="de-DE" sz="2000">
            <a:latin typeface="+mj-lt"/>
          </a:endParaRPr>
        </a:p>
      </dgm:t>
    </dgm:pt>
    <dgm:pt modelId="{AEBFFB67-2641-A84C-904F-09A9537D4584}">
      <dgm:prSet phldrT="[Text]" custT="1"/>
      <dgm:spPr>
        <a:xfrm>
          <a:off x="2687" y="562724"/>
          <a:ext cx="2620005" cy="3564382"/>
        </a:xfrm>
      </dgm:spPr>
      <dgm:t>
        <a:bodyPr/>
        <a:lstStyle/>
        <a:p>
          <a:r>
            <a:rPr lang="en-GB" sz="2000" noProof="0" dirty="0">
              <a:latin typeface="+mj-lt"/>
              <a:ea typeface="+mn-ea"/>
              <a:cs typeface="+mn-cs"/>
            </a:rPr>
            <a:t>University of Tourism </a:t>
          </a:r>
        </a:p>
      </dgm:t>
    </dgm:pt>
    <dgm:pt modelId="{8E33B0CC-33B3-AE4D-90C5-58F7B5698E9D}" type="parTrans" cxnId="{3D234253-3561-CC4B-85DD-3581C290C013}">
      <dgm:prSet/>
      <dgm:spPr/>
      <dgm:t>
        <a:bodyPr/>
        <a:lstStyle/>
        <a:p>
          <a:endParaRPr lang="de-DE" sz="2000">
            <a:latin typeface="+mj-lt"/>
          </a:endParaRPr>
        </a:p>
      </dgm:t>
    </dgm:pt>
    <dgm:pt modelId="{CA56339B-2100-C24D-BA11-921385C53AD2}" type="sibTrans" cxnId="{3D234253-3561-CC4B-85DD-3581C290C013}">
      <dgm:prSet/>
      <dgm:spPr/>
      <dgm:t>
        <a:bodyPr/>
        <a:lstStyle/>
        <a:p>
          <a:endParaRPr lang="de-DE" sz="2000">
            <a:latin typeface="+mj-lt"/>
          </a:endParaRPr>
        </a:p>
      </dgm:t>
    </dgm:pt>
    <dgm:pt modelId="{6C2A335B-AFF2-8E40-BFB8-6FB962072BDA}">
      <dgm:prSet phldrT="[Text]" custT="1"/>
      <dgm:spPr>
        <a:xfrm>
          <a:off x="2989493" y="562724"/>
          <a:ext cx="2620005" cy="3564382"/>
        </a:xfrm>
      </dgm:spPr>
      <dgm:t>
        <a:bodyPr/>
        <a:lstStyle/>
        <a:p>
          <a:r>
            <a:rPr lang="en-GB" sz="2000" noProof="0" dirty="0">
              <a:latin typeface="+mj-lt"/>
              <a:ea typeface="+mn-ea"/>
              <a:cs typeface="+mn-cs"/>
            </a:rPr>
            <a:t>Local </a:t>
          </a:r>
          <a:r>
            <a:rPr lang="en-GB" sz="2000" noProof="0" dirty="0" smtClean="0">
              <a:latin typeface="+mj-lt"/>
              <a:ea typeface="+mn-ea"/>
              <a:cs typeface="+mn-cs"/>
            </a:rPr>
            <a:t>motels </a:t>
          </a:r>
          <a:endParaRPr lang="en-GB" sz="2000" noProof="0" dirty="0">
            <a:latin typeface="+mj-lt"/>
            <a:ea typeface="+mn-ea"/>
            <a:cs typeface="+mn-cs"/>
          </a:endParaRPr>
        </a:p>
      </dgm:t>
    </dgm:pt>
    <dgm:pt modelId="{D4E1D1B3-AABD-5A45-A0A7-EFABAF31FD26}" type="parTrans" cxnId="{940FBE4C-6D27-5A43-9A2C-0844DF1D5757}">
      <dgm:prSet/>
      <dgm:spPr/>
      <dgm:t>
        <a:bodyPr/>
        <a:lstStyle/>
        <a:p>
          <a:endParaRPr lang="de-DE" sz="2000">
            <a:latin typeface="+mj-lt"/>
          </a:endParaRPr>
        </a:p>
      </dgm:t>
    </dgm:pt>
    <dgm:pt modelId="{517D1DD2-6768-0C42-803C-BD5091988616}" type="sibTrans" cxnId="{940FBE4C-6D27-5A43-9A2C-0844DF1D5757}">
      <dgm:prSet/>
      <dgm:spPr/>
      <dgm:t>
        <a:bodyPr/>
        <a:lstStyle/>
        <a:p>
          <a:endParaRPr lang="de-DE" sz="2000">
            <a:latin typeface="+mj-lt"/>
          </a:endParaRPr>
        </a:p>
      </dgm:t>
    </dgm:pt>
    <dgm:pt modelId="{A0C51B88-C60B-6F4D-8C0C-86FAE992B250}">
      <dgm:prSet phldrT="[Text]" custT="1"/>
      <dgm:spPr>
        <a:xfrm>
          <a:off x="2989493" y="562724"/>
          <a:ext cx="2620005" cy="3564382"/>
        </a:xfrm>
      </dgm:spPr>
      <dgm:t>
        <a:bodyPr/>
        <a:lstStyle/>
        <a:p>
          <a:r>
            <a:rPr lang="en-GB" sz="2000" noProof="0" dirty="0">
              <a:latin typeface="+mj-lt"/>
              <a:ea typeface="+mn-ea"/>
              <a:cs typeface="+mn-cs"/>
            </a:rPr>
            <a:t>Mid-range </a:t>
          </a:r>
          <a:r>
            <a:rPr lang="en-GB" sz="2000" noProof="0" dirty="0" smtClean="0">
              <a:latin typeface="+mj-lt"/>
              <a:ea typeface="+mn-ea"/>
              <a:cs typeface="+mn-cs"/>
            </a:rPr>
            <a:t>hotels</a:t>
          </a:r>
          <a:endParaRPr lang="en-GB" sz="2000" noProof="0" dirty="0">
            <a:latin typeface="+mj-lt"/>
            <a:ea typeface="+mn-ea"/>
            <a:cs typeface="+mn-cs"/>
          </a:endParaRPr>
        </a:p>
      </dgm:t>
    </dgm:pt>
    <dgm:pt modelId="{4660E08E-FADA-314E-8EA5-A7667F2D801E}" type="parTrans" cxnId="{24F23C42-BC45-944D-8254-9312158C0709}">
      <dgm:prSet/>
      <dgm:spPr/>
      <dgm:t>
        <a:bodyPr/>
        <a:lstStyle/>
        <a:p>
          <a:endParaRPr lang="de-DE" sz="2000">
            <a:latin typeface="+mj-lt"/>
          </a:endParaRPr>
        </a:p>
      </dgm:t>
    </dgm:pt>
    <dgm:pt modelId="{5A38A3B6-9C7E-CC4F-B975-41269CA2C845}" type="sibTrans" cxnId="{24F23C42-BC45-944D-8254-9312158C0709}">
      <dgm:prSet/>
      <dgm:spPr/>
      <dgm:t>
        <a:bodyPr/>
        <a:lstStyle/>
        <a:p>
          <a:endParaRPr lang="de-DE" sz="2000">
            <a:latin typeface="+mj-lt"/>
          </a:endParaRPr>
        </a:p>
      </dgm:t>
    </dgm:pt>
    <dgm:pt modelId="{9CDA68AD-738D-C843-BA45-4223526C91CF}">
      <dgm:prSet phldrT="[Text]" custT="1"/>
      <dgm:spPr>
        <a:xfrm>
          <a:off x="2989493" y="562724"/>
          <a:ext cx="2620005" cy="3564382"/>
        </a:xfrm>
      </dgm:spPr>
      <dgm:t>
        <a:bodyPr/>
        <a:lstStyle/>
        <a:p>
          <a:r>
            <a:rPr lang="en-GB" sz="2000" noProof="0" dirty="0">
              <a:latin typeface="+mj-lt"/>
              <a:ea typeface="+mn-ea"/>
              <a:cs typeface="+mn-cs"/>
            </a:rPr>
            <a:t>Tour </a:t>
          </a:r>
          <a:r>
            <a:rPr lang="en-GB" sz="2000" noProof="0" dirty="0" smtClean="0">
              <a:latin typeface="+mj-lt"/>
              <a:ea typeface="+mn-ea"/>
              <a:cs typeface="+mn-cs"/>
            </a:rPr>
            <a:t>companies </a:t>
          </a:r>
          <a:endParaRPr lang="en-GB" sz="2000" noProof="0" dirty="0">
            <a:latin typeface="+mj-lt"/>
            <a:ea typeface="+mn-ea"/>
            <a:cs typeface="+mn-cs"/>
          </a:endParaRPr>
        </a:p>
      </dgm:t>
    </dgm:pt>
    <dgm:pt modelId="{44264ED7-F057-3246-B514-99F49966E081}" type="parTrans" cxnId="{434510E4-A412-5D4F-ADCB-7E9F4879E7CC}">
      <dgm:prSet/>
      <dgm:spPr/>
      <dgm:t>
        <a:bodyPr/>
        <a:lstStyle/>
        <a:p>
          <a:endParaRPr lang="de-DE" sz="2000">
            <a:latin typeface="+mj-lt"/>
          </a:endParaRPr>
        </a:p>
      </dgm:t>
    </dgm:pt>
    <dgm:pt modelId="{27EEAD27-F03D-B843-AD73-A192FE76197A}" type="sibTrans" cxnId="{434510E4-A412-5D4F-ADCB-7E9F4879E7CC}">
      <dgm:prSet/>
      <dgm:spPr/>
      <dgm:t>
        <a:bodyPr/>
        <a:lstStyle/>
        <a:p>
          <a:endParaRPr lang="de-DE" sz="2000">
            <a:latin typeface="+mj-lt"/>
          </a:endParaRPr>
        </a:p>
      </dgm:t>
    </dgm:pt>
    <dgm:pt modelId="{AE9EC95E-C80D-5A45-B8B8-620CAE1DE3A3}">
      <dgm:prSet phldrT="[Text]" custT="1"/>
      <dgm:spPr>
        <a:xfrm>
          <a:off x="2989493" y="562724"/>
          <a:ext cx="2620005" cy="3564382"/>
        </a:xfrm>
      </dgm:spPr>
      <dgm:t>
        <a:bodyPr/>
        <a:lstStyle/>
        <a:p>
          <a:r>
            <a:rPr lang="en-GB" sz="2000" noProof="0" dirty="0">
              <a:latin typeface="+mj-lt"/>
              <a:ea typeface="+mn-ea"/>
              <a:cs typeface="+mn-cs"/>
            </a:rPr>
            <a:t>NGO for community engagement </a:t>
          </a:r>
        </a:p>
      </dgm:t>
    </dgm:pt>
    <dgm:pt modelId="{8F25493C-9A58-4442-8025-E04F715046C1}" type="parTrans" cxnId="{3B5E5833-F5B7-3F4E-A9BA-2A426BCFFC45}">
      <dgm:prSet/>
      <dgm:spPr/>
      <dgm:t>
        <a:bodyPr/>
        <a:lstStyle/>
        <a:p>
          <a:endParaRPr lang="de-DE" sz="2000">
            <a:latin typeface="+mj-lt"/>
          </a:endParaRPr>
        </a:p>
      </dgm:t>
    </dgm:pt>
    <dgm:pt modelId="{AA0B1860-AEC0-2D41-827D-C886C2EE19FA}" type="sibTrans" cxnId="{3B5E5833-F5B7-3F4E-A9BA-2A426BCFFC45}">
      <dgm:prSet/>
      <dgm:spPr/>
      <dgm:t>
        <a:bodyPr/>
        <a:lstStyle/>
        <a:p>
          <a:endParaRPr lang="de-DE" sz="2000">
            <a:latin typeface="+mj-lt"/>
          </a:endParaRPr>
        </a:p>
      </dgm:t>
    </dgm:pt>
    <dgm:pt modelId="{3470F187-FA58-1949-9519-83E89DBE1278}">
      <dgm:prSet phldrT="[Text]" custT="1"/>
      <dgm:spPr>
        <a:xfrm>
          <a:off x="2989493" y="562724"/>
          <a:ext cx="2620005" cy="3564382"/>
        </a:xfrm>
      </dgm:spPr>
      <dgm:t>
        <a:bodyPr/>
        <a:lstStyle/>
        <a:p>
          <a:r>
            <a:rPr lang="en-GB" sz="2000" noProof="0" dirty="0">
              <a:latin typeface="+mj-lt"/>
              <a:ea typeface="+mn-ea"/>
              <a:cs typeface="+mn-cs"/>
            </a:rPr>
            <a:t>Freelance tour </a:t>
          </a:r>
          <a:r>
            <a:rPr lang="en-GB" sz="2000" noProof="0" dirty="0" smtClean="0">
              <a:latin typeface="+mj-lt"/>
              <a:ea typeface="+mn-ea"/>
              <a:cs typeface="+mn-cs"/>
            </a:rPr>
            <a:t>guides </a:t>
          </a:r>
          <a:endParaRPr lang="en-GB" sz="2000" noProof="0" dirty="0">
            <a:latin typeface="+mj-lt"/>
            <a:ea typeface="+mn-ea"/>
            <a:cs typeface="+mn-cs"/>
          </a:endParaRPr>
        </a:p>
      </dgm:t>
    </dgm:pt>
    <dgm:pt modelId="{4456C003-709A-BF4E-8B9E-16A63BA9912C}" type="parTrans" cxnId="{091FB8D2-91B0-424D-A6ED-87E0C0D17926}">
      <dgm:prSet/>
      <dgm:spPr/>
      <dgm:t>
        <a:bodyPr/>
        <a:lstStyle/>
        <a:p>
          <a:endParaRPr lang="de-DE" sz="2000">
            <a:latin typeface="+mj-lt"/>
          </a:endParaRPr>
        </a:p>
      </dgm:t>
    </dgm:pt>
    <dgm:pt modelId="{886522C9-3118-7047-A698-41DB3156C9A9}" type="sibTrans" cxnId="{091FB8D2-91B0-424D-A6ED-87E0C0D17926}">
      <dgm:prSet/>
      <dgm:spPr/>
      <dgm:t>
        <a:bodyPr/>
        <a:lstStyle/>
        <a:p>
          <a:endParaRPr lang="de-DE" sz="2000">
            <a:latin typeface="+mj-lt"/>
          </a:endParaRPr>
        </a:p>
      </dgm:t>
    </dgm:pt>
    <dgm:pt modelId="{8ED9D5D2-59B3-B041-9588-88E72B34648F}">
      <dgm:prSet phldrT="[Text]" custT="1"/>
      <dgm:spPr>
        <a:xfrm>
          <a:off x="5976300" y="562724"/>
          <a:ext cx="2620005" cy="3564382"/>
        </a:xfrm>
      </dgm:spPr>
      <dgm:t>
        <a:bodyPr/>
        <a:lstStyle/>
        <a:p>
          <a:r>
            <a:rPr lang="en-GB" sz="2000" noProof="0" dirty="0" smtClean="0">
              <a:latin typeface="+mj-lt"/>
              <a:ea typeface="+mn-ea"/>
              <a:cs typeface="+mn-cs"/>
            </a:rPr>
            <a:t>Tourism and Hospitality chamber under PSF  </a:t>
          </a:r>
          <a:r>
            <a:rPr lang="en-GB" sz="2000" noProof="0" dirty="0">
              <a:latin typeface="+mj-lt"/>
              <a:ea typeface="+mn-ea"/>
              <a:cs typeface="+mn-cs"/>
            </a:rPr>
            <a:t>association </a:t>
          </a:r>
        </a:p>
      </dgm:t>
    </dgm:pt>
    <dgm:pt modelId="{E76C7BE6-4151-BB48-98D5-752A64F9C18D}" type="parTrans" cxnId="{C733DC24-A42B-2049-A369-1CC8B7EB24E7}">
      <dgm:prSet/>
      <dgm:spPr/>
      <dgm:t>
        <a:bodyPr/>
        <a:lstStyle/>
        <a:p>
          <a:endParaRPr lang="de-DE" sz="2000">
            <a:latin typeface="+mj-lt"/>
          </a:endParaRPr>
        </a:p>
      </dgm:t>
    </dgm:pt>
    <dgm:pt modelId="{7989A5A0-7468-244E-9163-83E69A6BA923}" type="sibTrans" cxnId="{C733DC24-A42B-2049-A369-1CC8B7EB24E7}">
      <dgm:prSet/>
      <dgm:spPr/>
      <dgm:t>
        <a:bodyPr/>
        <a:lstStyle/>
        <a:p>
          <a:endParaRPr lang="de-DE" sz="2000">
            <a:latin typeface="+mj-lt"/>
          </a:endParaRPr>
        </a:p>
      </dgm:t>
    </dgm:pt>
    <dgm:pt modelId="{A70BCFEE-4D8A-7543-B747-6E919D494C1D}">
      <dgm:prSet phldrT="[Text]" custT="1"/>
      <dgm:spPr>
        <a:xfrm>
          <a:off x="5976300" y="562724"/>
          <a:ext cx="2620005" cy="3564382"/>
        </a:xfrm>
      </dgm:spPr>
      <dgm:t>
        <a:bodyPr/>
        <a:lstStyle/>
        <a:p>
          <a:r>
            <a:rPr lang="en-GB" sz="2000" i="0" noProof="0" dirty="0" smtClean="0">
              <a:latin typeface="+mj-lt"/>
              <a:ea typeface="+mn-ea"/>
              <a:cs typeface="+mn-cs"/>
            </a:rPr>
            <a:t>MasterCard Foundation </a:t>
          </a:r>
          <a:endParaRPr lang="en-GB" sz="2000" i="0" noProof="0" dirty="0">
            <a:latin typeface="+mj-lt"/>
            <a:ea typeface="+mn-ea"/>
            <a:cs typeface="+mn-cs"/>
          </a:endParaRPr>
        </a:p>
      </dgm:t>
    </dgm:pt>
    <dgm:pt modelId="{6C260BCD-51F7-544C-AAF0-D583EAFEA9A0}" type="parTrans" cxnId="{52A727F2-EFA3-D445-B0AB-C54DA60103EC}">
      <dgm:prSet/>
      <dgm:spPr/>
      <dgm:t>
        <a:bodyPr/>
        <a:lstStyle/>
        <a:p>
          <a:endParaRPr lang="de-DE" sz="2000">
            <a:latin typeface="+mj-lt"/>
          </a:endParaRPr>
        </a:p>
      </dgm:t>
    </dgm:pt>
    <dgm:pt modelId="{88D4223E-0253-034B-B0C2-E0BBE7A60D8C}" type="sibTrans" cxnId="{52A727F2-EFA3-D445-B0AB-C54DA60103EC}">
      <dgm:prSet/>
      <dgm:spPr/>
      <dgm:t>
        <a:bodyPr/>
        <a:lstStyle/>
        <a:p>
          <a:endParaRPr lang="de-DE" sz="2000">
            <a:latin typeface="+mj-lt"/>
          </a:endParaRPr>
        </a:p>
      </dgm:t>
    </dgm:pt>
    <dgm:pt modelId="{6AE8CA50-AAF2-6F4B-AB63-0C9E7EAAC8AE}">
      <dgm:prSet phldrT="[Text]" custT="1"/>
      <dgm:spPr>
        <a:xfrm>
          <a:off x="2687" y="562724"/>
          <a:ext cx="2620005" cy="3564382"/>
        </a:xfrm>
      </dgm:spPr>
      <dgm:t>
        <a:bodyPr/>
        <a:lstStyle/>
        <a:p>
          <a:endParaRPr lang="en-GB" sz="2000" noProof="0" dirty="0">
            <a:solidFill>
              <a:sysClr val="windowText" lastClr="000000">
                <a:hueOff val="0"/>
                <a:satOff val="0"/>
                <a:lumOff val="0"/>
                <a:alphaOff val="0"/>
              </a:sysClr>
            </a:solidFill>
            <a:latin typeface="+mj-lt"/>
            <a:ea typeface="+mn-ea"/>
            <a:cs typeface="+mn-cs"/>
          </a:endParaRPr>
        </a:p>
      </dgm:t>
    </dgm:pt>
    <dgm:pt modelId="{BB25FEBB-E49E-CE48-8C54-DA2974337F66}" type="parTrans" cxnId="{365DA7CC-EFDE-6A4C-948A-A37022DE4F6D}">
      <dgm:prSet/>
      <dgm:spPr/>
      <dgm:t>
        <a:bodyPr/>
        <a:lstStyle/>
        <a:p>
          <a:endParaRPr lang="de-DE" sz="2000">
            <a:latin typeface="+mj-lt"/>
          </a:endParaRPr>
        </a:p>
      </dgm:t>
    </dgm:pt>
    <dgm:pt modelId="{49786FE1-1DB1-7E4B-B7DE-111C42FC3029}" type="sibTrans" cxnId="{365DA7CC-EFDE-6A4C-948A-A37022DE4F6D}">
      <dgm:prSet/>
      <dgm:spPr/>
      <dgm:t>
        <a:bodyPr/>
        <a:lstStyle/>
        <a:p>
          <a:endParaRPr lang="de-DE" sz="2000">
            <a:latin typeface="+mj-lt"/>
          </a:endParaRPr>
        </a:p>
      </dgm:t>
    </dgm:pt>
    <dgm:pt modelId="{B6F5DE16-6AA4-144D-A557-F22E04495B63}">
      <dgm:prSet phldrT="[Text]" custT="1"/>
      <dgm:spPr>
        <a:xfrm>
          <a:off x="5976300" y="101924"/>
          <a:ext cx="2620005" cy="460800"/>
        </a:xfrm>
      </dgm:spPr>
      <dgm:t>
        <a:bodyPr/>
        <a:lstStyle/>
        <a:p>
          <a:r>
            <a:rPr lang="de-DE" sz="2000" b="1" dirty="0" smtClean="0">
              <a:latin typeface="+mj-lt"/>
              <a:ea typeface="+mn-ea"/>
              <a:cs typeface="+mn-cs"/>
            </a:rPr>
            <a:t>The City of Kigali </a:t>
          </a:r>
          <a:endParaRPr lang="de-DE" sz="2000" b="1" dirty="0">
            <a:latin typeface="+mj-lt"/>
            <a:ea typeface="+mn-ea"/>
            <a:cs typeface="+mn-cs"/>
          </a:endParaRPr>
        </a:p>
      </dgm:t>
    </dgm:pt>
    <dgm:pt modelId="{D74DA6EB-AB96-5443-9B12-0EB837ED4C6E}" type="sibTrans" cxnId="{0D1DC5EF-055E-0441-9F62-E0A4CFA005D4}">
      <dgm:prSet/>
      <dgm:spPr/>
      <dgm:t>
        <a:bodyPr/>
        <a:lstStyle/>
        <a:p>
          <a:endParaRPr lang="de-DE" sz="2000">
            <a:latin typeface="+mj-lt"/>
          </a:endParaRPr>
        </a:p>
      </dgm:t>
    </dgm:pt>
    <dgm:pt modelId="{C702EB9F-04A6-CD4B-AAAB-EA91D823CBE2}" type="parTrans" cxnId="{0D1DC5EF-055E-0441-9F62-E0A4CFA005D4}">
      <dgm:prSet/>
      <dgm:spPr/>
      <dgm:t>
        <a:bodyPr/>
        <a:lstStyle/>
        <a:p>
          <a:endParaRPr lang="de-DE" sz="2000">
            <a:latin typeface="+mj-lt"/>
          </a:endParaRPr>
        </a:p>
      </dgm:t>
    </dgm:pt>
    <dgm:pt modelId="{DA8FB21E-B699-4948-A4C4-697BE97580E0}" type="pres">
      <dgm:prSet presAssocID="{8CC305C2-76F4-BA42-853B-65481A02058A}" presName="Name0" presStyleCnt="0">
        <dgm:presLayoutVars>
          <dgm:dir/>
          <dgm:animLvl val="lvl"/>
          <dgm:resizeHandles val="exact"/>
        </dgm:presLayoutVars>
      </dgm:prSet>
      <dgm:spPr/>
      <dgm:t>
        <a:bodyPr/>
        <a:lstStyle/>
        <a:p>
          <a:endParaRPr lang="de-DE"/>
        </a:p>
      </dgm:t>
    </dgm:pt>
    <dgm:pt modelId="{E7997B20-8EAA-8742-8D4B-25B9E27CE916}" type="pres">
      <dgm:prSet presAssocID="{687D8CCB-7C2F-B44E-92D0-95EE835F79F4}" presName="composite" presStyleCnt="0"/>
      <dgm:spPr/>
      <dgm:t>
        <a:bodyPr/>
        <a:lstStyle/>
        <a:p>
          <a:endParaRPr lang="de-DE"/>
        </a:p>
      </dgm:t>
    </dgm:pt>
    <dgm:pt modelId="{E6A30223-926D-4644-B1E7-88BFFAF6EB2E}" type="pres">
      <dgm:prSet presAssocID="{687D8CCB-7C2F-B44E-92D0-95EE835F79F4}" presName="parTx" presStyleLbl="alignNode1" presStyleIdx="0" presStyleCnt="3">
        <dgm:presLayoutVars>
          <dgm:chMax val="0"/>
          <dgm:chPref val="0"/>
          <dgm:bulletEnabled val="1"/>
        </dgm:presLayoutVars>
      </dgm:prSet>
      <dgm:spPr>
        <a:prstGeom prst="rect">
          <a:avLst/>
        </a:prstGeom>
      </dgm:spPr>
      <dgm:t>
        <a:bodyPr/>
        <a:lstStyle/>
        <a:p>
          <a:endParaRPr lang="de-DE"/>
        </a:p>
      </dgm:t>
    </dgm:pt>
    <dgm:pt modelId="{7162572E-C479-A44F-A4E5-30D81A09675C}" type="pres">
      <dgm:prSet presAssocID="{687D8CCB-7C2F-B44E-92D0-95EE835F79F4}" presName="desTx" presStyleLbl="alignAccFollowNode1" presStyleIdx="0" presStyleCnt="3">
        <dgm:presLayoutVars>
          <dgm:bulletEnabled val="1"/>
        </dgm:presLayoutVars>
      </dgm:prSet>
      <dgm:spPr>
        <a:prstGeom prst="rect">
          <a:avLst/>
        </a:prstGeom>
      </dgm:spPr>
      <dgm:t>
        <a:bodyPr/>
        <a:lstStyle/>
        <a:p>
          <a:endParaRPr lang="de-DE"/>
        </a:p>
      </dgm:t>
    </dgm:pt>
    <dgm:pt modelId="{13135003-E19C-9846-86C0-6BC434B667E7}" type="pres">
      <dgm:prSet presAssocID="{39BB4B5D-AAD2-D347-AD9F-4392328549AE}" presName="space" presStyleCnt="0"/>
      <dgm:spPr/>
      <dgm:t>
        <a:bodyPr/>
        <a:lstStyle/>
        <a:p>
          <a:endParaRPr lang="de-DE"/>
        </a:p>
      </dgm:t>
    </dgm:pt>
    <dgm:pt modelId="{46F7B892-9A4F-5046-850F-0E12BBDD5611}" type="pres">
      <dgm:prSet presAssocID="{8E36AC7D-ADE5-A142-BD3D-CE6519A51794}" presName="composite" presStyleCnt="0"/>
      <dgm:spPr/>
      <dgm:t>
        <a:bodyPr/>
        <a:lstStyle/>
        <a:p>
          <a:endParaRPr lang="de-DE"/>
        </a:p>
      </dgm:t>
    </dgm:pt>
    <dgm:pt modelId="{4069856E-8AE6-A144-9F0A-79038AF0A199}" type="pres">
      <dgm:prSet presAssocID="{8E36AC7D-ADE5-A142-BD3D-CE6519A51794}" presName="parTx" presStyleLbl="alignNode1" presStyleIdx="1" presStyleCnt="3">
        <dgm:presLayoutVars>
          <dgm:chMax val="0"/>
          <dgm:chPref val="0"/>
          <dgm:bulletEnabled val="1"/>
        </dgm:presLayoutVars>
      </dgm:prSet>
      <dgm:spPr>
        <a:prstGeom prst="rect">
          <a:avLst/>
        </a:prstGeom>
      </dgm:spPr>
      <dgm:t>
        <a:bodyPr/>
        <a:lstStyle/>
        <a:p>
          <a:endParaRPr lang="de-DE"/>
        </a:p>
      </dgm:t>
    </dgm:pt>
    <dgm:pt modelId="{FD430738-63A2-C349-B342-3D2167DCC22F}" type="pres">
      <dgm:prSet presAssocID="{8E36AC7D-ADE5-A142-BD3D-CE6519A51794}" presName="desTx" presStyleLbl="alignAccFollowNode1" presStyleIdx="1" presStyleCnt="3">
        <dgm:presLayoutVars>
          <dgm:bulletEnabled val="1"/>
        </dgm:presLayoutVars>
      </dgm:prSet>
      <dgm:spPr>
        <a:prstGeom prst="rect">
          <a:avLst/>
        </a:prstGeom>
      </dgm:spPr>
      <dgm:t>
        <a:bodyPr/>
        <a:lstStyle/>
        <a:p>
          <a:endParaRPr lang="de-DE"/>
        </a:p>
      </dgm:t>
    </dgm:pt>
    <dgm:pt modelId="{1FC0B319-F7A0-2F4D-A740-DA02C4DE866D}" type="pres">
      <dgm:prSet presAssocID="{5F3979D3-2628-4E46-8C44-E67965F10D9F}" presName="space" presStyleCnt="0"/>
      <dgm:spPr/>
      <dgm:t>
        <a:bodyPr/>
        <a:lstStyle/>
        <a:p>
          <a:endParaRPr lang="de-DE"/>
        </a:p>
      </dgm:t>
    </dgm:pt>
    <dgm:pt modelId="{B7183660-EF09-2840-B151-A72DF80AA058}" type="pres">
      <dgm:prSet presAssocID="{B6F5DE16-6AA4-144D-A557-F22E04495B63}" presName="composite" presStyleCnt="0"/>
      <dgm:spPr/>
      <dgm:t>
        <a:bodyPr/>
        <a:lstStyle/>
        <a:p>
          <a:endParaRPr lang="de-DE"/>
        </a:p>
      </dgm:t>
    </dgm:pt>
    <dgm:pt modelId="{EF36ECC7-8F5B-C64B-BEB4-F47F4C70D59F}" type="pres">
      <dgm:prSet presAssocID="{B6F5DE16-6AA4-144D-A557-F22E04495B63}" presName="parTx" presStyleLbl="alignNode1" presStyleIdx="2" presStyleCnt="3">
        <dgm:presLayoutVars>
          <dgm:chMax val="0"/>
          <dgm:chPref val="0"/>
          <dgm:bulletEnabled val="1"/>
        </dgm:presLayoutVars>
      </dgm:prSet>
      <dgm:spPr>
        <a:prstGeom prst="rect">
          <a:avLst/>
        </a:prstGeom>
      </dgm:spPr>
      <dgm:t>
        <a:bodyPr/>
        <a:lstStyle/>
        <a:p>
          <a:endParaRPr lang="de-DE"/>
        </a:p>
      </dgm:t>
    </dgm:pt>
    <dgm:pt modelId="{31867156-A60F-BF4D-A593-7C3C6BD61E0C}" type="pres">
      <dgm:prSet presAssocID="{B6F5DE16-6AA4-144D-A557-F22E04495B63}" presName="desTx" presStyleLbl="alignAccFollowNode1" presStyleIdx="2" presStyleCnt="3">
        <dgm:presLayoutVars>
          <dgm:bulletEnabled val="1"/>
        </dgm:presLayoutVars>
      </dgm:prSet>
      <dgm:spPr>
        <a:prstGeom prst="rect">
          <a:avLst/>
        </a:prstGeom>
      </dgm:spPr>
      <dgm:t>
        <a:bodyPr/>
        <a:lstStyle/>
        <a:p>
          <a:endParaRPr lang="de-DE"/>
        </a:p>
      </dgm:t>
    </dgm:pt>
  </dgm:ptLst>
  <dgm:cxnLst>
    <dgm:cxn modelId="{CA844F6F-E984-4F00-B533-03AD20C3CA2D}" type="presOf" srcId="{A70BCFEE-4D8A-7543-B747-6E919D494C1D}" destId="{31867156-A60F-BF4D-A593-7C3C6BD61E0C}" srcOrd="0" destOrd="1" presId="urn:microsoft.com/office/officeart/2005/8/layout/hList1"/>
    <dgm:cxn modelId="{091FB8D2-91B0-424D-A6ED-87E0C0D17926}" srcId="{8E36AC7D-ADE5-A142-BD3D-CE6519A51794}" destId="{3470F187-FA58-1949-9519-83E89DBE1278}" srcOrd="5" destOrd="0" parTransId="{4456C003-709A-BF4E-8B9E-16A63BA9912C}" sibTransId="{886522C9-3118-7047-A698-41DB3156C9A9}"/>
    <dgm:cxn modelId="{365DA7CC-EFDE-6A4C-948A-A37022DE4F6D}" srcId="{687D8CCB-7C2F-B44E-92D0-95EE835F79F4}" destId="{6AE8CA50-AAF2-6F4B-AB63-0C9E7EAAC8AE}" srcOrd="5" destOrd="0" parTransId="{BB25FEBB-E49E-CE48-8C54-DA2974337F66}" sibTransId="{49786FE1-1DB1-7E4B-B7DE-111C42FC3029}"/>
    <dgm:cxn modelId="{52A727F2-EFA3-D445-B0AB-C54DA60103EC}" srcId="{B6F5DE16-6AA4-144D-A557-F22E04495B63}" destId="{A70BCFEE-4D8A-7543-B747-6E919D494C1D}" srcOrd="1" destOrd="0" parTransId="{6C260BCD-51F7-544C-AAF0-D583EAFEA9A0}" sibTransId="{88D4223E-0253-034B-B0C2-E0BBE7A60D8C}"/>
    <dgm:cxn modelId="{9FFF7C1D-4ADE-4787-8DCC-D9BB7765F605}" type="presOf" srcId="{687D8CCB-7C2F-B44E-92D0-95EE835F79F4}" destId="{E6A30223-926D-4644-B1E7-88BFFAF6EB2E}" srcOrd="0" destOrd="0" presId="urn:microsoft.com/office/officeart/2005/8/layout/hList1"/>
    <dgm:cxn modelId="{81B5F2FE-2063-D749-9422-25843805190B}" srcId="{687D8CCB-7C2F-B44E-92D0-95EE835F79F4}" destId="{335DDE8E-0277-C74D-936B-EAA4A01850BC}" srcOrd="3" destOrd="0" parTransId="{6FB4023A-7A05-9D41-A80E-A4B6B619F5D5}" sibTransId="{DC4AB062-1E94-D24A-9ECE-101E59F2B40A}"/>
    <dgm:cxn modelId="{3B5E5833-F5B7-3F4E-A9BA-2A426BCFFC45}" srcId="{8E36AC7D-ADE5-A142-BD3D-CE6519A51794}" destId="{AE9EC95E-C80D-5A45-B8B8-620CAE1DE3A3}" srcOrd="4" destOrd="0" parTransId="{8F25493C-9A58-4442-8025-E04F715046C1}" sibTransId="{AA0B1860-AEC0-2D41-827D-C886C2EE19FA}"/>
    <dgm:cxn modelId="{2ACE5DCE-B46E-4C70-B75F-E12D34C809BA}" type="presOf" srcId="{9CDA68AD-738D-C843-BA45-4223526C91CF}" destId="{FD430738-63A2-C349-B342-3D2167DCC22F}" srcOrd="0" destOrd="3" presId="urn:microsoft.com/office/officeart/2005/8/layout/hList1"/>
    <dgm:cxn modelId="{58A97D6C-D493-4125-8700-96A2E1282810}" type="presOf" srcId="{8CC305C2-76F4-BA42-853B-65481A02058A}" destId="{DA8FB21E-B699-4948-A4C4-697BE97580E0}" srcOrd="0" destOrd="0" presId="urn:microsoft.com/office/officeart/2005/8/layout/hList1"/>
    <dgm:cxn modelId="{9F3D3CAF-CE0E-5D4F-A4FF-156B10C345CF}" srcId="{687D8CCB-7C2F-B44E-92D0-95EE835F79F4}" destId="{7ABE9410-EEB8-F24D-9C9E-AC0C4685512C}" srcOrd="0" destOrd="0" parTransId="{E376A1EF-4123-5847-A7C5-625E3FB3FEA6}" sibTransId="{BB0A8F7B-438E-4D4D-8AC9-096541F99FD2}"/>
    <dgm:cxn modelId="{1A0D6C94-ED3C-E54E-9EAE-18DA3BB4A5CE}" srcId="{B6F5DE16-6AA4-144D-A557-F22E04495B63}" destId="{010DDA37-B77A-BB4E-821E-C3B16F68E78F}" srcOrd="2" destOrd="0" parTransId="{776AA5E6-DCFE-3343-80F5-C00548FA1AFB}" sibTransId="{24333DD5-866A-8943-A736-51C3C88D3421}"/>
    <dgm:cxn modelId="{FA4A7A05-3E89-4FE3-83FD-9CD36361C6D9}" type="presOf" srcId="{5AA3D0E6-A114-7C4D-8962-A96C039DEC19}" destId="{7162572E-C479-A44F-A4E5-30D81A09675C}" srcOrd="0" destOrd="1" presId="urn:microsoft.com/office/officeart/2005/8/layout/hList1"/>
    <dgm:cxn modelId="{7977E5C8-181B-480B-8925-3E28DDAE5CCD}" type="presOf" srcId="{8E36AC7D-ADE5-A142-BD3D-CE6519A51794}" destId="{4069856E-8AE6-A144-9F0A-79038AF0A199}" srcOrd="0" destOrd="0" presId="urn:microsoft.com/office/officeart/2005/8/layout/hList1"/>
    <dgm:cxn modelId="{196B0402-466D-6C4C-90ED-81347AF83737}" srcId="{8E36AC7D-ADE5-A142-BD3D-CE6519A51794}" destId="{CD3CA0CE-E5A6-6D44-9B13-B2E30DE83FE9}" srcOrd="0" destOrd="0" parTransId="{87F40624-1D79-5C43-A3B8-FE3D62FCB2C5}" sibTransId="{BD88E34D-DF2C-6E4C-BF51-CA062389DF45}"/>
    <dgm:cxn modelId="{CA575E80-64D4-0C4D-B919-A23BD087B19C}" srcId="{687D8CCB-7C2F-B44E-92D0-95EE835F79F4}" destId="{659475D1-B168-C545-BA37-93221552675B}" srcOrd="2" destOrd="0" parTransId="{EF96517D-DF4F-BD42-B365-79B280610D52}" sibTransId="{E011E31E-0172-1A48-990A-3945D4F14280}"/>
    <dgm:cxn modelId="{3D234253-3561-CC4B-85DD-3581C290C013}" srcId="{687D8CCB-7C2F-B44E-92D0-95EE835F79F4}" destId="{AEBFFB67-2641-A84C-904F-09A9537D4584}" srcOrd="4" destOrd="0" parTransId="{8E33B0CC-33B3-AE4D-90C5-58F7B5698E9D}" sibTransId="{CA56339B-2100-C24D-BA11-921385C53AD2}"/>
    <dgm:cxn modelId="{8959687F-0E39-42BE-BB31-EE9603948A72}" type="presOf" srcId="{AEBFFB67-2641-A84C-904F-09A9537D4584}" destId="{7162572E-C479-A44F-A4E5-30D81A09675C}" srcOrd="0" destOrd="4" presId="urn:microsoft.com/office/officeart/2005/8/layout/hList1"/>
    <dgm:cxn modelId="{E7AC5929-032C-400C-BAB1-12A3E5AADD8B}" type="presOf" srcId="{6AE8CA50-AAF2-6F4B-AB63-0C9E7EAAC8AE}" destId="{7162572E-C479-A44F-A4E5-30D81A09675C}" srcOrd="0" destOrd="5" presId="urn:microsoft.com/office/officeart/2005/8/layout/hList1"/>
    <dgm:cxn modelId="{C733DC24-A42B-2049-A369-1CC8B7EB24E7}" srcId="{B6F5DE16-6AA4-144D-A557-F22E04495B63}" destId="{8ED9D5D2-59B3-B041-9588-88E72B34648F}" srcOrd="0" destOrd="0" parTransId="{E76C7BE6-4151-BB48-98D5-752A64F9C18D}" sibTransId="{7989A5A0-7468-244E-9163-83E69A6BA923}"/>
    <dgm:cxn modelId="{0D1DC5EF-055E-0441-9F62-E0A4CFA005D4}" srcId="{8CC305C2-76F4-BA42-853B-65481A02058A}" destId="{B6F5DE16-6AA4-144D-A557-F22E04495B63}" srcOrd="2" destOrd="0" parTransId="{C702EB9F-04A6-CD4B-AAAB-EA91D823CBE2}" sibTransId="{D74DA6EB-AB96-5443-9B12-0EB837ED4C6E}"/>
    <dgm:cxn modelId="{297DACB9-8863-4EC3-941D-97B380B07FEB}" type="presOf" srcId="{CD3CA0CE-E5A6-6D44-9B13-B2E30DE83FE9}" destId="{FD430738-63A2-C349-B342-3D2167DCC22F}" srcOrd="0" destOrd="0" presId="urn:microsoft.com/office/officeart/2005/8/layout/hList1"/>
    <dgm:cxn modelId="{434510E4-A412-5D4F-ADCB-7E9F4879E7CC}" srcId="{8E36AC7D-ADE5-A142-BD3D-CE6519A51794}" destId="{9CDA68AD-738D-C843-BA45-4223526C91CF}" srcOrd="3" destOrd="0" parTransId="{44264ED7-F057-3246-B514-99F49966E081}" sibTransId="{27EEAD27-F03D-B843-AD73-A192FE76197A}"/>
    <dgm:cxn modelId="{4666972B-435D-49DF-960D-CAB8F126C7BA}" type="presOf" srcId="{A0C51B88-C60B-6F4D-8C0C-86FAE992B250}" destId="{FD430738-63A2-C349-B342-3D2167DCC22F}" srcOrd="0" destOrd="2" presId="urn:microsoft.com/office/officeart/2005/8/layout/hList1"/>
    <dgm:cxn modelId="{85352D6A-3419-4160-B9CB-177860A5FAAE}" type="presOf" srcId="{AE9EC95E-C80D-5A45-B8B8-620CAE1DE3A3}" destId="{FD430738-63A2-C349-B342-3D2167DCC22F}" srcOrd="0" destOrd="4" presId="urn:microsoft.com/office/officeart/2005/8/layout/hList1"/>
    <dgm:cxn modelId="{FDDA5B74-55D0-4DB0-B80D-5B6BC7D8E614}" type="presOf" srcId="{6C2A335B-AFF2-8E40-BFB8-6FB962072BDA}" destId="{FD430738-63A2-C349-B342-3D2167DCC22F}" srcOrd="0" destOrd="1" presId="urn:microsoft.com/office/officeart/2005/8/layout/hList1"/>
    <dgm:cxn modelId="{A2BF378B-EC42-4539-AB93-5196D33193F2}" type="presOf" srcId="{335DDE8E-0277-C74D-936B-EAA4A01850BC}" destId="{7162572E-C479-A44F-A4E5-30D81A09675C}" srcOrd="0" destOrd="3" presId="urn:microsoft.com/office/officeart/2005/8/layout/hList1"/>
    <dgm:cxn modelId="{940FBE4C-6D27-5A43-9A2C-0844DF1D5757}" srcId="{8E36AC7D-ADE5-A142-BD3D-CE6519A51794}" destId="{6C2A335B-AFF2-8E40-BFB8-6FB962072BDA}" srcOrd="1" destOrd="0" parTransId="{D4E1D1B3-AABD-5A45-A0A7-EFABAF31FD26}" sibTransId="{517D1DD2-6768-0C42-803C-BD5091988616}"/>
    <dgm:cxn modelId="{FBB7FE09-B95F-4050-A248-98C3C991E4F0}" type="presOf" srcId="{7ABE9410-EEB8-F24D-9C9E-AC0C4685512C}" destId="{7162572E-C479-A44F-A4E5-30D81A09675C}" srcOrd="0" destOrd="0" presId="urn:microsoft.com/office/officeart/2005/8/layout/hList1"/>
    <dgm:cxn modelId="{A6E5FFD8-044C-1B4B-9C1C-C913E78B8D4D}" srcId="{8CC305C2-76F4-BA42-853B-65481A02058A}" destId="{8E36AC7D-ADE5-A142-BD3D-CE6519A51794}" srcOrd="1" destOrd="0" parTransId="{6EFA56A7-8DD3-E14D-992B-C535A931F1FD}" sibTransId="{5F3979D3-2628-4E46-8C44-E67965F10D9F}"/>
    <dgm:cxn modelId="{B34D1DC2-A2A7-894A-A20B-4F377EFF4A8B}" srcId="{8CC305C2-76F4-BA42-853B-65481A02058A}" destId="{687D8CCB-7C2F-B44E-92D0-95EE835F79F4}" srcOrd="0" destOrd="0" parTransId="{0E11C7B5-2612-5743-B6B5-2FC8B4C34694}" sibTransId="{39BB4B5D-AAD2-D347-AD9F-4392328549AE}"/>
    <dgm:cxn modelId="{BBC09912-A503-4B7E-9AA0-A78AD2FD0523}" type="presOf" srcId="{3470F187-FA58-1949-9519-83E89DBE1278}" destId="{FD430738-63A2-C349-B342-3D2167DCC22F}" srcOrd="0" destOrd="5" presId="urn:microsoft.com/office/officeart/2005/8/layout/hList1"/>
    <dgm:cxn modelId="{FB0ADB79-3692-4A0D-A7DD-FB62269DBB65}" type="presOf" srcId="{010DDA37-B77A-BB4E-821E-C3B16F68E78F}" destId="{31867156-A60F-BF4D-A593-7C3C6BD61E0C}" srcOrd="0" destOrd="2" presId="urn:microsoft.com/office/officeart/2005/8/layout/hList1"/>
    <dgm:cxn modelId="{3009DCD5-3523-47EC-A0E6-7FC00598AF21}" type="presOf" srcId="{B6F5DE16-6AA4-144D-A557-F22E04495B63}" destId="{EF36ECC7-8F5B-C64B-BEB4-F47F4C70D59F}" srcOrd="0" destOrd="0" presId="urn:microsoft.com/office/officeart/2005/8/layout/hList1"/>
    <dgm:cxn modelId="{24F23C42-BC45-944D-8254-9312158C0709}" srcId="{8E36AC7D-ADE5-A142-BD3D-CE6519A51794}" destId="{A0C51B88-C60B-6F4D-8C0C-86FAE992B250}" srcOrd="2" destOrd="0" parTransId="{4660E08E-FADA-314E-8EA5-A7667F2D801E}" sibTransId="{5A38A3B6-9C7E-CC4F-B975-41269CA2C845}"/>
    <dgm:cxn modelId="{923DE0F2-422E-0B4C-9346-DF631D140AC7}" srcId="{687D8CCB-7C2F-B44E-92D0-95EE835F79F4}" destId="{5AA3D0E6-A114-7C4D-8962-A96C039DEC19}" srcOrd="1" destOrd="0" parTransId="{99834AF3-54F8-8246-869A-3A7280481CBE}" sibTransId="{6F537D72-28ED-724B-8EF0-693B08CC20F2}"/>
    <dgm:cxn modelId="{22F30E66-384C-44BD-A6CD-0589EAACE895}" type="presOf" srcId="{659475D1-B168-C545-BA37-93221552675B}" destId="{7162572E-C479-A44F-A4E5-30D81A09675C}" srcOrd="0" destOrd="2" presId="urn:microsoft.com/office/officeart/2005/8/layout/hList1"/>
    <dgm:cxn modelId="{F7858F8B-28D4-437D-8AD1-D8D582ED0F0A}" type="presOf" srcId="{8ED9D5D2-59B3-B041-9588-88E72B34648F}" destId="{31867156-A60F-BF4D-A593-7C3C6BD61E0C}" srcOrd="0" destOrd="0" presId="urn:microsoft.com/office/officeart/2005/8/layout/hList1"/>
    <dgm:cxn modelId="{A220E63F-D1BB-4BB0-9BC9-4C4E543ED141}" type="presParOf" srcId="{DA8FB21E-B699-4948-A4C4-697BE97580E0}" destId="{E7997B20-8EAA-8742-8D4B-25B9E27CE916}" srcOrd="0" destOrd="0" presId="urn:microsoft.com/office/officeart/2005/8/layout/hList1"/>
    <dgm:cxn modelId="{4FE26CED-AC74-4456-80AE-2A5BA75CA5A0}" type="presParOf" srcId="{E7997B20-8EAA-8742-8D4B-25B9E27CE916}" destId="{E6A30223-926D-4644-B1E7-88BFFAF6EB2E}" srcOrd="0" destOrd="0" presId="urn:microsoft.com/office/officeart/2005/8/layout/hList1"/>
    <dgm:cxn modelId="{5F14346E-EF25-4AD5-9BE1-0E8F46AB7EBC}" type="presParOf" srcId="{E7997B20-8EAA-8742-8D4B-25B9E27CE916}" destId="{7162572E-C479-A44F-A4E5-30D81A09675C}" srcOrd="1" destOrd="0" presId="urn:microsoft.com/office/officeart/2005/8/layout/hList1"/>
    <dgm:cxn modelId="{B901B54B-BAE0-4DD9-8D00-A99FFE302F20}" type="presParOf" srcId="{DA8FB21E-B699-4948-A4C4-697BE97580E0}" destId="{13135003-E19C-9846-86C0-6BC434B667E7}" srcOrd="1" destOrd="0" presId="urn:microsoft.com/office/officeart/2005/8/layout/hList1"/>
    <dgm:cxn modelId="{965D371A-95FD-4C24-B6F3-C370D1CB09D8}" type="presParOf" srcId="{DA8FB21E-B699-4948-A4C4-697BE97580E0}" destId="{46F7B892-9A4F-5046-850F-0E12BBDD5611}" srcOrd="2" destOrd="0" presId="urn:microsoft.com/office/officeart/2005/8/layout/hList1"/>
    <dgm:cxn modelId="{BB03D86E-FA22-40F9-870C-BCD60D8273CF}" type="presParOf" srcId="{46F7B892-9A4F-5046-850F-0E12BBDD5611}" destId="{4069856E-8AE6-A144-9F0A-79038AF0A199}" srcOrd="0" destOrd="0" presId="urn:microsoft.com/office/officeart/2005/8/layout/hList1"/>
    <dgm:cxn modelId="{DD80BBB5-56BC-4D08-A44A-AD801C11F129}" type="presParOf" srcId="{46F7B892-9A4F-5046-850F-0E12BBDD5611}" destId="{FD430738-63A2-C349-B342-3D2167DCC22F}" srcOrd="1" destOrd="0" presId="urn:microsoft.com/office/officeart/2005/8/layout/hList1"/>
    <dgm:cxn modelId="{ED3DE718-B597-4128-9225-825B6D3169C0}" type="presParOf" srcId="{DA8FB21E-B699-4948-A4C4-697BE97580E0}" destId="{1FC0B319-F7A0-2F4D-A740-DA02C4DE866D}" srcOrd="3" destOrd="0" presId="urn:microsoft.com/office/officeart/2005/8/layout/hList1"/>
    <dgm:cxn modelId="{07ACE236-ECCF-45A2-B917-FC5F037DC791}" type="presParOf" srcId="{DA8FB21E-B699-4948-A4C4-697BE97580E0}" destId="{B7183660-EF09-2840-B151-A72DF80AA058}" srcOrd="4" destOrd="0" presId="urn:microsoft.com/office/officeart/2005/8/layout/hList1"/>
    <dgm:cxn modelId="{B0EDA32C-1216-4C96-A1B0-DF366D19E143}" type="presParOf" srcId="{B7183660-EF09-2840-B151-A72DF80AA058}" destId="{EF36ECC7-8F5B-C64B-BEB4-F47F4C70D59F}" srcOrd="0" destOrd="0" presId="urn:microsoft.com/office/officeart/2005/8/layout/hList1"/>
    <dgm:cxn modelId="{440D6037-EF2C-435E-8BC6-7486C63822A0}" type="presParOf" srcId="{B7183660-EF09-2840-B151-A72DF80AA058}" destId="{31867156-A60F-BF4D-A593-7C3C6BD61E0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C305C2-76F4-BA42-853B-65481A02058A}" type="doc">
      <dgm:prSet loTypeId="urn:microsoft.com/office/officeart/2005/8/layout/hList1" loCatId="" qsTypeId="urn:microsoft.com/office/officeart/2005/8/quickstyle/simple2" qsCatId="simple" csTypeId="urn:microsoft.com/office/officeart/2005/8/colors/accent1_2" csCatId="accent1" phldr="1"/>
      <dgm:spPr/>
      <dgm:t>
        <a:bodyPr/>
        <a:lstStyle/>
        <a:p>
          <a:endParaRPr lang="de-DE"/>
        </a:p>
      </dgm:t>
    </dgm:pt>
    <dgm:pt modelId="{687D8CCB-7C2F-B44E-92D0-95EE835F79F4}">
      <dgm:prSet phldrT="[Text]" custT="1"/>
      <dgm:spPr>
        <a:xfrm>
          <a:off x="2687" y="101924"/>
          <a:ext cx="2620005" cy="460800"/>
        </a:xfrm>
      </dgm:spPr>
      <dgm:t>
        <a:bodyPr/>
        <a:lstStyle/>
        <a:p>
          <a:r>
            <a:rPr lang="en-GB" sz="2000" b="1" noProof="0" dirty="0" smtClean="0">
              <a:latin typeface="+mj-lt"/>
              <a:ea typeface="+mn-ea"/>
              <a:cs typeface="+mn-cs"/>
            </a:rPr>
            <a:t>Western Province </a:t>
          </a:r>
          <a:endParaRPr lang="en-GB" sz="2000" b="1" noProof="0" dirty="0">
            <a:latin typeface="+mj-lt"/>
            <a:ea typeface="+mn-ea"/>
            <a:cs typeface="+mn-cs"/>
          </a:endParaRPr>
        </a:p>
      </dgm:t>
    </dgm:pt>
    <dgm:pt modelId="{0E11C7B5-2612-5743-B6B5-2FC8B4C34694}" type="parTrans" cxnId="{B34D1DC2-A2A7-894A-A20B-4F377EFF4A8B}">
      <dgm:prSet/>
      <dgm:spPr/>
      <dgm:t>
        <a:bodyPr/>
        <a:lstStyle/>
        <a:p>
          <a:endParaRPr lang="de-DE" sz="2000">
            <a:latin typeface="+mj-lt"/>
          </a:endParaRPr>
        </a:p>
      </dgm:t>
    </dgm:pt>
    <dgm:pt modelId="{39BB4B5D-AAD2-D347-AD9F-4392328549AE}" type="sibTrans" cxnId="{B34D1DC2-A2A7-894A-A20B-4F377EFF4A8B}">
      <dgm:prSet/>
      <dgm:spPr/>
      <dgm:t>
        <a:bodyPr/>
        <a:lstStyle/>
        <a:p>
          <a:endParaRPr lang="de-DE" sz="2000">
            <a:latin typeface="+mj-lt"/>
          </a:endParaRPr>
        </a:p>
      </dgm:t>
    </dgm:pt>
    <dgm:pt modelId="{7ABE9410-EEB8-F24D-9C9E-AC0C4685512C}">
      <dgm:prSet phldrT="[Text]" custT="1"/>
      <dgm:spPr>
        <a:xfrm>
          <a:off x="2687" y="562724"/>
          <a:ext cx="2620005" cy="3564382"/>
        </a:xfrm>
      </dgm:spPr>
      <dgm:t>
        <a:bodyPr/>
        <a:lstStyle/>
        <a:p>
          <a:r>
            <a:rPr lang="en-GB" sz="2000" noProof="0" dirty="0" smtClean="0">
              <a:latin typeface="+mj-lt"/>
            </a:rPr>
            <a:t>One Stop Centres </a:t>
          </a:r>
          <a:endParaRPr lang="en-GB" sz="2000" noProof="0" dirty="0">
            <a:latin typeface="+mj-lt"/>
            <a:ea typeface="+mn-ea"/>
            <a:cs typeface="+mn-cs"/>
          </a:endParaRPr>
        </a:p>
      </dgm:t>
    </dgm:pt>
    <dgm:pt modelId="{E376A1EF-4123-5847-A7C5-625E3FB3FEA6}" type="parTrans" cxnId="{9F3D3CAF-CE0E-5D4F-A4FF-156B10C345CF}">
      <dgm:prSet/>
      <dgm:spPr/>
      <dgm:t>
        <a:bodyPr/>
        <a:lstStyle/>
        <a:p>
          <a:endParaRPr lang="de-DE" sz="2000">
            <a:latin typeface="+mj-lt"/>
          </a:endParaRPr>
        </a:p>
      </dgm:t>
    </dgm:pt>
    <dgm:pt modelId="{BB0A8F7B-438E-4D4D-8AC9-096541F99FD2}" type="sibTrans" cxnId="{9F3D3CAF-CE0E-5D4F-A4FF-156B10C345CF}">
      <dgm:prSet/>
      <dgm:spPr/>
      <dgm:t>
        <a:bodyPr/>
        <a:lstStyle/>
        <a:p>
          <a:endParaRPr lang="de-DE" sz="2000">
            <a:latin typeface="+mj-lt"/>
          </a:endParaRPr>
        </a:p>
      </dgm:t>
    </dgm:pt>
    <dgm:pt modelId="{8E36AC7D-ADE5-A142-BD3D-CE6519A51794}">
      <dgm:prSet phldrT="[Text]" custT="1"/>
      <dgm:spPr>
        <a:xfrm>
          <a:off x="2989493" y="101924"/>
          <a:ext cx="2620005" cy="460800"/>
        </a:xfrm>
      </dgm:spPr>
      <dgm:t>
        <a:bodyPr/>
        <a:lstStyle/>
        <a:p>
          <a:r>
            <a:rPr lang="de-DE" sz="2000" b="1" dirty="0" smtClean="0">
              <a:latin typeface="+mj-lt"/>
              <a:ea typeface="+mn-ea"/>
              <a:cs typeface="+mn-cs"/>
            </a:rPr>
            <a:t>Northern Province </a:t>
          </a:r>
          <a:endParaRPr lang="de-DE" sz="2000" b="1" dirty="0">
            <a:latin typeface="+mj-lt"/>
            <a:ea typeface="+mn-ea"/>
            <a:cs typeface="+mn-cs"/>
          </a:endParaRPr>
        </a:p>
      </dgm:t>
    </dgm:pt>
    <dgm:pt modelId="{6EFA56A7-8DD3-E14D-992B-C535A931F1FD}" type="parTrans" cxnId="{A6E5FFD8-044C-1B4B-9C1C-C913E78B8D4D}">
      <dgm:prSet/>
      <dgm:spPr/>
      <dgm:t>
        <a:bodyPr/>
        <a:lstStyle/>
        <a:p>
          <a:endParaRPr lang="de-DE" sz="2000">
            <a:latin typeface="+mj-lt"/>
          </a:endParaRPr>
        </a:p>
      </dgm:t>
    </dgm:pt>
    <dgm:pt modelId="{5F3979D3-2628-4E46-8C44-E67965F10D9F}" type="sibTrans" cxnId="{A6E5FFD8-044C-1B4B-9C1C-C913E78B8D4D}">
      <dgm:prSet/>
      <dgm:spPr/>
      <dgm:t>
        <a:bodyPr/>
        <a:lstStyle/>
        <a:p>
          <a:endParaRPr lang="de-DE" sz="2000">
            <a:latin typeface="+mj-lt"/>
          </a:endParaRPr>
        </a:p>
      </dgm:t>
    </dgm:pt>
    <dgm:pt modelId="{B6F5DE16-6AA4-144D-A557-F22E04495B63}">
      <dgm:prSet phldrT="[Text]" custT="1"/>
      <dgm:spPr>
        <a:xfrm>
          <a:off x="5976300" y="101924"/>
          <a:ext cx="2620005" cy="460800"/>
        </a:xfrm>
      </dgm:spPr>
      <dgm:t>
        <a:bodyPr/>
        <a:lstStyle/>
        <a:p>
          <a:r>
            <a:rPr lang="de-DE" sz="2000" b="1" dirty="0" smtClean="0">
              <a:latin typeface="+mj-lt"/>
              <a:ea typeface="+mn-ea"/>
              <a:cs typeface="+mn-cs"/>
            </a:rPr>
            <a:t>The City of  Kigali </a:t>
          </a:r>
          <a:endParaRPr lang="de-DE" sz="2000" b="1" dirty="0">
            <a:latin typeface="+mj-lt"/>
            <a:ea typeface="+mn-ea"/>
            <a:cs typeface="+mn-cs"/>
          </a:endParaRPr>
        </a:p>
      </dgm:t>
    </dgm:pt>
    <dgm:pt modelId="{C702EB9F-04A6-CD4B-AAAB-EA91D823CBE2}" type="parTrans" cxnId="{0D1DC5EF-055E-0441-9F62-E0A4CFA005D4}">
      <dgm:prSet/>
      <dgm:spPr/>
      <dgm:t>
        <a:bodyPr/>
        <a:lstStyle/>
        <a:p>
          <a:endParaRPr lang="de-DE" sz="2000">
            <a:latin typeface="+mj-lt"/>
          </a:endParaRPr>
        </a:p>
      </dgm:t>
    </dgm:pt>
    <dgm:pt modelId="{D74DA6EB-AB96-5443-9B12-0EB837ED4C6E}" type="sibTrans" cxnId="{0D1DC5EF-055E-0441-9F62-E0A4CFA005D4}">
      <dgm:prSet/>
      <dgm:spPr/>
      <dgm:t>
        <a:bodyPr/>
        <a:lstStyle/>
        <a:p>
          <a:endParaRPr lang="de-DE" sz="2000">
            <a:latin typeface="+mj-lt"/>
          </a:endParaRPr>
        </a:p>
      </dgm:t>
    </dgm:pt>
    <dgm:pt modelId="{8ED9D5D2-59B3-B041-9588-88E72B34648F}">
      <dgm:prSet phldrT="[Text]" custT="1"/>
      <dgm:spPr>
        <a:xfrm>
          <a:off x="5976300" y="562724"/>
          <a:ext cx="2620005" cy="3564382"/>
        </a:xfrm>
      </dgm:spPr>
      <dgm:t>
        <a:bodyPr/>
        <a:lstStyle/>
        <a:p>
          <a:r>
            <a:rPr lang="en-GB" sz="2000" noProof="0" dirty="0" smtClean="0">
              <a:latin typeface="+mj-lt"/>
            </a:rPr>
            <a:t>Rwanda Housing Authority  (RHA)</a:t>
          </a:r>
          <a:endParaRPr lang="en-GB" sz="2000" noProof="0" dirty="0">
            <a:latin typeface="+mj-lt"/>
            <a:ea typeface="+mn-ea"/>
            <a:cs typeface="+mn-cs"/>
          </a:endParaRPr>
        </a:p>
      </dgm:t>
    </dgm:pt>
    <dgm:pt modelId="{E76C7BE6-4151-BB48-98D5-752A64F9C18D}" type="parTrans" cxnId="{C733DC24-A42B-2049-A369-1CC8B7EB24E7}">
      <dgm:prSet/>
      <dgm:spPr/>
      <dgm:t>
        <a:bodyPr/>
        <a:lstStyle/>
        <a:p>
          <a:endParaRPr lang="de-DE" sz="2000">
            <a:latin typeface="+mj-lt"/>
          </a:endParaRPr>
        </a:p>
      </dgm:t>
    </dgm:pt>
    <dgm:pt modelId="{7989A5A0-7468-244E-9163-83E69A6BA923}" type="sibTrans" cxnId="{C733DC24-A42B-2049-A369-1CC8B7EB24E7}">
      <dgm:prSet/>
      <dgm:spPr/>
      <dgm:t>
        <a:bodyPr/>
        <a:lstStyle/>
        <a:p>
          <a:endParaRPr lang="de-DE" sz="2000">
            <a:latin typeface="+mj-lt"/>
          </a:endParaRPr>
        </a:p>
      </dgm:t>
    </dgm:pt>
    <dgm:pt modelId="{6AE8CA50-AAF2-6F4B-AB63-0C9E7EAAC8AE}">
      <dgm:prSet phldrT="[Text]" custT="1"/>
      <dgm:spPr>
        <a:xfrm>
          <a:off x="2687" y="562724"/>
          <a:ext cx="2620005" cy="3564382"/>
        </a:xfrm>
      </dgm:spPr>
      <dgm:t>
        <a:bodyPr/>
        <a:lstStyle/>
        <a:p>
          <a:endParaRPr lang="en-GB" sz="2000" noProof="0" dirty="0">
            <a:solidFill>
              <a:sysClr val="windowText" lastClr="000000">
                <a:hueOff val="0"/>
                <a:satOff val="0"/>
                <a:lumOff val="0"/>
                <a:alphaOff val="0"/>
              </a:sysClr>
            </a:solidFill>
            <a:latin typeface="+mj-lt"/>
            <a:ea typeface="+mn-ea"/>
            <a:cs typeface="+mn-cs"/>
          </a:endParaRPr>
        </a:p>
      </dgm:t>
    </dgm:pt>
    <dgm:pt modelId="{BB25FEBB-E49E-CE48-8C54-DA2974337F66}" type="parTrans" cxnId="{365DA7CC-EFDE-6A4C-948A-A37022DE4F6D}">
      <dgm:prSet/>
      <dgm:spPr/>
      <dgm:t>
        <a:bodyPr/>
        <a:lstStyle/>
        <a:p>
          <a:endParaRPr lang="de-DE" sz="2000">
            <a:latin typeface="+mj-lt"/>
          </a:endParaRPr>
        </a:p>
      </dgm:t>
    </dgm:pt>
    <dgm:pt modelId="{49786FE1-1DB1-7E4B-B7DE-111C42FC3029}" type="sibTrans" cxnId="{365DA7CC-EFDE-6A4C-948A-A37022DE4F6D}">
      <dgm:prSet/>
      <dgm:spPr/>
      <dgm:t>
        <a:bodyPr/>
        <a:lstStyle/>
        <a:p>
          <a:endParaRPr lang="de-DE" sz="2000">
            <a:latin typeface="+mj-lt"/>
          </a:endParaRPr>
        </a:p>
      </dgm:t>
    </dgm:pt>
    <dgm:pt modelId="{483A31FE-62DC-2244-A738-B7E6F9640643}">
      <dgm:prSet custT="1"/>
      <dgm:spPr/>
      <dgm:t>
        <a:bodyPr/>
        <a:lstStyle/>
        <a:p>
          <a:r>
            <a:rPr lang="en-GB" sz="2000" noProof="0" dirty="0" smtClean="0">
              <a:latin typeface="+mj-lt"/>
            </a:rPr>
            <a:t>Investors in buildings construction </a:t>
          </a:r>
          <a:endParaRPr lang="en-GB" sz="2000" noProof="0" dirty="0">
            <a:latin typeface="+mj-lt"/>
          </a:endParaRPr>
        </a:p>
      </dgm:t>
    </dgm:pt>
    <dgm:pt modelId="{C72AAEDB-D987-7645-B2F1-7B1FC5FD9492}" type="parTrans" cxnId="{11B741A6-ED9F-3F4C-A4A3-1FE0ADD3BE64}">
      <dgm:prSet/>
      <dgm:spPr/>
      <dgm:t>
        <a:bodyPr/>
        <a:lstStyle/>
        <a:p>
          <a:endParaRPr lang="de-DE" sz="2000">
            <a:latin typeface="+mj-lt"/>
          </a:endParaRPr>
        </a:p>
      </dgm:t>
    </dgm:pt>
    <dgm:pt modelId="{4014BCAC-5AC5-7F41-953F-AEB7D922C7DA}" type="sibTrans" cxnId="{11B741A6-ED9F-3F4C-A4A3-1FE0ADD3BE64}">
      <dgm:prSet/>
      <dgm:spPr/>
      <dgm:t>
        <a:bodyPr/>
        <a:lstStyle/>
        <a:p>
          <a:endParaRPr lang="de-DE" sz="2000">
            <a:latin typeface="+mj-lt"/>
          </a:endParaRPr>
        </a:p>
      </dgm:t>
    </dgm:pt>
    <dgm:pt modelId="{DDF1A0F6-7016-4B4B-84E7-C93934C69DDA}">
      <dgm:prSet custT="1"/>
      <dgm:spPr/>
      <dgm:t>
        <a:bodyPr/>
        <a:lstStyle/>
        <a:p>
          <a:r>
            <a:rPr lang="en-GB" sz="2000" noProof="0" dirty="0" smtClean="0">
              <a:latin typeface="+mj-lt"/>
            </a:rPr>
            <a:t>Construction sites </a:t>
          </a:r>
          <a:endParaRPr lang="en-GB" sz="2000" noProof="0" dirty="0">
            <a:latin typeface="+mj-lt"/>
          </a:endParaRPr>
        </a:p>
      </dgm:t>
    </dgm:pt>
    <dgm:pt modelId="{42219D8A-3767-D743-8305-4B171C98EB82}" type="parTrans" cxnId="{07232A8F-17C1-B845-9355-95E1A042E169}">
      <dgm:prSet/>
      <dgm:spPr/>
      <dgm:t>
        <a:bodyPr/>
        <a:lstStyle/>
        <a:p>
          <a:endParaRPr lang="de-DE" sz="2000">
            <a:latin typeface="+mj-lt"/>
          </a:endParaRPr>
        </a:p>
      </dgm:t>
    </dgm:pt>
    <dgm:pt modelId="{3FA63335-C3FB-F643-B7C5-7D0B9BFEE073}" type="sibTrans" cxnId="{07232A8F-17C1-B845-9355-95E1A042E169}">
      <dgm:prSet/>
      <dgm:spPr/>
      <dgm:t>
        <a:bodyPr/>
        <a:lstStyle/>
        <a:p>
          <a:endParaRPr lang="de-DE" sz="2000">
            <a:latin typeface="+mj-lt"/>
          </a:endParaRPr>
        </a:p>
      </dgm:t>
    </dgm:pt>
    <dgm:pt modelId="{FC29CB0A-393D-074E-A267-018FD831F91F}">
      <dgm:prSet custT="1"/>
      <dgm:spPr/>
      <dgm:t>
        <a:bodyPr/>
        <a:lstStyle/>
        <a:p>
          <a:r>
            <a:rPr lang="en-GB" sz="2000" noProof="0" dirty="0" smtClean="0">
              <a:latin typeface="+mj-lt"/>
            </a:rPr>
            <a:t>Road construction sites</a:t>
          </a:r>
        </a:p>
      </dgm:t>
    </dgm:pt>
    <dgm:pt modelId="{FC0B10EB-AD69-B24C-953D-3F57B3A7E76A}" type="parTrans" cxnId="{260470C8-0319-2748-A38A-BB28CFADD558}">
      <dgm:prSet/>
      <dgm:spPr/>
      <dgm:t>
        <a:bodyPr/>
        <a:lstStyle/>
        <a:p>
          <a:endParaRPr lang="de-DE" sz="2000">
            <a:latin typeface="+mj-lt"/>
          </a:endParaRPr>
        </a:p>
      </dgm:t>
    </dgm:pt>
    <dgm:pt modelId="{628898F8-0887-9246-BD53-149D6F55618E}" type="sibTrans" cxnId="{260470C8-0319-2748-A38A-BB28CFADD558}">
      <dgm:prSet/>
      <dgm:spPr/>
      <dgm:t>
        <a:bodyPr/>
        <a:lstStyle/>
        <a:p>
          <a:endParaRPr lang="de-DE" sz="2000">
            <a:latin typeface="+mj-lt"/>
          </a:endParaRPr>
        </a:p>
      </dgm:t>
    </dgm:pt>
    <dgm:pt modelId="{F77106F3-29D1-D843-B07B-DFBF74BE1CF3}">
      <dgm:prSet custT="1"/>
      <dgm:spPr/>
      <dgm:t>
        <a:bodyPr/>
        <a:lstStyle/>
        <a:p>
          <a:r>
            <a:rPr lang="en-GB" sz="2000" noProof="0" dirty="0" smtClean="0">
              <a:latin typeface="+mj-lt"/>
            </a:rPr>
            <a:t>Construction sites </a:t>
          </a:r>
          <a:endParaRPr lang="en-GB" sz="2000" i="0" noProof="0" dirty="0">
            <a:latin typeface="+mj-lt"/>
          </a:endParaRPr>
        </a:p>
      </dgm:t>
    </dgm:pt>
    <dgm:pt modelId="{64237EC3-389D-A746-B34D-82500255C8C9}" type="parTrans" cxnId="{7A14D9C6-2411-1A4D-BE20-16CC6A8069A5}">
      <dgm:prSet/>
      <dgm:spPr/>
      <dgm:t>
        <a:bodyPr/>
        <a:lstStyle/>
        <a:p>
          <a:endParaRPr lang="de-DE" sz="2000">
            <a:latin typeface="+mj-lt"/>
          </a:endParaRPr>
        </a:p>
      </dgm:t>
    </dgm:pt>
    <dgm:pt modelId="{C2762188-BCD9-6743-AE7D-C7DDC55C96F4}" type="sibTrans" cxnId="{7A14D9C6-2411-1A4D-BE20-16CC6A8069A5}">
      <dgm:prSet/>
      <dgm:spPr/>
      <dgm:t>
        <a:bodyPr/>
        <a:lstStyle/>
        <a:p>
          <a:endParaRPr lang="de-DE" sz="2000">
            <a:latin typeface="+mj-lt"/>
          </a:endParaRPr>
        </a:p>
      </dgm:t>
    </dgm:pt>
    <dgm:pt modelId="{06666EEA-0904-3E43-841D-5C4E218DDDAC}">
      <dgm:prSet custT="1"/>
      <dgm:spPr/>
      <dgm:t>
        <a:bodyPr/>
        <a:lstStyle/>
        <a:p>
          <a:r>
            <a:rPr lang="en-GB" sz="2000" i="0" noProof="0" dirty="0" smtClean="0">
              <a:latin typeface="+mj-lt"/>
            </a:rPr>
            <a:t>Trade union (STECOMA ) </a:t>
          </a:r>
          <a:endParaRPr lang="en-GB" sz="2000" i="0" noProof="0" dirty="0">
            <a:latin typeface="+mj-lt"/>
          </a:endParaRPr>
        </a:p>
      </dgm:t>
    </dgm:pt>
    <dgm:pt modelId="{ACBCCC32-9175-6542-BEDF-8B8E5A41B807}" type="parTrans" cxnId="{64CF988E-F64F-214F-8A70-A8E19BDF1B42}">
      <dgm:prSet/>
      <dgm:spPr/>
      <dgm:t>
        <a:bodyPr/>
        <a:lstStyle/>
        <a:p>
          <a:endParaRPr lang="de-DE" sz="2000">
            <a:latin typeface="+mj-lt"/>
          </a:endParaRPr>
        </a:p>
      </dgm:t>
    </dgm:pt>
    <dgm:pt modelId="{7BB0E6D8-01F7-AE4A-AE7A-75DBF9256C82}" type="sibTrans" cxnId="{64CF988E-F64F-214F-8A70-A8E19BDF1B42}">
      <dgm:prSet/>
      <dgm:spPr/>
      <dgm:t>
        <a:bodyPr/>
        <a:lstStyle/>
        <a:p>
          <a:endParaRPr lang="de-DE" sz="2000">
            <a:latin typeface="+mj-lt"/>
          </a:endParaRPr>
        </a:p>
      </dgm:t>
    </dgm:pt>
    <dgm:pt modelId="{42B3CB2E-430E-7C4F-9A09-C0F8D5F267D7}">
      <dgm:prSet custT="1"/>
      <dgm:spPr/>
      <dgm:t>
        <a:bodyPr/>
        <a:lstStyle/>
        <a:p>
          <a:r>
            <a:rPr lang="en-GB" sz="2000" i="0" noProof="0" dirty="0" smtClean="0">
              <a:latin typeface="+mj-lt"/>
            </a:rPr>
            <a:t>Engineers' association  </a:t>
          </a:r>
          <a:endParaRPr lang="en-GB" sz="2000" i="0" noProof="0" dirty="0">
            <a:latin typeface="+mj-lt"/>
          </a:endParaRPr>
        </a:p>
      </dgm:t>
    </dgm:pt>
    <dgm:pt modelId="{FEABC101-1E78-2648-BEF1-BD38BB3F707C}" type="parTrans" cxnId="{FE732F76-36B4-9149-A06C-66E87360CC0D}">
      <dgm:prSet/>
      <dgm:spPr/>
      <dgm:t>
        <a:bodyPr/>
        <a:lstStyle/>
        <a:p>
          <a:endParaRPr lang="de-DE" sz="2000">
            <a:latin typeface="+mj-lt"/>
          </a:endParaRPr>
        </a:p>
      </dgm:t>
    </dgm:pt>
    <dgm:pt modelId="{03F7F0DD-324E-D542-A370-A9A8DCEAEADD}" type="sibTrans" cxnId="{FE732F76-36B4-9149-A06C-66E87360CC0D}">
      <dgm:prSet/>
      <dgm:spPr/>
      <dgm:t>
        <a:bodyPr/>
        <a:lstStyle/>
        <a:p>
          <a:endParaRPr lang="de-DE" sz="2000">
            <a:latin typeface="+mj-lt"/>
          </a:endParaRPr>
        </a:p>
      </dgm:t>
    </dgm:pt>
    <dgm:pt modelId="{ED027570-83BE-1146-9321-2FB254A79C8C}">
      <dgm:prSet phldrT="[Text]" custT="1"/>
      <dgm:spPr>
        <a:xfrm>
          <a:off x="5976300" y="562724"/>
          <a:ext cx="2620005" cy="3564382"/>
        </a:xfrm>
      </dgm:spPr>
      <dgm:t>
        <a:bodyPr/>
        <a:lstStyle/>
        <a:p>
          <a:r>
            <a:rPr lang="en-GB" sz="2000" noProof="0" dirty="0" smtClean="0">
              <a:latin typeface="+mj-lt"/>
            </a:rPr>
            <a:t>Ministry of Infrastructure  (MININFRA)</a:t>
          </a:r>
          <a:endParaRPr lang="en-GB" sz="2000" noProof="0" dirty="0">
            <a:latin typeface="+mj-lt"/>
            <a:ea typeface="+mn-ea"/>
            <a:cs typeface="+mn-cs"/>
          </a:endParaRPr>
        </a:p>
      </dgm:t>
    </dgm:pt>
    <dgm:pt modelId="{0E4587BA-3E88-DB4A-8A17-3A3D8AEC9DC0}" type="parTrans" cxnId="{6669E2E8-B751-B944-8E38-339DCED88526}">
      <dgm:prSet/>
      <dgm:spPr/>
      <dgm:t>
        <a:bodyPr/>
        <a:lstStyle/>
        <a:p>
          <a:endParaRPr lang="de-DE" sz="2000"/>
        </a:p>
      </dgm:t>
    </dgm:pt>
    <dgm:pt modelId="{A144AE23-3E11-3944-8DDC-FC5FB7243338}" type="sibTrans" cxnId="{6669E2E8-B751-B944-8E38-339DCED88526}">
      <dgm:prSet/>
      <dgm:spPr/>
      <dgm:t>
        <a:bodyPr/>
        <a:lstStyle/>
        <a:p>
          <a:endParaRPr lang="de-DE" sz="2000"/>
        </a:p>
      </dgm:t>
    </dgm:pt>
    <dgm:pt modelId="{4C4A521A-F497-8B4F-9942-AD6B7481AF65}">
      <dgm:prSet phldrT="[Text]" custT="1"/>
      <dgm:spPr>
        <a:xfrm>
          <a:off x="2989493" y="562724"/>
          <a:ext cx="2620005" cy="3564382"/>
        </a:xfrm>
      </dgm:spPr>
      <dgm:t>
        <a:bodyPr/>
        <a:lstStyle/>
        <a:p>
          <a:r>
            <a:rPr lang="en-GB" sz="2000" noProof="0" dirty="0" smtClean="0">
              <a:latin typeface="+mj-lt"/>
            </a:rPr>
            <a:t>One Stop Centre </a:t>
          </a:r>
          <a:endParaRPr lang="en-GB" sz="2000" noProof="0" dirty="0">
            <a:latin typeface="+mj-lt"/>
            <a:ea typeface="+mn-ea"/>
            <a:cs typeface="+mn-cs"/>
          </a:endParaRPr>
        </a:p>
      </dgm:t>
    </dgm:pt>
    <dgm:pt modelId="{7A305734-5FDE-AC4C-A8BE-79E51D237A6B}" type="parTrans" cxnId="{0CBB4A5A-479E-B144-ABA0-3D613D539E8A}">
      <dgm:prSet/>
      <dgm:spPr/>
      <dgm:t>
        <a:bodyPr/>
        <a:lstStyle/>
        <a:p>
          <a:endParaRPr lang="de-DE" sz="2000"/>
        </a:p>
      </dgm:t>
    </dgm:pt>
    <dgm:pt modelId="{F384A9BE-4776-CB4D-B465-4D0CBA120516}" type="sibTrans" cxnId="{0CBB4A5A-479E-B144-ABA0-3D613D539E8A}">
      <dgm:prSet/>
      <dgm:spPr/>
      <dgm:t>
        <a:bodyPr/>
        <a:lstStyle/>
        <a:p>
          <a:endParaRPr lang="de-DE" sz="2000"/>
        </a:p>
      </dgm:t>
    </dgm:pt>
    <dgm:pt modelId="{B0FB60CD-3D7D-4C43-B864-09BB1229EBA4}">
      <dgm:prSet phldrT="[Text]" custT="1"/>
      <dgm:spPr>
        <a:xfrm>
          <a:off x="2989493" y="562724"/>
          <a:ext cx="2620005" cy="3564382"/>
        </a:xfrm>
      </dgm:spPr>
      <dgm:t>
        <a:bodyPr/>
        <a:lstStyle/>
        <a:p>
          <a:r>
            <a:rPr lang="en-GB" sz="2000" noProof="0" dirty="0" smtClean="0">
              <a:latin typeface="+mj-lt"/>
              <a:ea typeface="+mn-ea"/>
              <a:cs typeface="+mn-cs"/>
            </a:rPr>
            <a:t>Investors in construction </a:t>
          </a:r>
          <a:endParaRPr lang="en-GB" sz="2000" noProof="0" dirty="0">
            <a:latin typeface="+mj-lt"/>
            <a:ea typeface="+mn-ea"/>
            <a:cs typeface="+mn-cs"/>
          </a:endParaRPr>
        </a:p>
      </dgm:t>
    </dgm:pt>
    <dgm:pt modelId="{A064B103-BDEE-4F60-845E-DEFC9B7980C6}" type="parTrans" cxnId="{128DF11C-546F-4BE3-B390-8775BBB53946}">
      <dgm:prSet/>
      <dgm:spPr/>
      <dgm:t>
        <a:bodyPr/>
        <a:lstStyle/>
        <a:p>
          <a:endParaRPr lang="en-US"/>
        </a:p>
      </dgm:t>
    </dgm:pt>
    <dgm:pt modelId="{1D42AC11-4950-4BCD-A23D-E11907296B45}" type="sibTrans" cxnId="{128DF11C-546F-4BE3-B390-8775BBB53946}">
      <dgm:prSet/>
      <dgm:spPr/>
      <dgm:t>
        <a:bodyPr/>
        <a:lstStyle/>
        <a:p>
          <a:endParaRPr lang="en-US"/>
        </a:p>
      </dgm:t>
    </dgm:pt>
    <dgm:pt modelId="{DAA23D81-0B03-493A-AE50-EAF43C5ED1D1}">
      <dgm:prSet custT="1"/>
      <dgm:spPr/>
      <dgm:t>
        <a:bodyPr/>
        <a:lstStyle/>
        <a:p>
          <a:r>
            <a:rPr lang="en-GB" sz="2000" i="0" noProof="0" dirty="0" smtClean="0">
              <a:latin typeface="+mj-lt"/>
            </a:rPr>
            <a:t>Construction Chamber in Private Sector Federation </a:t>
          </a:r>
          <a:endParaRPr lang="en-GB" sz="2000" i="0" noProof="0" dirty="0">
            <a:latin typeface="+mj-lt"/>
          </a:endParaRPr>
        </a:p>
      </dgm:t>
    </dgm:pt>
    <dgm:pt modelId="{92EC63DA-7504-44B1-986C-357559C9A006}" type="parTrans" cxnId="{C683E8E2-4DEA-49AB-8227-46BADA442324}">
      <dgm:prSet/>
      <dgm:spPr/>
      <dgm:t>
        <a:bodyPr/>
        <a:lstStyle/>
        <a:p>
          <a:endParaRPr lang="en-US"/>
        </a:p>
      </dgm:t>
    </dgm:pt>
    <dgm:pt modelId="{F2A59CAF-B95A-4233-BFEA-3D73AE52648B}" type="sibTrans" cxnId="{C683E8E2-4DEA-49AB-8227-46BADA442324}">
      <dgm:prSet/>
      <dgm:spPr/>
      <dgm:t>
        <a:bodyPr/>
        <a:lstStyle/>
        <a:p>
          <a:endParaRPr lang="en-US"/>
        </a:p>
      </dgm:t>
    </dgm:pt>
    <dgm:pt modelId="{DA8FB21E-B699-4948-A4C4-697BE97580E0}" type="pres">
      <dgm:prSet presAssocID="{8CC305C2-76F4-BA42-853B-65481A02058A}" presName="Name0" presStyleCnt="0">
        <dgm:presLayoutVars>
          <dgm:dir/>
          <dgm:animLvl val="lvl"/>
          <dgm:resizeHandles val="exact"/>
        </dgm:presLayoutVars>
      </dgm:prSet>
      <dgm:spPr/>
      <dgm:t>
        <a:bodyPr/>
        <a:lstStyle/>
        <a:p>
          <a:endParaRPr lang="de-DE"/>
        </a:p>
      </dgm:t>
    </dgm:pt>
    <dgm:pt modelId="{E7997B20-8EAA-8742-8D4B-25B9E27CE916}" type="pres">
      <dgm:prSet presAssocID="{687D8CCB-7C2F-B44E-92D0-95EE835F79F4}" presName="composite" presStyleCnt="0"/>
      <dgm:spPr/>
      <dgm:t>
        <a:bodyPr/>
        <a:lstStyle/>
        <a:p>
          <a:endParaRPr lang="de-DE"/>
        </a:p>
      </dgm:t>
    </dgm:pt>
    <dgm:pt modelId="{E6A30223-926D-4644-B1E7-88BFFAF6EB2E}" type="pres">
      <dgm:prSet presAssocID="{687D8CCB-7C2F-B44E-92D0-95EE835F79F4}" presName="parTx" presStyleLbl="alignNode1" presStyleIdx="0" presStyleCnt="3">
        <dgm:presLayoutVars>
          <dgm:chMax val="0"/>
          <dgm:chPref val="0"/>
          <dgm:bulletEnabled val="1"/>
        </dgm:presLayoutVars>
      </dgm:prSet>
      <dgm:spPr>
        <a:prstGeom prst="rect">
          <a:avLst/>
        </a:prstGeom>
      </dgm:spPr>
      <dgm:t>
        <a:bodyPr/>
        <a:lstStyle/>
        <a:p>
          <a:endParaRPr lang="de-DE"/>
        </a:p>
      </dgm:t>
    </dgm:pt>
    <dgm:pt modelId="{7162572E-C479-A44F-A4E5-30D81A09675C}" type="pres">
      <dgm:prSet presAssocID="{687D8CCB-7C2F-B44E-92D0-95EE835F79F4}" presName="desTx" presStyleLbl="alignAccFollowNode1" presStyleIdx="0" presStyleCnt="3">
        <dgm:presLayoutVars>
          <dgm:bulletEnabled val="1"/>
        </dgm:presLayoutVars>
      </dgm:prSet>
      <dgm:spPr>
        <a:prstGeom prst="rect">
          <a:avLst/>
        </a:prstGeom>
      </dgm:spPr>
      <dgm:t>
        <a:bodyPr/>
        <a:lstStyle/>
        <a:p>
          <a:endParaRPr lang="de-DE"/>
        </a:p>
      </dgm:t>
    </dgm:pt>
    <dgm:pt modelId="{13135003-E19C-9846-86C0-6BC434B667E7}" type="pres">
      <dgm:prSet presAssocID="{39BB4B5D-AAD2-D347-AD9F-4392328549AE}" presName="space" presStyleCnt="0"/>
      <dgm:spPr/>
      <dgm:t>
        <a:bodyPr/>
        <a:lstStyle/>
        <a:p>
          <a:endParaRPr lang="de-DE"/>
        </a:p>
      </dgm:t>
    </dgm:pt>
    <dgm:pt modelId="{46F7B892-9A4F-5046-850F-0E12BBDD5611}" type="pres">
      <dgm:prSet presAssocID="{8E36AC7D-ADE5-A142-BD3D-CE6519A51794}" presName="composite" presStyleCnt="0"/>
      <dgm:spPr/>
      <dgm:t>
        <a:bodyPr/>
        <a:lstStyle/>
        <a:p>
          <a:endParaRPr lang="de-DE"/>
        </a:p>
      </dgm:t>
    </dgm:pt>
    <dgm:pt modelId="{4069856E-8AE6-A144-9F0A-79038AF0A199}" type="pres">
      <dgm:prSet presAssocID="{8E36AC7D-ADE5-A142-BD3D-CE6519A51794}" presName="parTx" presStyleLbl="alignNode1" presStyleIdx="1" presStyleCnt="3" custScaleY="760510">
        <dgm:presLayoutVars>
          <dgm:chMax val="0"/>
          <dgm:chPref val="0"/>
          <dgm:bulletEnabled val="1"/>
        </dgm:presLayoutVars>
      </dgm:prSet>
      <dgm:spPr>
        <a:prstGeom prst="rect">
          <a:avLst/>
        </a:prstGeom>
      </dgm:spPr>
      <dgm:t>
        <a:bodyPr/>
        <a:lstStyle/>
        <a:p>
          <a:endParaRPr lang="de-DE"/>
        </a:p>
      </dgm:t>
    </dgm:pt>
    <dgm:pt modelId="{FD430738-63A2-C349-B342-3D2167DCC22F}" type="pres">
      <dgm:prSet presAssocID="{8E36AC7D-ADE5-A142-BD3D-CE6519A51794}" presName="desTx" presStyleLbl="alignAccFollowNode1" presStyleIdx="1" presStyleCnt="3">
        <dgm:presLayoutVars>
          <dgm:bulletEnabled val="1"/>
        </dgm:presLayoutVars>
      </dgm:prSet>
      <dgm:spPr>
        <a:prstGeom prst="rect">
          <a:avLst/>
        </a:prstGeom>
      </dgm:spPr>
      <dgm:t>
        <a:bodyPr/>
        <a:lstStyle/>
        <a:p>
          <a:endParaRPr lang="de-DE"/>
        </a:p>
      </dgm:t>
    </dgm:pt>
    <dgm:pt modelId="{1FC0B319-F7A0-2F4D-A740-DA02C4DE866D}" type="pres">
      <dgm:prSet presAssocID="{5F3979D3-2628-4E46-8C44-E67965F10D9F}" presName="space" presStyleCnt="0"/>
      <dgm:spPr/>
      <dgm:t>
        <a:bodyPr/>
        <a:lstStyle/>
        <a:p>
          <a:endParaRPr lang="de-DE"/>
        </a:p>
      </dgm:t>
    </dgm:pt>
    <dgm:pt modelId="{B7183660-EF09-2840-B151-A72DF80AA058}" type="pres">
      <dgm:prSet presAssocID="{B6F5DE16-6AA4-144D-A557-F22E04495B63}" presName="composite" presStyleCnt="0"/>
      <dgm:spPr/>
      <dgm:t>
        <a:bodyPr/>
        <a:lstStyle/>
        <a:p>
          <a:endParaRPr lang="de-DE"/>
        </a:p>
      </dgm:t>
    </dgm:pt>
    <dgm:pt modelId="{EF36ECC7-8F5B-C64B-BEB4-F47F4C70D59F}" type="pres">
      <dgm:prSet presAssocID="{B6F5DE16-6AA4-144D-A557-F22E04495B63}" presName="parTx" presStyleLbl="alignNode1" presStyleIdx="2" presStyleCnt="3">
        <dgm:presLayoutVars>
          <dgm:chMax val="0"/>
          <dgm:chPref val="0"/>
          <dgm:bulletEnabled val="1"/>
        </dgm:presLayoutVars>
      </dgm:prSet>
      <dgm:spPr>
        <a:prstGeom prst="rect">
          <a:avLst/>
        </a:prstGeom>
      </dgm:spPr>
      <dgm:t>
        <a:bodyPr/>
        <a:lstStyle/>
        <a:p>
          <a:endParaRPr lang="de-DE"/>
        </a:p>
      </dgm:t>
    </dgm:pt>
    <dgm:pt modelId="{31867156-A60F-BF4D-A593-7C3C6BD61E0C}" type="pres">
      <dgm:prSet presAssocID="{B6F5DE16-6AA4-144D-A557-F22E04495B63}" presName="desTx" presStyleLbl="alignAccFollowNode1" presStyleIdx="2" presStyleCnt="3">
        <dgm:presLayoutVars>
          <dgm:bulletEnabled val="1"/>
        </dgm:presLayoutVars>
      </dgm:prSet>
      <dgm:spPr>
        <a:prstGeom prst="rect">
          <a:avLst/>
        </a:prstGeom>
      </dgm:spPr>
      <dgm:t>
        <a:bodyPr/>
        <a:lstStyle/>
        <a:p>
          <a:endParaRPr lang="de-DE"/>
        </a:p>
      </dgm:t>
    </dgm:pt>
  </dgm:ptLst>
  <dgm:cxnLst>
    <dgm:cxn modelId="{128DF11C-546F-4BE3-B390-8775BBB53946}" srcId="{8E36AC7D-ADE5-A142-BD3D-CE6519A51794}" destId="{B0FB60CD-3D7D-4C43-B864-09BB1229EBA4}" srcOrd="1" destOrd="0" parTransId="{A064B103-BDEE-4F60-845E-DEFC9B7980C6}" sibTransId="{1D42AC11-4950-4BCD-A23D-E11907296B45}"/>
    <dgm:cxn modelId="{365DA7CC-EFDE-6A4C-948A-A37022DE4F6D}" srcId="{687D8CCB-7C2F-B44E-92D0-95EE835F79F4}" destId="{6AE8CA50-AAF2-6F4B-AB63-0C9E7EAAC8AE}" srcOrd="3" destOrd="0" parTransId="{BB25FEBB-E49E-CE48-8C54-DA2974337F66}" sibTransId="{49786FE1-1DB1-7E4B-B7DE-111C42FC3029}"/>
    <dgm:cxn modelId="{DE762636-43D8-4BED-85EB-D4FAEDCDD492}" type="presOf" srcId="{B6F5DE16-6AA4-144D-A557-F22E04495B63}" destId="{EF36ECC7-8F5B-C64B-BEB4-F47F4C70D59F}" srcOrd="0" destOrd="0" presId="urn:microsoft.com/office/officeart/2005/8/layout/hList1"/>
    <dgm:cxn modelId="{6A2577CF-F20B-422E-85C7-1195B67CB723}" type="presOf" srcId="{42B3CB2E-430E-7C4F-9A09-C0F8D5F267D7}" destId="{31867156-A60F-BF4D-A593-7C3C6BD61E0C}" srcOrd="0" destOrd="4" presId="urn:microsoft.com/office/officeart/2005/8/layout/hList1"/>
    <dgm:cxn modelId="{9F3D3CAF-CE0E-5D4F-A4FF-156B10C345CF}" srcId="{687D8CCB-7C2F-B44E-92D0-95EE835F79F4}" destId="{7ABE9410-EEB8-F24D-9C9E-AC0C4685512C}" srcOrd="0" destOrd="0" parTransId="{E376A1EF-4123-5847-A7C5-625E3FB3FEA6}" sibTransId="{BB0A8F7B-438E-4D4D-8AC9-096541F99FD2}"/>
    <dgm:cxn modelId="{D1A3ABDE-DE5D-46A2-A1AB-F1D74D7E8B62}" type="presOf" srcId="{B0FB60CD-3D7D-4C43-B864-09BB1229EBA4}" destId="{FD430738-63A2-C349-B342-3D2167DCC22F}" srcOrd="0" destOrd="1" presId="urn:microsoft.com/office/officeart/2005/8/layout/hList1"/>
    <dgm:cxn modelId="{11B741A6-ED9F-3F4C-A4A3-1FE0ADD3BE64}" srcId="{687D8CCB-7C2F-B44E-92D0-95EE835F79F4}" destId="{483A31FE-62DC-2244-A738-B7E6F9640643}" srcOrd="1" destOrd="0" parTransId="{C72AAEDB-D987-7645-B2F1-7B1FC5FD9492}" sibTransId="{4014BCAC-5AC5-7F41-953F-AEB7D922C7DA}"/>
    <dgm:cxn modelId="{53853CFE-3BF8-4393-B3FE-1ED7C2799BC9}" type="presOf" srcId="{DAA23D81-0B03-493A-AE50-EAF43C5ED1D1}" destId="{31867156-A60F-BF4D-A593-7C3C6BD61E0C}" srcOrd="0" destOrd="5" presId="urn:microsoft.com/office/officeart/2005/8/layout/hList1"/>
    <dgm:cxn modelId="{1DB4B0AF-0D44-4BAA-ADB7-C5193E176AEC}" type="presOf" srcId="{8CC305C2-76F4-BA42-853B-65481A02058A}" destId="{DA8FB21E-B699-4948-A4C4-697BE97580E0}" srcOrd="0" destOrd="0" presId="urn:microsoft.com/office/officeart/2005/8/layout/hList1"/>
    <dgm:cxn modelId="{57E4B3E9-012B-44E8-B5A8-5BBCCBD8915B}" type="presOf" srcId="{FC29CB0A-393D-074E-A267-018FD831F91F}" destId="{FD430738-63A2-C349-B342-3D2167DCC22F}" srcOrd="0" destOrd="2" presId="urn:microsoft.com/office/officeart/2005/8/layout/hList1"/>
    <dgm:cxn modelId="{C733DC24-A42B-2049-A369-1CC8B7EB24E7}" srcId="{B6F5DE16-6AA4-144D-A557-F22E04495B63}" destId="{8ED9D5D2-59B3-B041-9588-88E72B34648F}" srcOrd="1" destOrd="0" parTransId="{E76C7BE6-4151-BB48-98D5-752A64F9C18D}" sibTransId="{7989A5A0-7468-244E-9163-83E69A6BA923}"/>
    <dgm:cxn modelId="{FE732F76-36B4-9149-A06C-66E87360CC0D}" srcId="{B6F5DE16-6AA4-144D-A557-F22E04495B63}" destId="{42B3CB2E-430E-7C4F-9A09-C0F8D5F267D7}" srcOrd="4" destOrd="0" parTransId="{FEABC101-1E78-2648-BEF1-BD38BB3F707C}" sibTransId="{03F7F0DD-324E-D542-A370-A9A8DCEAEADD}"/>
    <dgm:cxn modelId="{64CF988E-F64F-214F-8A70-A8E19BDF1B42}" srcId="{B6F5DE16-6AA4-144D-A557-F22E04495B63}" destId="{06666EEA-0904-3E43-841D-5C4E218DDDAC}" srcOrd="3" destOrd="0" parTransId="{ACBCCC32-9175-6542-BEDF-8B8E5A41B807}" sibTransId="{7BB0E6D8-01F7-AE4A-AE7A-75DBF9256C82}"/>
    <dgm:cxn modelId="{0D1DC5EF-055E-0441-9F62-E0A4CFA005D4}" srcId="{8CC305C2-76F4-BA42-853B-65481A02058A}" destId="{B6F5DE16-6AA4-144D-A557-F22E04495B63}" srcOrd="2" destOrd="0" parTransId="{C702EB9F-04A6-CD4B-AAAB-EA91D823CBE2}" sibTransId="{D74DA6EB-AB96-5443-9B12-0EB837ED4C6E}"/>
    <dgm:cxn modelId="{367B9F8A-9638-4BAC-AC42-A2331A992294}" type="presOf" srcId="{6AE8CA50-AAF2-6F4B-AB63-0C9E7EAAC8AE}" destId="{7162572E-C479-A44F-A4E5-30D81A09675C}" srcOrd="0" destOrd="3" presId="urn:microsoft.com/office/officeart/2005/8/layout/hList1"/>
    <dgm:cxn modelId="{5C03230A-14FE-4248-BDD8-B4F442401833}" type="presOf" srcId="{687D8CCB-7C2F-B44E-92D0-95EE835F79F4}" destId="{E6A30223-926D-4644-B1E7-88BFFAF6EB2E}" srcOrd="0" destOrd="0" presId="urn:microsoft.com/office/officeart/2005/8/layout/hList1"/>
    <dgm:cxn modelId="{E9D528DA-46CB-44CC-9FE9-BC3EDDE4FB2C}" type="presOf" srcId="{ED027570-83BE-1146-9321-2FB254A79C8C}" destId="{31867156-A60F-BF4D-A593-7C3C6BD61E0C}" srcOrd="0" destOrd="0" presId="urn:microsoft.com/office/officeart/2005/8/layout/hList1"/>
    <dgm:cxn modelId="{07232A8F-17C1-B845-9355-95E1A042E169}" srcId="{687D8CCB-7C2F-B44E-92D0-95EE835F79F4}" destId="{DDF1A0F6-7016-4B4B-84E7-C93934C69DDA}" srcOrd="2" destOrd="0" parTransId="{42219D8A-3767-D743-8305-4B171C98EB82}" sibTransId="{3FA63335-C3FB-F643-B7C5-7D0B9BFEE073}"/>
    <dgm:cxn modelId="{27AFFEB6-539E-4295-9E5F-6F621C6DD6D6}" type="presOf" srcId="{F77106F3-29D1-D843-B07B-DFBF74BE1CF3}" destId="{31867156-A60F-BF4D-A593-7C3C6BD61E0C}" srcOrd="0" destOrd="2" presId="urn:microsoft.com/office/officeart/2005/8/layout/hList1"/>
    <dgm:cxn modelId="{BAAD7F27-3DFC-4807-AEA3-09E8E3D1D6B1}" type="presOf" srcId="{7ABE9410-EEB8-F24D-9C9E-AC0C4685512C}" destId="{7162572E-C479-A44F-A4E5-30D81A09675C}" srcOrd="0" destOrd="0" presId="urn:microsoft.com/office/officeart/2005/8/layout/hList1"/>
    <dgm:cxn modelId="{7A14D9C6-2411-1A4D-BE20-16CC6A8069A5}" srcId="{B6F5DE16-6AA4-144D-A557-F22E04495B63}" destId="{F77106F3-29D1-D843-B07B-DFBF74BE1CF3}" srcOrd="2" destOrd="0" parTransId="{64237EC3-389D-A746-B34D-82500255C8C9}" sibTransId="{C2762188-BCD9-6743-AE7D-C7DDC55C96F4}"/>
    <dgm:cxn modelId="{A6E5FFD8-044C-1B4B-9C1C-C913E78B8D4D}" srcId="{8CC305C2-76F4-BA42-853B-65481A02058A}" destId="{8E36AC7D-ADE5-A142-BD3D-CE6519A51794}" srcOrd="1" destOrd="0" parTransId="{6EFA56A7-8DD3-E14D-992B-C535A931F1FD}" sibTransId="{5F3979D3-2628-4E46-8C44-E67965F10D9F}"/>
    <dgm:cxn modelId="{B34D1DC2-A2A7-894A-A20B-4F377EFF4A8B}" srcId="{8CC305C2-76F4-BA42-853B-65481A02058A}" destId="{687D8CCB-7C2F-B44E-92D0-95EE835F79F4}" srcOrd="0" destOrd="0" parTransId="{0E11C7B5-2612-5743-B6B5-2FC8B4C34694}" sibTransId="{39BB4B5D-AAD2-D347-AD9F-4392328549AE}"/>
    <dgm:cxn modelId="{7C12D0C3-351E-4FC0-B96D-D9B19498E41E}" type="presOf" srcId="{06666EEA-0904-3E43-841D-5C4E218DDDAC}" destId="{31867156-A60F-BF4D-A593-7C3C6BD61E0C}" srcOrd="0" destOrd="3" presId="urn:microsoft.com/office/officeart/2005/8/layout/hList1"/>
    <dgm:cxn modelId="{0CBB4A5A-479E-B144-ABA0-3D613D539E8A}" srcId="{8E36AC7D-ADE5-A142-BD3D-CE6519A51794}" destId="{4C4A521A-F497-8B4F-9942-AD6B7481AF65}" srcOrd="0" destOrd="0" parTransId="{7A305734-5FDE-AC4C-A8BE-79E51D237A6B}" sibTransId="{F384A9BE-4776-CB4D-B465-4D0CBA120516}"/>
    <dgm:cxn modelId="{88492BB7-A17D-4428-ACAA-FD6A439783A5}" type="presOf" srcId="{483A31FE-62DC-2244-A738-B7E6F9640643}" destId="{7162572E-C479-A44F-A4E5-30D81A09675C}" srcOrd="0" destOrd="1" presId="urn:microsoft.com/office/officeart/2005/8/layout/hList1"/>
    <dgm:cxn modelId="{038C3561-9421-450C-B683-788415BFBC07}" type="presOf" srcId="{8E36AC7D-ADE5-A142-BD3D-CE6519A51794}" destId="{4069856E-8AE6-A144-9F0A-79038AF0A199}" srcOrd="0" destOrd="0" presId="urn:microsoft.com/office/officeart/2005/8/layout/hList1"/>
    <dgm:cxn modelId="{260470C8-0319-2748-A38A-BB28CFADD558}" srcId="{8E36AC7D-ADE5-A142-BD3D-CE6519A51794}" destId="{FC29CB0A-393D-074E-A267-018FD831F91F}" srcOrd="2" destOrd="0" parTransId="{FC0B10EB-AD69-B24C-953D-3F57B3A7E76A}" sibTransId="{628898F8-0887-9246-BD53-149D6F55618E}"/>
    <dgm:cxn modelId="{D448C1C4-3230-498E-B1EC-2F6503648D70}" type="presOf" srcId="{DDF1A0F6-7016-4B4B-84E7-C93934C69DDA}" destId="{7162572E-C479-A44F-A4E5-30D81A09675C}" srcOrd="0" destOrd="2" presId="urn:microsoft.com/office/officeart/2005/8/layout/hList1"/>
    <dgm:cxn modelId="{6669E2E8-B751-B944-8E38-339DCED88526}" srcId="{B6F5DE16-6AA4-144D-A557-F22E04495B63}" destId="{ED027570-83BE-1146-9321-2FB254A79C8C}" srcOrd="0" destOrd="0" parTransId="{0E4587BA-3E88-DB4A-8A17-3A3D8AEC9DC0}" sibTransId="{A144AE23-3E11-3944-8DDC-FC5FB7243338}"/>
    <dgm:cxn modelId="{4DC37616-5481-4890-82B8-30C6912DB5D3}" type="presOf" srcId="{4C4A521A-F497-8B4F-9942-AD6B7481AF65}" destId="{FD430738-63A2-C349-B342-3D2167DCC22F}" srcOrd="0" destOrd="0" presId="urn:microsoft.com/office/officeart/2005/8/layout/hList1"/>
    <dgm:cxn modelId="{135E93AC-E7C5-4C42-8360-2E97AA8E030B}" type="presOf" srcId="{8ED9D5D2-59B3-B041-9588-88E72B34648F}" destId="{31867156-A60F-BF4D-A593-7C3C6BD61E0C}" srcOrd="0" destOrd="1" presId="urn:microsoft.com/office/officeart/2005/8/layout/hList1"/>
    <dgm:cxn modelId="{C683E8E2-4DEA-49AB-8227-46BADA442324}" srcId="{B6F5DE16-6AA4-144D-A557-F22E04495B63}" destId="{DAA23D81-0B03-493A-AE50-EAF43C5ED1D1}" srcOrd="5" destOrd="0" parTransId="{92EC63DA-7504-44B1-986C-357559C9A006}" sibTransId="{F2A59CAF-B95A-4233-BFEA-3D73AE52648B}"/>
    <dgm:cxn modelId="{C3EAAA85-4888-4000-90ED-C92D56365F31}" type="presParOf" srcId="{DA8FB21E-B699-4948-A4C4-697BE97580E0}" destId="{E7997B20-8EAA-8742-8D4B-25B9E27CE916}" srcOrd="0" destOrd="0" presId="urn:microsoft.com/office/officeart/2005/8/layout/hList1"/>
    <dgm:cxn modelId="{FCCF9372-1011-4D52-A91B-E724E00B88D7}" type="presParOf" srcId="{E7997B20-8EAA-8742-8D4B-25B9E27CE916}" destId="{E6A30223-926D-4644-B1E7-88BFFAF6EB2E}" srcOrd="0" destOrd="0" presId="urn:microsoft.com/office/officeart/2005/8/layout/hList1"/>
    <dgm:cxn modelId="{202E46A4-D0E7-42A3-A1A9-9F58B913E385}" type="presParOf" srcId="{E7997B20-8EAA-8742-8D4B-25B9E27CE916}" destId="{7162572E-C479-A44F-A4E5-30D81A09675C}" srcOrd="1" destOrd="0" presId="urn:microsoft.com/office/officeart/2005/8/layout/hList1"/>
    <dgm:cxn modelId="{8B70BA6C-7BDE-427F-808B-32BEA5E67E4A}" type="presParOf" srcId="{DA8FB21E-B699-4948-A4C4-697BE97580E0}" destId="{13135003-E19C-9846-86C0-6BC434B667E7}" srcOrd="1" destOrd="0" presId="urn:microsoft.com/office/officeart/2005/8/layout/hList1"/>
    <dgm:cxn modelId="{C1357BC2-B9C4-4645-BC88-FF75D0D330A7}" type="presParOf" srcId="{DA8FB21E-B699-4948-A4C4-697BE97580E0}" destId="{46F7B892-9A4F-5046-850F-0E12BBDD5611}" srcOrd="2" destOrd="0" presId="urn:microsoft.com/office/officeart/2005/8/layout/hList1"/>
    <dgm:cxn modelId="{246EDAB0-482C-4DA0-B1B4-9C4BBEDCF509}" type="presParOf" srcId="{46F7B892-9A4F-5046-850F-0E12BBDD5611}" destId="{4069856E-8AE6-A144-9F0A-79038AF0A199}" srcOrd="0" destOrd="0" presId="urn:microsoft.com/office/officeart/2005/8/layout/hList1"/>
    <dgm:cxn modelId="{D527C8AF-A7D3-4FFA-A12D-32022600CC21}" type="presParOf" srcId="{46F7B892-9A4F-5046-850F-0E12BBDD5611}" destId="{FD430738-63A2-C349-B342-3D2167DCC22F}" srcOrd="1" destOrd="0" presId="urn:microsoft.com/office/officeart/2005/8/layout/hList1"/>
    <dgm:cxn modelId="{BFB000BC-CC00-45DF-9C0A-C60D940F89DE}" type="presParOf" srcId="{DA8FB21E-B699-4948-A4C4-697BE97580E0}" destId="{1FC0B319-F7A0-2F4D-A740-DA02C4DE866D}" srcOrd="3" destOrd="0" presId="urn:microsoft.com/office/officeart/2005/8/layout/hList1"/>
    <dgm:cxn modelId="{60F5DE79-37A5-48FC-AB41-F7022D19B458}" type="presParOf" srcId="{DA8FB21E-B699-4948-A4C4-697BE97580E0}" destId="{B7183660-EF09-2840-B151-A72DF80AA058}" srcOrd="4" destOrd="0" presId="urn:microsoft.com/office/officeart/2005/8/layout/hList1"/>
    <dgm:cxn modelId="{62CF2F0F-C58F-4955-8303-98E3C1A3414F}" type="presParOf" srcId="{B7183660-EF09-2840-B151-A72DF80AA058}" destId="{EF36ECC7-8F5B-C64B-BEB4-F47F4C70D59F}" srcOrd="0" destOrd="0" presId="urn:microsoft.com/office/officeart/2005/8/layout/hList1"/>
    <dgm:cxn modelId="{4ECAB20C-8EF6-44B0-98B3-A74933D02EE3}" type="presParOf" srcId="{B7183660-EF09-2840-B151-A72DF80AA058}" destId="{31867156-A60F-BF4D-A593-7C3C6BD61E0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F36FA-A633-4C0F-B34A-9B46DF856EE6}">
      <dsp:nvSpPr>
        <dsp:cNvPr id="0" name=""/>
        <dsp:cNvSpPr/>
      </dsp:nvSpPr>
      <dsp:spPr>
        <a:xfrm>
          <a:off x="3211461" y="1531357"/>
          <a:ext cx="1163209" cy="11632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LMIS</a:t>
          </a:r>
          <a:endParaRPr lang="en-US" sz="2800" kern="1200" dirty="0"/>
        </a:p>
      </dsp:txBody>
      <dsp:txXfrm>
        <a:off x="3381809" y="1701705"/>
        <a:ext cx="822513" cy="822513"/>
      </dsp:txXfrm>
    </dsp:sp>
    <dsp:sp modelId="{CBE77451-E037-44F7-9799-42497293571F}">
      <dsp:nvSpPr>
        <dsp:cNvPr id="0" name=""/>
        <dsp:cNvSpPr/>
      </dsp:nvSpPr>
      <dsp:spPr>
        <a:xfrm rot="16200000">
          <a:off x="3617735" y="1342226"/>
          <a:ext cx="350661" cy="27600"/>
        </a:xfrm>
        <a:custGeom>
          <a:avLst/>
          <a:gdLst/>
          <a:ahLst/>
          <a:cxnLst/>
          <a:rect l="0" t="0" r="0" b="0"/>
          <a:pathLst>
            <a:path>
              <a:moveTo>
                <a:pt x="0" y="13800"/>
              </a:moveTo>
              <a:lnTo>
                <a:pt x="350661" y="1380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84299" y="1347260"/>
        <a:ext cx="17533" cy="17533"/>
      </dsp:txXfrm>
    </dsp:sp>
    <dsp:sp modelId="{D32192EF-C189-4FB8-816B-AA9E986D17E8}">
      <dsp:nvSpPr>
        <dsp:cNvPr id="0" name=""/>
        <dsp:cNvSpPr/>
      </dsp:nvSpPr>
      <dsp:spPr>
        <a:xfrm>
          <a:off x="3211461" y="17486"/>
          <a:ext cx="1163209" cy="1163209"/>
        </a:xfrm>
        <a:prstGeom prst="ellipse">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Policy maker (Government) </a:t>
          </a:r>
          <a:endParaRPr lang="en-US" sz="1400" kern="1200" dirty="0"/>
        </a:p>
      </dsp:txBody>
      <dsp:txXfrm>
        <a:off x="3381809" y="187834"/>
        <a:ext cx="822513" cy="822513"/>
      </dsp:txXfrm>
    </dsp:sp>
    <dsp:sp modelId="{DC7F1958-024C-4B30-AAFE-A8730EE6249E}">
      <dsp:nvSpPr>
        <dsp:cNvPr id="0" name=""/>
        <dsp:cNvSpPr/>
      </dsp:nvSpPr>
      <dsp:spPr>
        <a:xfrm rot="19800000">
          <a:off x="4273261" y="1720694"/>
          <a:ext cx="350661" cy="27600"/>
        </a:xfrm>
        <a:custGeom>
          <a:avLst/>
          <a:gdLst/>
          <a:ahLst/>
          <a:cxnLst/>
          <a:rect l="0" t="0" r="0" b="0"/>
          <a:pathLst>
            <a:path>
              <a:moveTo>
                <a:pt x="0" y="13800"/>
              </a:moveTo>
              <a:lnTo>
                <a:pt x="350661" y="1380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39825" y="1725728"/>
        <a:ext cx="17533" cy="17533"/>
      </dsp:txXfrm>
    </dsp:sp>
    <dsp:sp modelId="{FD0AF11F-52CE-4D3E-933B-EF1023CFE32B}">
      <dsp:nvSpPr>
        <dsp:cNvPr id="0" name=""/>
        <dsp:cNvSpPr/>
      </dsp:nvSpPr>
      <dsp:spPr>
        <a:xfrm>
          <a:off x="4522512" y="774422"/>
          <a:ext cx="1163209" cy="1163209"/>
        </a:xfrm>
        <a:prstGeom prst="ellipse">
          <a:avLst/>
        </a:prstGeom>
        <a:solidFill>
          <a:srgbClr val="7030A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Students, Graduates, Job seekers &amp; Employees</a:t>
          </a:r>
          <a:endParaRPr lang="en-US" sz="1400" kern="1200" dirty="0"/>
        </a:p>
      </dsp:txBody>
      <dsp:txXfrm>
        <a:off x="4692860" y="944770"/>
        <a:ext cx="822513" cy="822513"/>
      </dsp:txXfrm>
    </dsp:sp>
    <dsp:sp modelId="{6A26B01F-C577-49BF-8930-04C3546028F6}">
      <dsp:nvSpPr>
        <dsp:cNvPr id="0" name=""/>
        <dsp:cNvSpPr/>
      </dsp:nvSpPr>
      <dsp:spPr>
        <a:xfrm rot="1800000">
          <a:off x="4273261" y="2477630"/>
          <a:ext cx="350661" cy="27600"/>
        </a:xfrm>
        <a:custGeom>
          <a:avLst/>
          <a:gdLst/>
          <a:ahLst/>
          <a:cxnLst/>
          <a:rect l="0" t="0" r="0" b="0"/>
          <a:pathLst>
            <a:path>
              <a:moveTo>
                <a:pt x="0" y="13800"/>
              </a:moveTo>
              <a:lnTo>
                <a:pt x="350661" y="1380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39825" y="2482663"/>
        <a:ext cx="17533" cy="17533"/>
      </dsp:txXfrm>
    </dsp:sp>
    <dsp:sp modelId="{1D446955-D612-44E8-9EFB-A75B136A3039}">
      <dsp:nvSpPr>
        <dsp:cNvPr id="0" name=""/>
        <dsp:cNvSpPr/>
      </dsp:nvSpPr>
      <dsp:spPr>
        <a:xfrm>
          <a:off x="4522512" y="2288293"/>
          <a:ext cx="1163209" cy="1163209"/>
        </a:xfrm>
        <a:prstGeom prst="ellipse">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Training providers</a:t>
          </a:r>
          <a:endParaRPr lang="en-US" sz="1400" kern="1200" dirty="0"/>
        </a:p>
      </dsp:txBody>
      <dsp:txXfrm>
        <a:off x="4692860" y="2458641"/>
        <a:ext cx="822513" cy="822513"/>
      </dsp:txXfrm>
    </dsp:sp>
    <dsp:sp modelId="{B2CAC8C6-9FB2-4EBB-B053-7F4730712A36}">
      <dsp:nvSpPr>
        <dsp:cNvPr id="0" name=""/>
        <dsp:cNvSpPr/>
      </dsp:nvSpPr>
      <dsp:spPr>
        <a:xfrm rot="5400000">
          <a:off x="3617735" y="2856098"/>
          <a:ext cx="350661" cy="27600"/>
        </a:xfrm>
        <a:custGeom>
          <a:avLst/>
          <a:gdLst/>
          <a:ahLst/>
          <a:cxnLst/>
          <a:rect l="0" t="0" r="0" b="0"/>
          <a:pathLst>
            <a:path>
              <a:moveTo>
                <a:pt x="0" y="13800"/>
              </a:moveTo>
              <a:lnTo>
                <a:pt x="350661" y="1380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84299" y="2861131"/>
        <a:ext cx="17533" cy="17533"/>
      </dsp:txXfrm>
    </dsp:sp>
    <dsp:sp modelId="{97604AD5-990F-452C-88F7-BDBDD24CCEE4}">
      <dsp:nvSpPr>
        <dsp:cNvPr id="0" name=""/>
        <dsp:cNvSpPr/>
      </dsp:nvSpPr>
      <dsp:spPr>
        <a:xfrm>
          <a:off x="3211461" y="3045229"/>
          <a:ext cx="1163209" cy="1163209"/>
        </a:xfrm>
        <a:prstGeom prst="ellipse">
          <a:avLst/>
        </a:prstGeom>
        <a:solidFill>
          <a:schemeClr val="accent4">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Public employers,  Private  employers,  Foreign Investors</a:t>
          </a:r>
          <a:endParaRPr lang="en-US" sz="1400" kern="1200" dirty="0"/>
        </a:p>
      </dsp:txBody>
      <dsp:txXfrm>
        <a:off x="3381809" y="3215577"/>
        <a:ext cx="822513" cy="822513"/>
      </dsp:txXfrm>
    </dsp:sp>
    <dsp:sp modelId="{A9508BE9-5C70-41E9-9EB5-ECB060E46B95}">
      <dsp:nvSpPr>
        <dsp:cNvPr id="0" name=""/>
        <dsp:cNvSpPr/>
      </dsp:nvSpPr>
      <dsp:spPr>
        <a:xfrm rot="9000000">
          <a:off x="2962210" y="2477630"/>
          <a:ext cx="350661" cy="27600"/>
        </a:xfrm>
        <a:custGeom>
          <a:avLst/>
          <a:gdLst/>
          <a:ahLst/>
          <a:cxnLst/>
          <a:rect l="0" t="0" r="0" b="0"/>
          <a:pathLst>
            <a:path>
              <a:moveTo>
                <a:pt x="0" y="13800"/>
              </a:moveTo>
              <a:lnTo>
                <a:pt x="350661" y="1380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28774" y="2482663"/>
        <a:ext cx="17533" cy="17533"/>
      </dsp:txXfrm>
    </dsp:sp>
    <dsp:sp modelId="{A6192E99-4208-4AAB-B158-8597E6D37F5E}">
      <dsp:nvSpPr>
        <dsp:cNvPr id="0" name=""/>
        <dsp:cNvSpPr/>
      </dsp:nvSpPr>
      <dsp:spPr>
        <a:xfrm>
          <a:off x="1900410" y="2288293"/>
          <a:ext cx="1163209" cy="1163209"/>
        </a:xfrm>
        <a:prstGeom prst="ellipse">
          <a:avLst/>
        </a:prstGeom>
        <a:solidFill>
          <a:schemeClr val="accent3">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Employment Service Centers</a:t>
          </a:r>
          <a:endParaRPr lang="en-US" sz="1100" kern="1200" dirty="0"/>
        </a:p>
      </dsp:txBody>
      <dsp:txXfrm>
        <a:off x="2070758" y="2458641"/>
        <a:ext cx="822513" cy="822513"/>
      </dsp:txXfrm>
    </dsp:sp>
    <dsp:sp modelId="{D80D68A5-4BE5-45F2-A33C-27794CD14075}">
      <dsp:nvSpPr>
        <dsp:cNvPr id="0" name=""/>
        <dsp:cNvSpPr/>
      </dsp:nvSpPr>
      <dsp:spPr>
        <a:xfrm rot="12600000">
          <a:off x="2962210" y="1720694"/>
          <a:ext cx="350661" cy="27600"/>
        </a:xfrm>
        <a:custGeom>
          <a:avLst/>
          <a:gdLst/>
          <a:ahLst/>
          <a:cxnLst/>
          <a:rect l="0" t="0" r="0" b="0"/>
          <a:pathLst>
            <a:path>
              <a:moveTo>
                <a:pt x="0" y="13800"/>
              </a:moveTo>
              <a:lnTo>
                <a:pt x="350661" y="1380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28774" y="1725728"/>
        <a:ext cx="17533" cy="17533"/>
      </dsp:txXfrm>
    </dsp:sp>
    <dsp:sp modelId="{36AEDC84-CE11-4908-807F-E98C3D204B0A}">
      <dsp:nvSpPr>
        <dsp:cNvPr id="0" name=""/>
        <dsp:cNvSpPr/>
      </dsp:nvSpPr>
      <dsp:spPr>
        <a:xfrm>
          <a:off x="1900410" y="774422"/>
          <a:ext cx="1163209" cy="11632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Data providers (NISR, RSSB, RRA, ORG, …)</a:t>
          </a:r>
          <a:endParaRPr lang="en-US" sz="1100" kern="1200" dirty="0"/>
        </a:p>
      </dsp:txBody>
      <dsp:txXfrm>
        <a:off x="2070758" y="944770"/>
        <a:ext cx="822513" cy="822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3F44D-D20E-BA43-87F5-7B845EE49AB2}">
      <dsp:nvSpPr>
        <dsp:cNvPr id="0" name=""/>
        <dsp:cNvSpPr/>
      </dsp:nvSpPr>
      <dsp:spPr>
        <a:xfrm>
          <a:off x="-4582505" y="-702609"/>
          <a:ext cx="5458763" cy="5458763"/>
        </a:xfrm>
        <a:prstGeom prst="blockArc">
          <a:avLst>
            <a:gd name="adj1" fmla="val 18900000"/>
            <a:gd name="adj2" fmla="val 2700000"/>
            <a:gd name="adj3" fmla="val 396"/>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16D3CFE-3263-674E-9400-28957379B298}">
      <dsp:nvSpPr>
        <dsp:cNvPr id="0" name=""/>
        <dsp:cNvSpPr/>
      </dsp:nvSpPr>
      <dsp:spPr>
        <a:xfrm>
          <a:off x="327227" y="213459"/>
          <a:ext cx="7745750" cy="426757"/>
        </a:xfrm>
        <a:prstGeom prst="rect">
          <a:avLst/>
        </a:prstGeom>
        <a:gradFill rotWithShape="0">
          <a:gsLst>
            <a:gs pos="0">
              <a:schemeClr val="accent2">
                <a:hueOff val="0"/>
                <a:satOff val="0"/>
                <a:lumOff val="0"/>
                <a:alphaOff val="0"/>
                <a:tint val="85000"/>
                <a:shade val="98000"/>
                <a:satMod val="110000"/>
                <a:lumMod val="103000"/>
              </a:schemeClr>
            </a:gs>
            <a:gs pos="50000">
              <a:schemeClr val="accent2">
                <a:hueOff val="0"/>
                <a:satOff val="0"/>
                <a:lumOff val="0"/>
                <a:alphaOff val="0"/>
                <a:shade val="85000"/>
                <a:satMod val="105000"/>
                <a:lumMod val="100000"/>
              </a:schemeClr>
            </a:gs>
            <a:gs pos="100000">
              <a:schemeClr val="accent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8738" tIns="53340" rIns="53340" bIns="53340" numCol="1" spcCol="1270" anchor="ctr" anchorCtr="0">
          <a:noAutofit/>
        </a:bodyPr>
        <a:lstStyle/>
        <a:p>
          <a:pPr lvl="0" algn="l" defTabSz="933450">
            <a:lnSpc>
              <a:spcPct val="90000"/>
            </a:lnSpc>
            <a:spcBef>
              <a:spcPct val="0"/>
            </a:spcBef>
            <a:spcAft>
              <a:spcPct val="35000"/>
            </a:spcAft>
          </a:pPr>
          <a:r>
            <a:rPr lang="en-GB" sz="2100" kern="1200" noProof="0" dirty="0" smtClean="0"/>
            <a:t>Desk research</a:t>
          </a:r>
          <a:endParaRPr lang="en-GB" sz="2100" kern="1200" noProof="0" dirty="0"/>
        </a:p>
      </dsp:txBody>
      <dsp:txXfrm>
        <a:off x="327227" y="213459"/>
        <a:ext cx="7745750" cy="426757"/>
      </dsp:txXfrm>
    </dsp:sp>
    <dsp:sp modelId="{B4F83FFF-E11E-044C-A883-DAFD03B95939}">
      <dsp:nvSpPr>
        <dsp:cNvPr id="0" name=""/>
        <dsp:cNvSpPr/>
      </dsp:nvSpPr>
      <dsp:spPr>
        <a:xfrm>
          <a:off x="60504" y="160114"/>
          <a:ext cx="533446" cy="53344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3B3986C-4970-6A40-A654-EC75297031B3}">
      <dsp:nvSpPr>
        <dsp:cNvPr id="0" name=""/>
        <dsp:cNvSpPr/>
      </dsp:nvSpPr>
      <dsp:spPr>
        <a:xfrm>
          <a:off x="678264" y="853514"/>
          <a:ext cx="7394713" cy="426757"/>
        </a:xfrm>
        <a:prstGeom prst="rect">
          <a:avLst/>
        </a:prstGeom>
        <a:gradFill rotWithShape="0">
          <a:gsLst>
            <a:gs pos="0">
              <a:schemeClr val="accent2">
                <a:hueOff val="947128"/>
                <a:satOff val="4941"/>
                <a:lumOff val="-1412"/>
                <a:alphaOff val="0"/>
                <a:tint val="85000"/>
                <a:shade val="98000"/>
                <a:satMod val="110000"/>
                <a:lumMod val="103000"/>
              </a:schemeClr>
            </a:gs>
            <a:gs pos="50000">
              <a:schemeClr val="accent2">
                <a:hueOff val="947128"/>
                <a:satOff val="4941"/>
                <a:lumOff val="-1412"/>
                <a:alphaOff val="0"/>
                <a:shade val="85000"/>
                <a:satMod val="105000"/>
                <a:lumMod val="100000"/>
              </a:schemeClr>
            </a:gs>
            <a:gs pos="100000">
              <a:schemeClr val="accent2">
                <a:hueOff val="947128"/>
                <a:satOff val="4941"/>
                <a:lumOff val="-1412"/>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8738" tIns="53340" rIns="53340" bIns="53340" numCol="1" spcCol="1270" anchor="ctr" anchorCtr="0">
          <a:noAutofit/>
        </a:bodyPr>
        <a:lstStyle/>
        <a:p>
          <a:pPr lvl="0" algn="l" defTabSz="933450">
            <a:lnSpc>
              <a:spcPct val="90000"/>
            </a:lnSpc>
            <a:spcBef>
              <a:spcPct val="0"/>
            </a:spcBef>
            <a:spcAft>
              <a:spcPct val="35000"/>
            </a:spcAft>
          </a:pPr>
          <a:r>
            <a:rPr lang="en-GB" sz="2100" kern="1200" noProof="0" smtClean="0"/>
            <a:t>Actor mapping</a:t>
          </a:r>
          <a:endParaRPr lang="en-GB" sz="2100" kern="1200" noProof="0"/>
        </a:p>
      </dsp:txBody>
      <dsp:txXfrm>
        <a:off x="678264" y="853514"/>
        <a:ext cx="7394713" cy="426757"/>
      </dsp:txXfrm>
    </dsp:sp>
    <dsp:sp modelId="{B9EFC00D-BCC2-FD41-B25F-0B157751F14C}">
      <dsp:nvSpPr>
        <dsp:cNvPr id="0" name=""/>
        <dsp:cNvSpPr/>
      </dsp:nvSpPr>
      <dsp:spPr>
        <a:xfrm>
          <a:off x="411541" y="800169"/>
          <a:ext cx="533446" cy="533446"/>
        </a:xfrm>
        <a:prstGeom prst="ellipse">
          <a:avLst/>
        </a:prstGeom>
        <a:solidFill>
          <a:schemeClr val="lt1">
            <a:hueOff val="0"/>
            <a:satOff val="0"/>
            <a:lumOff val="0"/>
            <a:alphaOff val="0"/>
          </a:schemeClr>
        </a:solidFill>
        <a:ln w="9525" cap="flat" cmpd="sng" algn="ctr">
          <a:solidFill>
            <a:schemeClr val="accent2">
              <a:hueOff val="947128"/>
              <a:satOff val="4941"/>
              <a:lumOff val="-1412"/>
              <a:alphaOff val="0"/>
            </a:schemeClr>
          </a:solidFill>
          <a:prstDash val="solid"/>
        </a:ln>
        <a:effectLst/>
      </dsp:spPr>
      <dsp:style>
        <a:lnRef idx="1">
          <a:scrgbClr r="0" g="0" b="0"/>
        </a:lnRef>
        <a:fillRef idx="1">
          <a:scrgbClr r="0" g="0" b="0"/>
        </a:fillRef>
        <a:effectRef idx="0">
          <a:scrgbClr r="0" g="0" b="0"/>
        </a:effectRef>
        <a:fontRef idx="minor"/>
      </dsp:style>
    </dsp:sp>
    <dsp:sp modelId="{7422092E-1125-1641-8D27-64AFBBBFF54B}">
      <dsp:nvSpPr>
        <dsp:cNvPr id="0" name=""/>
        <dsp:cNvSpPr/>
      </dsp:nvSpPr>
      <dsp:spPr>
        <a:xfrm>
          <a:off x="838785" y="1493568"/>
          <a:ext cx="7234193" cy="426757"/>
        </a:xfrm>
        <a:prstGeom prst="rect">
          <a:avLst/>
        </a:prstGeom>
        <a:gradFill rotWithShape="0">
          <a:gsLst>
            <a:gs pos="0">
              <a:schemeClr val="accent2">
                <a:hueOff val="1894255"/>
                <a:satOff val="9883"/>
                <a:lumOff val="-2823"/>
                <a:alphaOff val="0"/>
                <a:tint val="85000"/>
                <a:shade val="98000"/>
                <a:satMod val="110000"/>
                <a:lumMod val="103000"/>
              </a:schemeClr>
            </a:gs>
            <a:gs pos="50000">
              <a:schemeClr val="accent2">
                <a:hueOff val="1894255"/>
                <a:satOff val="9883"/>
                <a:lumOff val="-2823"/>
                <a:alphaOff val="0"/>
                <a:shade val="85000"/>
                <a:satMod val="105000"/>
                <a:lumMod val="100000"/>
              </a:schemeClr>
            </a:gs>
            <a:gs pos="100000">
              <a:schemeClr val="accent2">
                <a:hueOff val="1894255"/>
                <a:satOff val="9883"/>
                <a:lumOff val="-2823"/>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8738" tIns="53340" rIns="53340" bIns="53340" numCol="1" spcCol="1270" anchor="ctr" anchorCtr="0">
          <a:noAutofit/>
        </a:bodyPr>
        <a:lstStyle/>
        <a:p>
          <a:pPr lvl="0" algn="l" defTabSz="933450">
            <a:lnSpc>
              <a:spcPct val="90000"/>
            </a:lnSpc>
            <a:spcBef>
              <a:spcPct val="0"/>
            </a:spcBef>
            <a:spcAft>
              <a:spcPct val="35000"/>
            </a:spcAft>
          </a:pPr>
          <a:r>
            <a:rPr lang="en-GB" sz="2100" kern="1200" noProof="0" smtClean="0"/>
            <a:t>Data audit</a:t>
          </a:r>
          <a:endParaRPr lang="en-GB" sz="2100" kern="1200" noProof="0"/>
        </a:p>
      </dsp:txBody>
      <dsp:txXfrm>
        <a:off x="838785" y="1493568"/>
        <a:ext cx="7234193" cy="426757"/>
      </dsp:txXfrm>
    </dsp:sp>
    <dsp:sp modelId="{7573B765-48F8-1F4B-8334-758D97F5D9A2}">
      <dsp:nvSpPr>
        <dsp:cNvPr id="0" name=""/>
        <dsp:cNvSpPr/>
      </dsp:nvSpPr>
      <dsp:spPr>
        <a:xfrm>
          <a:off x="572061" y="1440224"/>
          <a:ext cx="533446" cy="533446"/>
        </a:xfrm>
        <a:prstGeom prst="ellipse">
          <a:avLst/>
        </a:prstGeom>
        <a:solidFill>
          <a:schemeClr val="lt1">
            <a:hueOff val="0"/>
            <a:satOff val="0"/>
            <a:lumOff val="0"/>
            <a:alphaOff val="0"/>
          </a:schemeClr>
        </a:solidFill>
        <a:ln w="9525" cap="flat" cmpd="sng" algn="ctr">
          <a:solidFill>
            <a:schemeClr val="accent2">
              <a:hueOff val="1894255"/>
              <a:satOff val="9883"/>
              <a:lumOff val="-2823"/>
              <a:alphaOff val="0"/>
            </a:schemeClr>
          </a:solidFill>
          <a:prstDash val="solid"/>
        </a:ln>
        <a:effectLst/>
      </dsp:spPr>
      <dsp:style>
        <a:lnRef idx="1">
          <a:scrgbClr r="0" g="0" b="0"/>
        </a:lnRef>
        <a:fillRef idx="1">
          <a:scrgbClr r="0" g="0" b="0"/>
        </a:fillRef>
        <a:effectRef idx="0">
          <a:scrgbClr r="0" g="0" b="0"/>
        </a:effectRef>
        <a:fontRef idx="minor"/>
      </dsp:style>
    </dsp:sp>
    <dsp:sp modelId="{077D7101-142D-834F-A354-DB33C1C56599}">
      <dsp:nvSpPr>
        <dsp:cNvPr id="0" name=""/>
        <dsp:cNvSpPr/>
      </dsp:nvSpPr>
      <dsp:spPr>
        <a:xfrm>
          <a:off x="838785" y="2133218"/>
          <a:ext cx="7234193" cy="426757"/>
        </a:xfrm>
        <a:prstGeom prst="rect">
          <a:avLst/>
        </a:prstGeom>
        <a:gradFill rotWithShape="0">
          <a:gsLst>
            <a:gs pos="0">
              <a:schemeClr val="accent2">
                <a:hueOff val="2841383"/>
                <a:satOff val="14824"/>
                <a:lumOff val="-4235"/>
                <a:alphaOff val="0"/>
                <a:tint val="85000"/>
                <a:shade val="98000"/>
                <a:satMod val="110000"/>
                <a:lumMod val="103000"/>
              </a:schemeClr>
            </a:gs>
            <a:gs pos="50000">
              <a:schemeClr val="accent2">
                <a:hueOff val="2841383"/>
                <a:satOff val="14824"/>
                <a:lumOff val="-4235"/>
                <a:alphaOff val="0"/>
                <a:shade val="85000"/>
                <a:satMod val="105000"/>
                <a:lumMod val="100000"/>
              </a:schemeClr>
            </a:gs>
            <a:gs pos="100000">
              <a:schemeClr val="accent2">
                <a:hueOff val="2841383"/>
                <a:satOff val="14824"/>
                <a:lumOff val="-4235"/>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8738" tIns="53340" rIns="53340" bIns="53340" numCol="1" spcCol="1270" anchor="ctr" anchorCtr="0">
          <a:noAutofit/>
        </a:bodyPr>
        <a:lstStyle/>
        <a:p>
          <a:pPr lvl="0" algn="l" defTabSz="933450">
            <a:lnSpc>
              <a:spcPct val="90000"/>
            </a:lnSpc>
            <a:spcBef>
              <a:spcPct val="0"/>
            </a:spcBef>
            <a:spcAft>
              <a:spcPct val="35000"/>
            </a:spcAft>
          </a:pPr>
          <a:r>
            <a:rPr lang="en-GB" sz="2100" kern="1200" noProof="0" smtClean="0"/>
            <a:t>Selection and analysis of quantitative data sources</a:t>
          </a:r>
          <a:endParaRPr lang="en-GB" sz="2100" kern="1200" noProof="0"/>
        </a:p>
      </dsp:txBody>
      <dsp:txXfrm>
        <a:off x="838785" y="2133218"/>
        <a:ext cx="7234193" cy="426757"/>
      </dsp:txXfrm>
    </dsp:sp>
    <dsp:sp modelId="{D8216BB6-9E4A-024F-9D14-0479BB190D08}">
      <dsp:nvSpPr>
        <dsp:cNvPr id="0" name=""/>
        <dsp:cNvSpPr/>
      </dsp:nvSpPr>
      <dsp:spPr>
        <a:xfrm>
          <a:off x="572061" y="2079873"/>
          <a:ext cx="533446" cy="533446"/>
        </a:xfrm>
        <a:prstGeom prst="ellipse">
          <a:avLst/>
        </a:prstGeom>
        <a:solidFill>
          <a:schemeClr val="lt1">
            <a:hueOff val="0"/>
            <a:satOff val="0"/>
            <a:lumOff val="0"/>
            <a:alphaOff val="0"/>
          </a:schemeClr>
        </a:solidFill>
        <a:ln w="9525" cap="flat" cmpd="sng" algn="ctr">
          <a:solidFill>
            <a:schemeClr val="accent2">
              <a:hueOff val="2841383"/>
              <a:satOff val="14824"/>
              <a:lumOff val="-4235"/>
              <a:alphaOff val="0"/>
            </a:schemeClr>
          </a:solidFill>
          <a:prstDash val="solid"/>
        </a:ln>
        <a:effectLst/>
      </dsp:spPr>
      <dsp:style>
        <a:lnRef idx="1">
          <a:scrgbClr r="0" g="0" b="0"/>
        </a:lnRef>
        <a:fillRef idx="1">
          <a:scrgbClr r="0" g="0" b="0"/>
        </a:fillRef>
        <a:effectRef idx="0">
          <a:scrgbClr r="0" g="0" b="0"/>
        </a:effectRef>
        <a:fontRef idx="minor"/>
      </dsp:style>
    </dsp:sp>
    <dsp:sp modelId="{B2143BD2-9B2D-CC49-9894-89D3B9E23625}">
      <dsp:nvSpPr>
        <dsp:cNvPr id="0" name=""/>
        <dsp:cNvSpPr/>
      </dsp:nvSpPr>
      <dsp:spPr>
        <a:xfrm>
          <a:off x="678264" y="2773272"/>
          <a:ext cx="7394713" cy="426757"/>
        </a:xfrm>
        <a:prstGeom prst="rect">
          <a:avLst/>
        </a:prstGeom>
        <a:gradFill rotWithShape="0">
          <a:gsLst>
            <a:gs pos="0">
              <a:schemeClr val="accent2">
                <a:hueOff val="3788511"/>
                <a:satOff val="19766"/>
                <a:lumOff val="-5646"/>
                <a:alphaOff val="0"/>
                <a:tint val="85000"/>
                <a:shade val="98000"/>
                <a:satMod val="110000"/>
                <a:lumMod val="103000"/>
              </a:schemeClr>
            </a:gs>
            <a:gs pos="50000">
              <a:schemeClr val="accent2">
                <a:hueOff val="3788511"/>
                <a:satOff val="19766"/>
                <a:lumOff val="-5646"/>
                <a:alphaOff val="0"/>
                <a:shade val="85000"/>
                <a:satMod val="105000"/>
                <a:lumMod val="100000"/>
              </a:schemeClr>
            </a:gs>
            <a:gs pos="100000">
              <a:schemeClr val="accent2">
                <a:hueOff val="3788511"/>
                <a:satOff val="19766"/>
                <a:lumOff val="-5646"/>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8738" tIns="53340" rIns="53340" bIns="53340" numCol="1" spcCol="1270" anchor="ctr" anchorCtr="0">
          <a:noAutofit/>
        </a:bodyPr>
        <a:lstStyle/>
        <a:p>
          <a:pPr lvl="0" algn="l" defTabSz="933450">
            <a:lnSpc>
              <a:spcPct val="90000"/>
            </a:lnSpc>
            <a:spcBef>
              <a:spcPct val="0"/>
            </a:spcBef>
            <a:spcAft>
              <a:spcPct val="35000"/>
            </a:spcAft>
          </a:pPr>
          <a:r>
            <a:rPr lang="en-GB" sz="2100" kern="1200" noProof="0" dirty="0" smtClean="0"/>
            <a:t>Qualitative expert interviews</a:t>
          </a:r>
          <a:endParaRPr lang="en-GB" sz="2100" kern="1200" noProof="0" dirty="0"/>
        </a:p>
      </dsp:txBody>
      <dsp:txXfrm>
        <a:off x="678264" y="2773272"/>
        <a:ext cx="7394713" cy="426757"/>
      </dsp:txXfrm>
    </dsp:sp>
    <dsp:sp modelId="{E689D839-18F0-BA42-9C2A-19B4A57AA4DC}">
      <dsp:nvSpPr>
        <dsp:cNvPr id="0" name=""/>
        <dsp:cNvSpPr/>
      </dsp:nvSpPr>
      <dsp:spPr>
        <a:xfrm>
          <a:off x="411541" y="2719928"/>
          <a:ext cx="533446" cy="533446"/>
        </a:xfrm>
        <a:prstGeom prst="ellipse">
          <a:avLst/>
        </a:prstGeom>
        <a:solidFill>
          <a:schemeClr val="lt1">
            <a:hueOff val="0"/>
            <a:satOff val="0"/>
            <a:lumOff val="0"/>
            <a:alphaOff val="0"/>
          </a:schemeClr>
        </a:solidFill>
        <a:ln w="9525" cap="flat" cmpd="sng" algn="ctr">
          <a:solidFill>
            <a:schemeClr val="accent2">
              <a:hueOff val="3788511"/>
              <a:satOff val="19766"/>
              <a:lumOff val="-5646"/>
              <a:alphaOff val="0"/>
            </a:schemeClr>
          </a:solidFill>
          <a:prstDash val="solid"/>
        </a:ln>
        <a:effectLst/>
      </dsp:spPr>
      <dsp:style>
        <a:lnRef idx="1">
          <a:scrgbClr r="0" g="0" b="0"/>
        </a:lnRef>
        <a:fillRef idx="1">
          <a:scrgbClr r="0" g="0" b="0"/>
        </a:fillRef>
        <a:effectRef idx="0">
          <a:scrgbClr r="0" g="0" b="0"/>
        </a:effectRef>
        <a:fontRef idx="minor"/>
      </dsp:style>
    </dsp:sp>
    <dsp:sp modelId="{B9DF54DA-FD34-8C4F-9382-DF029866A192}">
      <dsp:nvSpPr>
        <dsp:cNvPr id="0" name=""/>
        <dsp:cNvSpPr/>
      </dsp:nvSpPr>
      <dsp:spPr>
        <a:xfrm>
          <a:off x="327227" y="3413327"/>
          <a:ext cx="7745750" cy="426757"/>
        </a:xfrm>
        <a:prstGeom prst="rect">
          <a:avLst/>
        </a:prstGeom>
        <a:gradFill rotWithShape="0">
          <a:gsLst>
            <a:gs pos="0">
              <a:schemeClr val="accent2">
                <a:hueOff val="4735638"/>
                <a:satOff val="24707"/>
                <a:lumOff val="-7058"/>
                <a:alphaOff val="0"/>
                <a:tint val="85000"/>
                <a:shade val="98000"/>
                <a:satMod val="110000"/>
                <a:lumMod val="103000"/>
              </a:schemeClr>
            </a:gs>
            <a:gs pos="50000">
              <a:schemeClr val="accent2">
                <a:hueOff val="4735638"/>
                <a:satOff val="24707"/>
                <a:lumOff val="-7058"/>
                <a:alphaOff val="0"/>
                <a:shade val="85000"/>
                <a:satMod val="105000"/>
                <a:lumMod val="100000"/>
              </a:schemeClr>
            </a:gs>
            <a:gs pos="100000">
              <a:schemeClr val="accent2">
                <a:hueOff val="4735638"/>
                <a:satOff val="24707"/>
                <a:lumOff val="-7058"/>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8738" tIns="53340" rIns="53340" bIns="53340" numCol="1" spcCol="1270" anchor="ctr" anchorCtr="0">
          <a:noAutofit/>
        </a:bodyPr>
        <a:lstStyle/>
        <a:p>
          <a:pPr lvl="0" algn="l" defTabSz="933450">
            <a:lnSpc>
              <a:spcPct val="90000"/>
            </a:lnSpc>
            <a:spcBef>
              <a:spcPct val="0"/>
            </a:spcBef>
            <a:spcAft>
              <a:spcPct val="35000"/>
            </a:spcAft>
          </a:pPr>
          <a:r>
            <a:rPr lang="en-GB" sz="2100" kern="1200" noProof="0" dirty="0" smtClean="0"/>
            <a:t>Validating and enriching findings in focus groups and workshops </a:t>
          </a:r>
          <a:endParaRPr lang="en-GB" sz="2100" kern="1200" noProof="0" dirty="0"/>
        </a:p>
      </dsp:txBody>
      <dsp:txXfrm>
        <a:off x="327227" y="3413327"/>
        <a:ext cx="7745750" cy="426757"/>
      </dsp:txXfrm>
    </dsp:sp>
    <dsp:sp modelId="{E27B2866-7E41-264D-9AD2-01A6C01F6C73}">
      <dsp:nvSpPr>
        <dsp:cNvPr id="0" name=""/>
        <dsp:cNvSpPr/>
      </dsp:nvSpPr>
      <dsp:spPr>
        <a:xfrm>
          <a:off x="60504" y="3359982"/>
          <a:ext cx="533446" cy="533446"/>
        </a:xfrm>
        <a:prstGeom prst="ellipse">
          <a:avLst/>
        </a:prstGeom>
        <a:solidFill>
          <a:schemeClr val="lt1">
            <a:hueOff val="0"/>
            <a:satOff val="0"/>
            <a:lumOff val="0"/>
            <a:alphaOff val="0"/>
          </a:schemeClr>
        </a:solidFill>
        <a:ln w="9525" cap="flat" cmpd="sng" algn="ctr">
          <a:solidFill>
            <a:schemeClr val="accent2">
              <a:hueOff val="4735638"/>
              <a:satOff val="24707"/>
              <a:lumOff val="-7058"/>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30223-926D-4644-B1E7-88BFFAF6EB2E}">
      <dsp:nvSpPr>
        <dsp:cNvPr id="0" name=""/>
        <dsp:cNvSpPr/>
      </dsp:nvSpPr>
      <dsp:spPr>
        <a:xfrm>
          <a:off x="3343" y="392411"/>
          <a:ext cx="3259452" cy="130378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GB" sz="2000" b="1" kern="1200" noProof="0" dirty="0" smtClean="0">
              <a:latin typeface="+mj-lt"/>
              <a:ea typeface="+mn-ea"/>
              <a:cs typeface="+mn-cs"/>
            </a:rPr>
            <a:t>Western  Province </a:t>
          </a:r>
          <a:endParaRPr lang="en-GB" sz="2000" b="1" kern="1200" noProof="0" dirty="0">
            <a:latin typeface="+mj-lt"/>
            <a:ea typeface="+mn-ea"/>
            <a:cs typeface="+mn-cs"/>
          </a:endParaRPr>
        </a:p>
      </dsp:txBody>
      <dsp:txXfrm>
        <a:off x="3343" y="392411"/>
        <a:ext cx="3259452" cy="1303780"/>
      </dsp:txXfrm>
    </dsp:sp>
    <dsp:sp modelId="{7162572E-C479-A44F-A4E5-30D81A09675C}">
      <dsp:nvSpPr>
        <dsp:cNvPr id="0" name=""/>
        <dsp:cNvSpPr/>
      </dsp:nvSpPr>
      <dsp:spPr>
        <a:xfrm>
          <a:off x="3343" y="1696191"/>
          <a:ext cx="3259452" cy="3033224"/>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Lower/mid-range </a:t>
          </a:r>
          <a:r>
            <a:rPr lang="en-GB" sz="2000" kern="1200" noProof="0" dirty="0" smtClean="0">
              <a:latin typeface="+mj-lt"/>
              <a:ea typeface="+mn-ea"/>
              <a:cs typeface="+mn-cs"/>
            </a:rPr>
            <a:t>hotels </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Permanent tour </a:t>
          </a:r>
          <a:r>
            <a:rPr lang="en-GB" sz="2000" kern="1200" noProof="0" dirty="0" smtClean="0">
              <a:latin typeface="+mj-lt"/>
              <a:ea typeface="+mn-ea"/>
              <a:cs typeface="+mn-cs"/>
            </a:rPr>
            <a:t>guides </a:t>
          </a:r>
          <a:r>
            <a:rPr lang="en-GB" sz="2000" kern="1200" noProof="0" dirty="0">
              <a:latin typeface="+mj-lt"/>
              <a:ea typeface="+mn-ea"/>
              <a:cs typeface="+mn-cs"/>
            </a:rPr>
            <a:t>in a company of a foreign investor </a:t>
          </a:r>
        </a:p>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Owner of a tour company </a:t>
          </a:r>
          <a:r>
            <a:rPr lang="en-GB" sz="2000" kern="1200" noProof="0" dirty="0" smtClean="0">
              <a:latin typeface="+mj-lt"/>
              <a:ea typeface="+mn-ea"/>
              <a:cs typeface="+mn-cs"/>
            </a:rPr>
            <a:t>s</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Freelance tour guide </a:t>
          </a:r>
          <a:r>
            <a:rPr lang="en-GB" sz="2000" kern="1200" noProof="0" dirty="0" smtClean="0">
              <a:latin typeface="+mj-lt"/>
              <a:ea typeface="+mn-ea"/>
              <a:cs typeface="+mn-cs"/>
            </a:rPr>
            <a:t>s</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University of Tourism </a:t>
          </a:r>
        </a:p>
        <a:p>
          <a:pPr marL="228600" lvl="1" indent="-228600" algn="l" defTabSz="889000">
            <a:lnSpc>
              <a:spcPct val="90000"/>
            </a:lnSpc>
            <a:spcBef>
              <a:spcPct val="0"/>
            </a:spcBef>
            <a:spcAft>
              <a:spcPct val="15000"/>
            </a:spcAft>
            <a:buChar char="••"/>
          </a:pPr>
          <a:endParaRPr lang="en-GB" sz="2000" kern="1200" noProof="0" dirty="0">
            <a:solidFill>
              <a:sysClr val="windowText" lastClr="000000">
                <a:hueOff val="0"/>
                <a:satOff val="0"/>
                <a:lumOff val="0"/>
                <a:alphaOff val="0"/>
              </a:sysClr>
            </a:solidFill>
            <a:latin typeface="+mj-lt"/>
            <a:ea typeface="+mn-ea"/>
            <a:cs typeface="+mn-cs"/>
          </a:endParaRPr>
        </a:p>
      </dsp:txBody>
      <dsp:txXfrm>
        <a:off x="3343" y="1696191"/>
        <a:ext cx="3259452" cy="3033224"/>
      </dsp:txXfrm>
    </dsp:sp>
    <dsp:sp modelId="{4069856E-8AE6-A144-9F0A-79038AF0A199}">
      <dsp:nvSpPr>
        <dsp:cNvPr id="0" name=""/>
        <dsp:cNvSpPr/>
      </dsp:nvSpPr>
      <dsp:spPr>
        <a:xfrm>
          <a:off x="3719118" y="392411"/>
          <a:ext cx="3259452" cy="130378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de-DE" sz="2000" b="1" kern="1200" dirty="0" smtClean="0">
              <a:latin typeface="+mj-lt"/>
              <a:ea typeface="+mn-ea"/>
              <a:cs typeface="+mn-cs"/>
            </a:rPr>
            <a:t>Nothern Province  </a:t>
          </a:r>
          <a:endParaRPr lang="de-DE" sz="2000" b="1" kern="1200" dirty="0">
            <a:latin typeface="+mj-lt"/>
            <a:ea typeface="+mn-ea"/>
            <a:cs typeface="+mn-cs"/>
          </a:endParaRPr>
        </a:p>
      </dsp:txBody>
      <dsp:txXfrm>
        <a:off x="3719118" y="392411"/>
        <a:ext cx="3259452" cy="1303780"/>
      </dsp:txXfrm>
    </dsp:sp>
    <dsp:sp modelId="{FD430738-63A2-C349-B342-3D2167DCC22F}">
      <dsp:nvSpPr>
        <dsp:cNvPr id="0" name=""/>
        <dsp:cNvSpPr/>
      </dsp:nvSpPr>
      <dsp:spPr>
        <a:xfrm>
          <a:off x="3719118" y="1696191"/>
          <a:ext cx="3259452" cy="3033224"/>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Local </a:t>
          </a:r>
          <a:r>
            <a:rPr lang="en-GB" sz="2000" kern="1200" noProof="0" dirty="0" smtClean="0">
              <a:latin typeface="+mj-lt"/>
              <a:ea typeface="+mn-ea"/>
              <a:cs typeface="+mn-cs"/>
            </a:rPr>
            <a:t>restaurants </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Local </a:t>
          </a:r>
          <a:r>
            <a:rPr lang="en-GB" sz="2000" kern="1200" noProof="0" dirty="0" smtClean="0">
              <a:latin typeface="+mj-lt"/>
              <a:ea typeface="+mn-ea"/>
              <a:cs typeface="+mn-cs"/>
            </a:rPr>
            <a:t>motels </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Mid-range </a:t>
          </a:r>
          <a:r>
            <a:rPr lang="en-GB" sz="2000" kern="1200" noProof="0" dirty="0" smtClean="0">
              <a:latin typeface="+mj-lt"/>
              <a:ea typeface="+mn-ea"/>
              <a:cs typeface="+mn-cs"/>
            </a:rPr>
            <a:t>hotels</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Tour </a:t>
          </a:r>
          <a:r>
            <a:rPr lang="en-GB" sz="2000" kern="1200" noProof="0" dirty="0" smtClean="0">
              <a:latin typeface="+mj-lt"/>
              <a:ea typeface="+mn-ea"/>
              <a:cs typeface="+mn-cs"/>
            </a:rPr>
            <a:t>companies </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NGO for community engagement </a:t>
          </a:r>
        </a:p>
        <a:p>
          <a:pPr marL="228600" lvl="1" indent="-228600" algn="l" defTabSz="889000">
            <a:lnSpc>
              <a:spcPct val="90000"/>
            </a:lnSpc>
            <a:spcBef>
              <a:spcPct val="0"/>
            </a:spcBef>
            <a:spcAft>
              <a:spcPct val="15000"/>
            </a:spcAft>
            <a:buChar char="••"/>
          </a:pPr>
          <a:r>
            <a:rPr lang="en-GB" sz="2000" kern="1200" noProof="0" dirty="0">
              <a:latin typeface="+mj-lt"/>
              <a:ea typeface="+mn-ea"/>
              <a:cs typeface="+mn-cs"/>
            </a:rPr>
            <a:t>Freelance tour </a:t>
          </a:r>
          <a:r>
            <a:rPr lang="en-GB" sz="2000" kern="1200" noProof="0" dirty="0" smtClean="0">
              <a:latin typeface="+mj-lt"/>
              <a:ea typeface="+mn-ea"/>
              <a:cs typeface="+mn-cs"/>
            </a:rPr>
            <a:t>guides </a:t>
          </a:r>
          <a:endParaRPr lang="en-GB" sz="2000" kern="1200" noProof="0" dirty="0">
            <a:latin typeface="+mj-lt"/>
            <a:ea typeface="+mn-ea"/>
            <a:cs typeface="+mn-cs"/>
          </a:endParaRPr>
        </a:p>
      </dsp:txBody>
      <dsp:txXfrm>
        <a:off x="3719118" y="1696191"/>
        <a:ext cx="3259452" cy="3033224"/>
      </dsp:txXfrm>
    </dsp:sp>
    <dsp:sp modelId="{EF36ECC7-8F5B-C64B-BEB4-F47F4C70D59F}">
      <dsp:nvSpPr>
        <dsp:cNvPr id="0" name=""/>
        <dsp:cNvSpPr/>
      </dsp:nvSpPr>
      <dsp:spPr>
        <a:xfrm>
          <a:off x="7434894" y="392411"/>
          <a:ext cx="3259452" cy="130378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de-DE" sz="2000" b="1" kern="1200" dirty="0" smtClean="0">
              <a:latin typeface="+mj-lt"/>
              <a:ea typeface="+mn-ea"/>
              <a:cs typeface="+mn-cs"/>
            </a:rPr>
            <a:t>The City of Kigali </a:t>
          </a:r>
          <a:endParaRPr lang="de-DE" sz="2000" b="1" kern="1200" dirty="0">
            <a:latin typeface="+mj-lt"/>
            <a:ea typeface="+mn-ea"/>
            <a:cs typeface="+mn-cs"/>
          </a:endParaRPr>
        </a:p>
      </dsp:txBody>
      <dsp:txXfrm>
        <a:off x="7434894" y="392411"/>
        <a:ext cx="3259452" cy="1303780"/>
      </dsp:txXfrm>
    </dsp:sp>
    <dsp:sp modelId="{31867156-A60F-BF4D-A593-7C3C6BD61E0C}">
      <dsp:nvSpPr>
        <dsp:cNvPr id="0" name=""/>
        <dsp:cNvSpPr/>
      </dsp:nvSpPr>
      <dsp:spPr>
        <a:xfrm>
          <a:off x="7434894" y="1696191"/>
          <a:ext cx="3259452" cy="3033224"/>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noProof="0" dirty="0" smtClean="0">
              <a:latin typeface="+mj-lt"/>
              <a:ea typeface="+mn-ea"/>
              <a:cs typeface="+mn-cs"/>
            </a:rPr>
            <a:t>Tourism and Hospitality chamber under PSF  </a:t>
          </a:r>
          <a:r>
            <a:rPr lang="en-GB" sz="2000" kern="1200" noProof="0" dirty="0">
              <a:latin typeface="+mj-lt"/>
              <a:ea typeface="+mn-ea"/>
              <a:cs typeface="+mn-cs"/>
            </a:rPr>
            <a:t>association </a:t>
          </a:r>
        </a:p>
        <a:p>
          <a:pPr marL="228600" lvl="1" indent="-228600" algn="l" defTabSz="889000">
            <a:lnSpc>
              <a:spcPct val="90000"/>
            </a:lnSpc>
            <a:spcBef>
              <a:spcPct val="0"/>
            </a:spcBef>
            <a:spcAft>
              <a:spcPct val="15000"/>
            </a:spcAft>
            <a:buChar char="••"/>
          </a:pPr>
          <a:r>
            <a:rPr lang="en-GB" sz="2000" i="0" kern="1200" noProof="0" dirty="0" smtClean="0">
              <a:latin typeface="+mj-lt"/>
              <a:ea typeface="+mn-ea"/>
              <a:cs typeface="+mn-cs"/>
            </a:rPr>
            <a:t>MasterCard Foundation </a:t>
          </a:r>
          <a:endParaRPr lang="en-GB" sz="2000" i="0" kern="1200" noProof="0" dirty="0">
            <a:latin typeface="+mj-lt"/>
            <a:ea typeface="+mn-ea"/>
            <a:cs typeface="+mn-cs"/>
          </a:endParaRPr>
        </a:p>
        <a:p>
          <a:pPr marL="228600" lvl="1" indent="-228600" algn="l" defTabSz="889000">
            <a:lnSpc>
              <a:spcPct val="90000"/>
            </a:lnSpc>
            <a:spcBef>
              <a:spcPct val="0"/>
            </a:spcBef>
            <a:spcAft>
              <a:spcPct val="15000"/>
            </a:spcAft>
            <a:buChar char="••"/>
          </a:pPr>
          <a:endParaRPr lang="en-GB" sz="2000" kern="1200" noProof="0" dirty="0">
            <a:solidFill>
              <a:sysClr val="windowText" lastClr="000000">
                <a:hueOff val="0"/>
                <a:satOff val="0"/>
                <a:lumOff val="0"/>
                <a:alphaOff val="0"/>
              </a:sysClr>
            </a:solidFill>
            <a:latin typeface="+mj-lt"/>
            <a:ea typeface="+mn-ea"/>
            <a:cs typeface="+mn-cs"/>
          </a:endParaRPr>
        </a:p>
      </dsp:txBody>
      <dsp:txXfrm>
        <a:off x="7434894" y="1696191"/>
        <a:ext cx="3259452" cy="30332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30223-926D-4644-B1E7-88BFFAF6EB2E}">
      <dsp:nvSpPr>
        <dsp:cNvPr id="0" name=""/>
        <dsp:cNvSpPr/>
      </dsp:nvSpPr>
      <dsp:spPr>
        <a:xfrm>
          <a:off x="3441" y="436355"/>
          <a:ext cx="3355106" cy="57917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GB" sz="2000" b="1" kern="1200" noProof="0" dirty="0" smtClean="0">
              <a:latin typeface="+mj-lt"/>
              <a:ea typeface="+mn-ea"/>
              <a:cs typeface="+mn-cs"/>
            </a:rPr>
            <a:t>Western Province </a:t>
          </a:r>
          <a:endParaRPr lang="en-GB" sz="2000" b="1" kern="1200" noProof="0" dirty="0">
            <a:latin typeface="+mj-lt"/>
            <a:ea typeface="+mn-ea"/>
            <a:cs typeface="+mn-cs"/>
          </a:endParaRPr>
        </a:p>
      </dsp:txBody>
      <dsp:txXfrm>
        <a:off x="3441" y="436355"/>
        <a:ext cx="3355106" cy="579170"/>
      </dsp:txXfrm>
    </dsp:sp>
    <dsp:sp modelId="{7162572E-C479-A44F-A4E5-30D81A09675C}">
      <dsp:nvSpPr>
        <dsp:cNvPr id="0" name=""/>
        <dsp:cNvSpPr/>
      </dsp:nvSpPr>
      <dsp:spPr>
        <a:xfrm>
          <a:off x="3441" y="1015526"/>
          <a:ext cx="3355106" cy="30332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noProof="0" dirty="0" smtClean="0">
              <a:latin typeface="+mj-lt"/>
            </a:rPr>
            <a:t>One Stop Centres </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smtClean="0">
              <a:latin typeface="+mj-lt"/>
            </a:rPr>
            <a:t>Investors in buildings construction </a:t>
          </a:r>
          <a:endParaRPr lang="en-GB" sz="2000" kern="1200" noProof="0" dirty="0">
            <a:latin typeface="+mj-lt"/>
          </a:endParaRPr>
        </a:p>
        <a:p>
          <a:pPr marL="228600" lvl="1" indent="-228600" algn="l" defTabSz="889000">
            <a:lnSpc>
              <a:spcPct val="90000"/>
            </a:lnSpc>
            <a:spcBef>
              <a:spcPct val="0"/>
            </a:spcBef>
            <a:spcAft>
              <a:spcPct val="15000"/>
            </a:spcAft>
            <a:buChar char="••"/>
          </a:pPr>
          <a:r>
            <a:rPr lang="en-GB" sz="2000" kern="1200" noProof="0" dirty="0" smtClean="0">
              <a:latin typeface="+mj-lt"/>
            </a:rPr>
            <a:t>Construction sites </a:t>
          </a:r>
          <a:endParaRPr lang="en-GB" sz="2000" kern="1200" noProof="0" dirty="0">
            <a:latin typeface="+mj-lt"/>
          </a:endParaRPr>
        </a:p>
        <a:p>
          <a:pPr marL="228600" lvl="1" indent="-228600" algn="l" defTabSz="889000">
            <a:lnSpc>
              <a:spcPct val="90000"/>
            </a:lnSpc>
            <a:spcBef>
              <a:spcPct val="0"/>
            </a:spcBef>
            <a:spcAft>
              <a:spcPct val="15000"/>
            </a:spcAft>
            <a:buChar char="••"/>
          </a:pPr>
          <a:endParaRPr lang="en-GB" sz="2000" kern="1200" noProof="0" dirty="0">
            <a:solidFill>
              <a:sysClr val="windowText" lastClr="000000">
                <a:hueOff val="0"/>
                <a:satOff val="0"/>
                <a:lumOff val="0"/>
                <a:alphaOff val="0"/>
              </a:sysClr>
            </a:solidFill>
            <a:latin typeface="+mj-lt"/>
            <a:ea typeface="+mn-ea"/>
            <a:cs typeface="+mn-cs"/>
          </a:endParaRPr>
        </a:p>
      </dsp:txBody>
      <dsp:txXfrm>
        <a:off x="3441" y="1015526"/>
        <a:ext cx="3355106" cy="3033224"/>
      </dsp:txXfrm>
    </dsp:sp>
    <dsp:sp modelId="{4069856E-8AE6-A144-9F0A-79038AF0A199}">
      <dsp:nvSpPr>
        <dsp:cNvPr id="0" name=""/>
        <dsp:cNvSpPr/>
      </dsp:nvSpPr>
      <dsp:spPr>
        <a:xfrm>
          <a:off x="3828262" y="346313"/>
          <a:ext cx="3355106" cy="134204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de-DE" sz="2000" b="1" kern="1200" dirty="0" smtClean="0">
              <a:latin typeface="+mj-lt"/>
              <a:ea typeface="+mn-ea"/>
              <a:cs typeface="+mn-cs"/>
            </a:rPr>
            <a:t>Northern Province </a:t>
          </a:r>
          <a:endParaRPr lang="de-DE" sz="2000" b="1" kern="1200" dirty="0">
            <a:latin typeface="+mj-lt"/>
            <a:ea typeface="+mn-ea"/>
            <a:cs typeface="+mn-cs"/>
          </a:endParaRPr>
        </a:p>
      </dsp:txBody>
      <dsp:txXfrm>
        <a:off x="3828262" y="346313"/>
        <a:ext cx="3355106" cy="1342042"/>
      </dsp:txXfrm>
    </dsp:sp>
    <dsp:sp modelId="{FD430738-63A2-C349-B342-3D2167DCC22F}">
      <dsp:nvSpPr>
        <dsp:cNvPr id="0" name=""/>
        <dsp:cNvSpPr/>
      </dsp:nvSpPr>
      <dsp:spPr>
        <a:xfrm>
          <a:off x="3828262" y="1105568"/>
          <a:ext cx="3355106" cy="30332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noProof="0" dirty="0" smtClean="0">
              <a:latin typeface="+mj-lt"/>
            </a:rPr>
            <a:t>One Stop Centre </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smtClean="0">
              <a:latin typeface="+mj-lt"/>
              <a:ea typeface="+mn-ea"/>
              <a:cs typeface="+mn-cs"/>
            </a:rPr>
            <a:t>Investors in construction </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smtClean="0">
              <a:latin typeface="+mj-lt"/>
            </a:rPr>
            <a:t>Road construction sites</a:t>
          </a:r>
        </a:p>
      </dsp:txBody>
      <dsp:txXfrm>
        <a:off x="3828262" y="1105568"/>
        <a:ext cx="3355106" cy="3033224"/>
      </dsp:txXfrm>
    </dsp:sp>
    <dsp:sp modelId="{EF36ECC7-8F5B-C64B-BEB4-F47F4C70D59F}">
      <dsp:nvSpPr>
        <dsp:cNvPr id="0" name=""/>
        <dsp:cNvSpPr/>
      </dsp:nvSpPr>
      <dsp:spPr>
        <a:xfrm>
          <a:off x="7653084" y="436355"/>
          <a:ext cx="3355106" cy="57917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de-DE" sz="2000" b="1" kern="1200" dirty="0" smtClean="0">
              <a:latin typeface="+mj-lt"/>
              <a:ea typeface="+mn-ea"/>
              <a:cs typeface="+mn-cs"/>
            </a:rPr>
            <a:t>The City of  Kigali </a:t>
          </a:r>
          <a:endParaRPr lang="de-DE" sz="2000" b="1" kern="1200" dirty="0">
            <a:latin typeface="+mj-lt"/>
            <a:ea typeface="+mn-ea"/>
            <a:cs typeface="+mn-cs"/>
          </a:endParaRPr>
        </a:p>
      </dsp:txBody>
      <dsp:txXfrm>
        <a:off x="7653084" y="436355"/>
        <a:ext cx="3355106" cy="579170"/>
      </dsp:txXfrm>
    </dsp:sp>
    <dsp:sp modelId="{31867156-A60F-BF4D-A593-7C3C6BD61E0C}">
      <dsp:nvSpPr>
        <dsp:cNvPr id="0" name=""/>
        <dsp:cNvSpPr/>
      </dsp:nvSpPr>
      <dsp:spPr>
        <a:xfrm>
          <a:off x="7653084" y="1015526"/>
          <a:ext cx="3355106" cy="30332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noProof="0" dirty="0" smtClean="0">
              <a:latin typeface="+mj-lt"/>
            </a:rPr>
            <a:t>Ministry of Infrastructure  (MININFRA)</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smtClean="0">
              <a:latin typeface="+mj-lt"/>
            </a:rPr>
            <a:t>Rwanda Housing Authority  (RHA)</a:t>
          </a:r>
          <a:endParaRPr lang="en-GB" sz="2000" kern="1200" noProof="0" dirty="0">
            <a:latin typeface="+mj-lt"/>
            <a:ea typeface="+mn-ea"/>
            <a:cs typeface="+mn-cs"/>
          </a:endParaRPr>
        </a:p>
        <a:p>
          <a:pPr marL="228600" lvl="1" indent="-228600" algn="l" defTabSz="889000">
            <a:lnSpc>
              <a:spcPct val="90000"/>
            </a:lnSpc>
            <a:spcBef>
              <a:spcPct val="0"/>
            </a:spcBef>
            <a:spcAft>
              <a:spcPct val="15000"/>
            </a:spcAft>
            <a:buChar char="••"/>
          </a:pPr>
          <a:r>
            <a:rPr lang="en-GB" sz="2000" kern="1200" noProof="0" dirty="0" smtClean="0">
              <a:latin typeface="+mj-lt"/>
            </a:rPr>
            <a:t>Construction sites </a:t>
          </a:r>
          <a:endParaRPr lang="en-GB" sz="2000" i="0" kern="1200" noProof="0" dirty="0">
            <a:latin typeface="+mj-lt"/>
          </a:endParaRPr>
        </a:p>
        <a:p>
          <a:pPr marL="228600" lvl="1" indent="-228600" algn="l" defTabSz="889000">
            <a:lnSpc>
              <a:spcPct val="90000"/>
            </a:lnSpc>
            <a:spcBef>
              <a:spcPct val="0"/>
            </a:spcBef>
            <a:spcAft>
              <a:spcPct val="15000"/>
            </a:spcAft>
            <a:buChar char="••"/>
          </a:pPr>
          <a:r>
            <a:rPr lang="en-GB" sz="2000" i="0" kern="1200" noProof="0" dirty="0" smtClean="0">
              <a:latin typeface="+mj-lt"/>
            </a:rPr>
            <a:t>Trade union (STECOMA ) </a:t>
          </a:r>
          <a:endParaRPr lang="en-GB" sz="2000" i="0" kern="1200" noProof="0" dirty="0">
            <a:latin typeface="+mj-lt"/>
          </a:endParaRPr>
        </a:p>
        <a:p>
          <a:pPr marL="228600" lvl="1" indent="-228600" algn="l" defTabSz="889000">
            <a:lnSpc>
              <a:spcPct val="90000"/>
            </a:lnSpc>
            <a:spcBef>
              <a:spcPct val="0"/>
            </a:spcBef>
            <a:spcAft>
              <a:spcPct val="15000"/>
            </a:spcAft>
            <a:buChar char="••"/>
          </a:pPr>
          <a:r>
            <a:rPr lang="en-GB" sz="2000" i="0" kern="1200" noProof="0" dirty="0" smtClean="0">
              <a:latin typeface="+mj-lt"/>
            </a:rPr>
            <a:t>Engineers' association  </a:t>
          </a:r>
          <a:endParaRPr lang="en-GB" sz="2000" i="0" kern="1200" noProof="0" dirty="0">
            <a:latin typeface="+mj-lt"/>
          </a:endParaRPr>
        </a:p>
        <a:p>
          <a:pPr marL="228600" lvl="1" indent="-228600" algn="l" defTabSz="889000">
            <a:lnSpc>
              <a:spcPct val="90000"/>
            </a:lnSpc>
            <a:spcBef>
              <a:spcPct val="0"/>
            </a:spcBef>
            <a:spcAft>
              <a:spcPct val="15000"/>
            </a:spcAft>
            <a:buChar char="••"/>
          </a:pPr>
          <a:r>
            <a:rPr lang="en-GB" sz="2000" i="0" kern="1200" noProof="0" dirty="0" smtClean="0">
              <a:latin typeface="+mj-lt"/>
            </a:rPr>
            <a:t>Construction Chamber in Private Sector Federation </a:t>
          </a:r>
          <a:endParaRPr lang="en-GB" sz="2000" i="0" kern="1200" noProof="0" dirty="0">
            <a:latin typeface="+mj-lt"/>
          </a:endParaRPr>
        </a:p>
      </dsp:txBody>
      <dsp:txXfrm>
        <a:off x="7653084" y="1015526"/>
        <a:ext cx="3355106" cy="303322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11D52B-E8F6-446C-8E58-9A58F38C1653}" type="datetimeFigureOut">
              <a:rPr lang="en-US" smtClean="0"/>
              <a:t>12/17/2019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DA17AD-00D6-4ABE-B5A2-A03D0B622ACC}" type="slidenum">
              <a:rPr lang="en-US" smtClean="0"/>
              <a:t>‹#›</a:t>
            </a:fld>
            <a:endParaRPr lang="en-US"/>
          </a:p>
        </p:txBody>
      </p:sp>
    </p:spTree>
    <p:extLst>
      <p:ext uri="{BB962C8B-B14F-4D97-AF65-F5344CB8AC3E}">
        <p14:creationId xmlns:p14="http://schemas.microsoft.com/office/powerpoint/2010/main" val="2455061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ZA"/>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30BB4AAA-09B8-45F1-95D3-AA2B6A3DC5D9}" type="slidenum">
              <a:rPr lang="en-US" smtClean="0"/>
              <a:pPr>
                <a:defRPr/>
              </a:pPr>
              <a:t>1</a:t>
            </a:fld>
            <a:endParaRPr lang="en-US"/>
          </a:p>
        </p:txBody>
      </p:sp>
    </p:spTree>
    <p:extLst>
      <p:ext uri="{BB962C8B-B14F-4D97-AF65-F5344CB8AC3E}">
        <p14:creationId xmlns:p14="http://schemas.microsoft.com/office/powerpoint/2010/main" val="1322997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D714862-1C7F-4EA5-8E70-B7513DEE1509}" type="slidenum">
              <a:rPr lang="de-DE" smtClean="0"/>
              <a:t>24</a:t>
            </a:fld>
            <a:endParaRPr lang="de-DE"/>
          </a:p>
        </p:txBody>
      </p:sp>
    </p:spTree>
    <p:extLst>
      <p:ext uri="{BB962C8B-B14F-4D97-AF65-F5344CB8AC3E}">
        <p14:creationId xmlns:p14="http://schemas.microsoft.com/office/powerpoint/2010/main" val="1212392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D714862-1C7F-4EA5-8E70-B7513DEE1509}" type="slidenum">
              <a:rPr lang="de-DE" smtClean="0"/>
              <a:t>25</a:t>
            </a:fld>
            <a:endParaRPr lang="de-DE"/>
          </a:p>
        </p:txBody>
      </p:sp>
    </p:spTree>
    <p:extLst>
      <p:ext uri="{BB962C8B-B14F-4D97-AF65-F5344CB8AC3E}">
        <p14:creationId xmlns:p14="http://schemas.microsoft.com/office/powerpoint/2010/main" val="1103829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D714862-1C7F-4EA5-8E70-B7513DEE1509}" type="slidenum">
              <a:rPr lang="de-DE" smtClean="0"/>
              <a:t>26</a:t>
            </a:fld>
            <a:endParaRPr lang="de-DE"/>
          </a:p>
        </p:txBody>
      </p:sp>
    </p:spTree>
    <p:extLst>
      <p:ext uri="{BB962C8B-B14F-4D97-AF65-F5344CB8AC3E}">
        <p14:creationId xmlns:p14="http://schemas.microsoft.com/office/powerpoint/2010/main" val="1103829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D714862-1C7F-4EA5-8E70-B7513DEE1509}" type="slidenum">
              <a:rPr lang="de-DE" smtClean="0"/>
              <a:t>27</a:t>
            </a:fld>
            <a:endParaRPr lang="de-DE"/>
          </a:p>
        </p:txBody>
      </p:sp>
    </p:spTree>
    <p:extLst>
      <p:ext uri="{BB962C8B-B14F-4D97-AF65-F5344CB8AC3E}">
        <p14:creationId xmlns:p14="http://schemas.microsoft.com/office/powerpoint/2010/main" val="1103829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D714862-1C7F-4EA5-8E70-B7513DEE1509}" type="slidenum">
              <a:rPr lang="de-DE" smtClean="0"/>
              <a:t>28</a:t>
            </a:fld>
            <a:endParaRPr lang="de-DE"/>
          </a:p>
        </p:txBody>
      </p:sp>
    </p:spTree>
    <p:extLst>
      <p:ext uri="{BB962C8B-B14F-4D97-AF65-F5344CB8AC3E}">
        <p14:creationId xmlns:p14="http://schemas.microsoft.com/office/powerpoint/2010/main" val="1103829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D714862-1C7F-4EA5-8E70-B7513DEE1509}" type="slidenum">
              <a:rPr lang="de-DE" smtClean="0"/>
              <a:t>29</a:t>
            </a:fld>
            <a:endParaRPr lang="de-DE"/>
          </a:p>
        </p:txBody>
      </p:sp>
    </p:spTree>
    <p:extLst>
      <p:ext uri="{BB962C8B-B14F-4D97-AF65-F5344CB8AC3E}">
        <p14:creationId xmlns:p14="http://schemas.microsoft.com/office/powerpoint/2010/main" val="1103829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Rectangle 10"/>
          <p:cNvSpPr/>
          <p:nvPr/>
        </p:nvSpPr>
        <p:spPr>
          <a:xfrm>
            <a:off x="0" y="6093296"/>
            <a:ext cx="12192000" cy="764704"/>
          </a:xfrm>
          <a:prstGeom prst="rect">
            <a:avLst/>
          </a:prstGeom>
          <a:solidFill>
            <a:srgbClr val="00B0F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fontAlgn="auto">
              <a:spcBef>
                <a:spcPts val="0"/>
              </a:spcBef>
              <a:spcAft>
                <a:spcPts val="0"/>
              </a:spcAft>
              <a:defRPr/>
            </a:pPr>
            <a:r>
              <a:rPr lang="en-GB" sz="1400" b="1" noProof="0" dirty="0" smtClean="0">
                <a:latin typeface="Maiandra GD" panose="020E0502030308020204" pitchFamily="34" charset="0"/>
              </a:rPr>
              <a:t>October, 2019</a:t>
            </a:r>
            <a:endParaRPr lang="en-GB" sz="1400" b="1" noProof="0" dirty="0">
              <a:latin typeface="Maiandra GD" panose="020E0502030308020204" pitchFamily="34" charset="0"/>
            </a:endParaRPr>
          </a:p>
        </p:txBody>
      </p:sp>
      <p:sp>
        <p:nvSpPr>
          <p:cNvPr id="20" name="Text Placeholder 19"/>
          <p:cNvSpPr>
            <a:spLocks noGrp="1"/>
          </p:cNvSpPr>
          <p:nvPr>
            <p:ph type="body" sz="quarter" idx="10"/>
          </p:nvPr>
        </p:nvSpPr>
        <p:spPr>
          <a:xfrm>
            <a:off x="1219200" y="1556792"/>
            <a:ext cx="9448800" cy="2376264"/>
          </a:xfrm>
          <a:prstGeom prst="roundRect">
            <a:avLst/>
          </a:prstGeom>
          <a:ln w="28575">
            <a:solidFill>
              <a:schemeClr val="accent1">
                <a:lumMod val="75000"/>
              </a:schemeClr>
            </a:solidFill>
          </a:ln>
        </p:spPr>
        <p:txBody>
          <a:bodyPr anchor="ctr"/>
          <a:lstStyle>
            <a:lvl1pPr algn="ctr">
              <a:buNone/>
              <a:defRPr sz="3200" b="1">
                <a:latin typeface="+mn-lt"/>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Tree>
    <p:extLst>
      <p:ext uri="{BB962C8B-B14F-4D97-AF65-F5344CB8AC3E}">
        <p14:creationId xmlns:p14="http://schemas.microsoft.com/office/powerpoint/2010/main" val="193233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utline">
    <p:spTree>
      <p:nvGrpSpPr>
        <p:cNvPr id="1" name=""/>
        <p:cNvGrpSpPr/>
        <p:nvPr/>
      </p:nvGrpSpPr>
      <p:grpSpPr>
        <a:xfrm>
          <a:off x="0" y="0"/>
          <a:ext cx="0" cy="0"/>
          <a:chOff x="0" y="0"/>
          <a:chExt cx="0" cy="0"/>
        </a:xfrm>
      </p:grpSpPr>
      <p:sp>
        <p:nvSpPr>
          <p:cNvPr id="4" name="Rectangle 3"/>
          <p:cNvSpPr/>
          <p:nvPr/>
        </p:nvSpPr>
        <p:spPr>
          <a:xfrm>
            <a:off x="0" y="6093299"/>
            <a:ext cx="12192000" cy="764704"/>
          </a:xfrm>
          <a:prstGeom prst="rect">
            <a:avLst/>
          </a:prstGeom>
          <a:solidFill>
            <a:srgbClr val="00B0F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400" b="1" noProof="0" dirty="0" smtClean="0">
                <a:latin typeface="Maiandra GD" panose="020E0502030308020204" pitchFamily="34" charset="0"/>
              </a:rPr>
              <a:t>October, 2019</a:t>
            </a:r>
            <a:endParaRPr lang="en-GB" sz="1400" b="1" noProof="0" dirty="0">
              <a:latin typeface="Maiandra GD" panose="020E0502030308020204" pitchFamily="34" charset="0"/>
            </a:endParaRPr>
          </a:p>
        </p:txBody>
      </p:sp>
      <p:cxnSp>
        <p:nvCxnSpPr>
          <p:cNvPr id="7" name="Straight Connector 6"/>
          <p:cNvCxnSpPr/>
          <p:nvPr/>
        </p:nvCxnSpPr>
        <p:spPr>
          <a:xfrm>
            <a:off x="304800" y="980728"/>
            <a:ext cx="114808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20"/>
          <p:cNvSpPr>
            <a:spLocks noGrp="1"/>
          </p:cNvSpPr>
          <p:nvPr>
            <p:ph type="sldNum" sz="quarter" idx="11"/>
          </p:nvPr>
        </p:nvSpPr>
        <p:spPr>
          <a:xfrm>
            <a:off x="11088556" y="6093300"/>
            <a:ext cx="1103445" cy="764703"/>
          </a:xfrm>
          <a:prstGeom prst="rect">
            <a:avLst/>
          </a:prstGeom>
        </p:spPr>
        <p:txBody>
          <a:bodyPr anchor="ctr"/>
          <a:lstStyle>
            <a:lvl1pPr algn="ctr">
              <a:defRPr sz="1400">
                <a:solidFill>
                  <a:schemeClr val="bg1"/>
                </a:solidFill>
              </a:defRPr>
            </a:lvl1pPr>
          </a:lstStyle>
          <a:p>
            <a:pPr>
              <a:defRPr/>
            </a:pPr>
            <a:fld id="{D7532DAD-2E9E-4B68-8B2A-8B3868FF4742}" type="slidenum">
              <a:rPr lang="en-GB" noProof="0" smtClean="0"/>
              <a:pPr>
                <a:defRPr/>
              </a:pPr>
              <a:t>‹#›</a:t>
            </a:fld>
            <a:endParaRPr lang="en-GB" noProof="0"/>
          </a:p>
        </p:txBody>
      </p:sp>
      <p:pic>
        <p:nvPicPr>
          <p:cNvPr id="8" name="Picture 7"/>
          <p:cNvPicPr>
            <a:picLocks noChangeAspect="1"/>
          </p:cNvPicPr>
          <p:nvPr userDrawn="1"/>
        </p:nvPicPr>
        <p:blipFill>
          <a:blip r:embed="rId2"/>
          <a:stretch>
            <a:fillRect/>
          </a:stretch>
        </p:blipFill>
        <p:spPr>
          <a:xfrm>
            <a:off x="9347201" y="21077"/>
            <a:ext cx="2501900" cy="533400"/>
          </a:xfrm>
          <a:prstGeom prst="rect">
            <a:avLst/>
          </a:prstGeom>
        </p:spPr>
      </p:pic>
    </p:spTree>
    <p:extLst>
      <p:ext uri="{BB962C8B-B14F-4D97-AF65-F5344CB8AC3E}">
        <p14:creationId xmlns:p14="http://schemas.microsoft.com/office/powerpoint/2010/main" val="108223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1" name="Rectangle 10"/>
          <p:cNvSpPr/>
          <p:nvPr/>
        </p:nvSpPr>
        <p:spPr>
          <a:xfrm>
            <a:off x="0" y="6093296"/>
            <a:ext cx="12192000" cy="764704"/>
          </a:xfrm>
          <a:prstGeom prst="rect">
            <a:avLst/>
          </a:prstGeom>
          <a:solidFill>
            <a:srgbClr val="00B0F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fontAlgn="auto">
              <a:spcBef>
                <a:spcPts val="0"/>
              </a:spcBef>
              <a:spcAft>
                <a:spcPts val="0"/>
              </a:spcAft>
              <a:defRPr/>
            </a:pPr>
            <a:r>
              <a:rPr lang="en-GB" sz="1400" b="1" noProof="0" dirty="0" smtClean="0">
                <a:latin typeface="Maiandra GD" panose="020E0502030308020204" pitchFamily="34" charset="0"/>
              </a:rPr>
              <a:t>October, 2019</a:t>
            </a:r>
            <a:endParaRPr lang="en-GB" sz="1400" b="1" noProof="0" dirty="0">
              <a:latin typeface="Maiandra GD" panose="020E0502030308020204" pitchFamily="34" charset="0"/>
            </a:endParaRPr>
          </a:p>
        </p:txBody>
      </p:sp>
      <p:sp>
        <p:nvSpPr>
          <p:cNvPr id="20" name="Text Placeholder 19"/>
          <p:cNvSpPr>
            <a:spLocks noGrp="1"/>
          </p:cNvSpPr>
          <p:nvPr>
            <p:ph type="body" sz="quarter" idx="10"/>
          </p:nvPr>
        </p:nvSpPr>
        <p:spPr>
          <a:xfrm>
            <a:off x="1219200" y="1556792"/>
            <a:ext cx="9448800" cy="2376264"/>
          </a:xfrm>
          <a:prstGeom prst="roundRect">
            <a:avLst/>
          </a:prstGeom>
          <a:ln w="28575">
            <a:solidFill>
              <a:schemeClr val="accent1">
                <a:lumMod val="75000"/>
              </a:schemeClr>
            </a:solidFill>
          </a:ln>
        </p:spPr>
        <p:txBody>
          <a:bodyPr anchor="ctr"/>
          <a:lstStyle>
            <a:lvl1pPr algn="ctr">
              <a:buNone/>
              <a:defRPr sz="3200" b="1">
                <a:latin typeface="+mn-lt"/>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Tree>
    <p:extLst>
      <p:ext uri="{BB962C8B-B14F-4D97-AF65-F5344CB8AC3E}">
        <p14:creationId xmlns:p14="http://schemas.microsoft.com/office/powerpoint/2010/main" val="193233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hyperlink" Target="http://lmis.gov.rw/"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Content Placeholder 2"/>
          <p:cNvSpPr>
            <a:spLocks noGrp="1"/>
          </p:cNvSpPr>
          <p:nvPr>
            <p:ph type="body" sz="quarter" idx="10"/>
          </p:nvPr>
        </p:nvSpPr>
        <p:spPr>
          <a:xfrm>
            <a:off x="1320800" y="2209800"/>
            <a:ext cx="9448800" cy="2376264"/>
          </a:xfrm>
          <a:ln w="15875">
            <a:solidFill>
              <a:schemeClr val="accent1">
                <a:alpha val="90195"/>
              </a:schemeClr>
            </a:solidFill>
          </a:ln>
        </p:spPr>
        <p:txBody>
          <a:bodyPr/>
          <a:lstStyle/>
          <a:p>
            <a:pPr>
              <a:buFont typeface="Arial" charset="0"/>
              <a:buNone/>
            </a:pPr>
            <a:r>
              <a:rPr lang="en-GB" sz="2800" b="1" dirty="0" smtClean="0">
                <a:latin typeface="Maiandra GD" panose="020E0502030308020204" pitchFamily="34" charset="0"/>
              </a:rPr>
              <a:t>Rwanda Labour Market Information System (LMIS)</a:t>
            </a:r>
          </a:p>
        </p:txBody>
      </p:sp>
    </p:spTree>
    <p:extLst>
      <p:ext uri="{BB962C8B-B14F-4D97-AF65-F5344CB8AC3E}">
        <p14:creationId xmlns:p14="http://schemas.microsoft.com/office/powerpoint/2010/main" val="2416682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79726"/>
            <a:ext cx="3166533" cy="993775"/>
          </a:xfrm>
        </p:spPr>
        <p:txBody>
          <a:bodyPr>
            <a:normAutofit fontScale="90000"/>
          </a:bodyPr>
          <a:lstStyle/>
          <a:p>
            <a:r>
              <a:rPr lang="en-US" b="1" dirty="0" smtClean="0">
                <a:latin typeface="Maiandra GD" panose="020E0502030308020204" pitchFamily="34" charset="0"/>
              </a:rPr>
              <a:t>Stakeholder Wheel</a:t>
            </a:r>
            <a:endParaRPr lang="en-US" b="1" dirty="0">
              <a:latin typeface="Maiandra GD" panose="020E0502030308020204" pitchFamily="34" charset="0"/>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119407329"/>
              </p:ext>
            </p:extLst>
          </p:nvPr>
        </p:nvGraphicFramePr>
        <p:xfrm>
          <a:off x="4605867" y="1263651"/>
          <a:ext cx="7586133" cy="4225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3986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normAutofit/>
          </a:bodyPr>
          <a:lstStyle/>
          <a:p>
            <a:pPr algn="ctr"/>
            <a:r>
              <a:rPr lang="en-US" sz="6600" dirty="0" smtClean="0">
                <a:latin typeface="Maiandra GD" panose="020E0502030308020204" pitchFamily="34" charset="0"/>
              </a:rPr>
              <a:t>System demonstration</a:t>
            </a:r>
            <a:endParaRPr lang="en-US" sz="6600" dirty="0" smtClean="0">
              <a:latin typeface="Maiandra GD" panose="020E0502030308020204" pitchFamily="34" charset="0"/>
              <a:hlinkClick r:id="rId2"/>
            </a:endParaRPr>
          </a:p>
          <a:p>
            <a:pPr algn="ctr"/>
            <a:r>
              <a:rPr lang="en-US" dirty="0">
                <a:hlinkClick r:id="rId2"/>
              </a:rPr>
              <a:t>www.lmis.gov.rw</a:t>
            </a:r>
            <a:endParaRPr lang="en-US" dirty="0"/>
          </a:p>
        </p:txBody>
      </p:sp>
    </p:spTree>
    <p:extLst>
      <p:ext uri="{BB962C8B-B14F-4D97-AF65-F5344CB8AC3E}">
        <p14:creationId xmlns:p14="http://schemas.microsoft.com/office/powerpoint/2010/main" val="2460017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400" y="152400"/>
            <a:ext cx="11176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1028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70617"/>
            <a:ext cx="12191999" cy="2721684"/>
          </a:xfrm>
        </p:spPr>
        <p:txBody>
          <a:bodyPr>
            <a:normAutofit/>
          </a:bodyPr>
          <a:lstStyle/>
          <a:p>
            <a:pPr algn="l"/>
            <a:r>
              <a:rPr lang="en-US" sz="3200" dirty="0"/>
              <a:t/>
            </a:r>
            <a:br>
              <a:rPr lang="en-US" sz="3200" dirty="0"/>
            </a:br>
            <a:r>
              <a:rPr lang="en-US" sz="3200" dirty="0">
                <a:solidFill>
                  <a:schemeClr val="tx2"/>
                </a:solidFill>
              </a:rPr>
              <a:t>Rwanda Quarterly labour force survey: design and main results </a:t>
            </a:r>
            <a:r>
              <a:rPr lang="en-US" sz="3600" dirty="0"/>
              <a:t/>
            </a:r>
            <a:br>
              <a:rPr lang="en-US" sz="3600" dirty="0"/>
            </a:br>
            <a:endParaRPr lang="en-US" sz="3600" dirty="0"/>
          </a:p>
        </p:txBody>
      </p:sp>
    </p:spTree>
    <p:extLst>
      <p:ext uri="{BB962C8B-B14F-4D97-AF65-F5344CB8AC3E}">
        <p14:creationId xmlns:p14="http://schemas.microsoft.com/office/powerpoint/2010/main" val="3408234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Outlines</a:t>
            </a:r>
            <a:r>
              <a:rPr lang="en-US" dirty="0"/>
              <a:t> </a:t>
            </a:r>
          </a:p>
        </p:txBody>
      </p:sp>
      <p:sp>
        <p:nvSpPr>
          <p:cNvPr id="3" name="Content Placeholder 2"/>
          <p:cNvSpPr>
            <a:spLocks noGrp="1"/>
          </p:cNvSpPr>
          <p:nvPr>
            <p:ph idx="1"/>
          </p:nvPr>
        </p:nvSpPr>
        <p:spPr>
          <a:xfrm>
            <a:off x="1202919" y="2011680"/>
            <a:ext cx="9784080" cy="4066391"/>
          </a:xfrm>
        </p:spPr>
        <p:txBody>
          <a:bodyPr>
            <a:normAutofit/>
          </a:bodyPr>
          <a:lstStyle/>
          <a:p>
            <a:r>
              <a:rPr lang="en-US" sz="3600" dirty="0"/>
              <a:t>Introduction </a:t>
            </a:r>
          </a:p>
          <a:p>
            <a:r>
              <a:rPr lang="en-US" sz="3600" dirty="0"/>
              <a:t>Quarterly labour force survey design </a:t>
            </a:r>
          </a:p>
          <a:p>
            <a:r>
              <a:rPr lang="en-US" sz="3600" dirty="0"/>
              <a:t>Main results on quarterly LFS</a:t>
            </a:r>
          </a:p>
          <a:p>
            <a:r>
              <a:rPr lang="en-US" sz="3600" dirty="0"/>
              <a:t>QLFS release calendar</a:t>
            </a:r>
          </a:p>
          <a:p>
            <a:r>
              <a:rPr lang="en-US" sz="3600" dirty="0"/>
              <a:t>Conclusion </a:t>
            </a:r>
          </a:p>
        </p:txBody>
      </p:sp>
    </p:spTree>
    <p:extLst>
      <p:ext uri="{BB962C8B-B14F-4D97-AF65-F5344CB8AC3E}">
        <p14:creationId xmlns:p14="http://schemas.microsoft.com/office/powerpoint/2010/main" val="2498868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1. Introduction </a:t>
            </a:r>
          </a:p>
        </p:txBody>
      </p:sp>
      <p:sp>
        <p:nvSpPr>
          <p:cNvPr id="3" name="Content Placeholder 2"/>
          <p:cNvSpPr>
            <a:spLocks noGrp="1"/>
          </p:cNvSpPr>
          <p:nvPr>
            <p:ph idx="1"/>
          </p:nvPr>
        </p:nvSpPr>
        <p:spPr>
          <a:xfrm>
            <a:off x="892884" y="1871830"/>
            <a:ext cx="10940528" cy="4986170"/>
          </a:xfrm>
        </p:spPr>
        <p:txBody>
          <a:bodyPr>
            <a:normAutofit fontScale="62500" lnSpcReduction="20000"/>
          </a:bodyPr>
          <a:lstStyle/>
          <a:p>
            <a:r>
              <a:rPr lang="en-GB" sz="2900" dirty="0"/>
              <a:t>The National Institute of Statistics of Rwanda introduced the labour force survey (LFS) program to provide key stakeholders, </a:t>
            </a:r>
            <a:r>
              <a:rPr lang="en-GB" sz="2900" b="1" dirty="0"/>
              <a:t>Ministry of Public Service and Labour </a:t>
            </a:r>
            <a:r>
              <a:rPr lang="en-GB" sz="2900" dirty="0"/>
              <a:t>and</a:t>
            </a:r>
            <a:r>
              <a:rPr lang="en-GB" sz="2900" b="1" dirty="0"/>
              <a:t> Ministry of Finance and Economic Planning, the Ministry of Education, International Labour Organization </a:t>
            </a:r>
            <a:r>
              <a:rPr lang="en-GB" sz="2900" dirty="0"/>
              <a:t>and other users, with needed labour statistics.</a:t>
            </a:r>
          </a:p>
          <a:p>
            <a:r>
              <a:rPr lang="en-US" sz="2900" dirty="0"/>
              <a:t>To monitor progress of  different programs and policies such as national Strategy for transformation( NST1), Sustainable Development Goals (SDGs), Vision 2020 and vision 2050,relevant, reliable, coherent, timely and accessible labour statistics have to be produced.</a:t>
            </a:r>
          </a:p>
          <a:p>
            <a:r>
              <a:rPr lang="en-US" sz="2900" dirty="0"/>
              <a:t>Till 2015, most of labour statistics indicators were derived from EICV which is conducted on once in three years. </a:t>
            </a:r>
          </a:p>
          <a:p>
            <a:r>
              <a:rPr lang="en-US" sz="2900" dirty="0"/>
              <a:t>There was an unmet demand labor statistics</a:t>
            </a:r>
          </a:p>
          <a:p>
            <a:r>
              <a:rPr lang="en-US" sz="2900" dirty="0"/>
              <a:t>RLFS was introduced in 2016 using 2013 International standards on statistics of work, employment and underutilization</a:t>
            </a:r>
          </a:p>
          <a:p>
            <a:r>
              <a:rPr lang="en-US" sz="2900" dirty="0"/>
              <a:t>Rwanda labour force survey was initially designed as annual survey with the sample spread over two points in a year</a:t>
            </a:r>
          </a:p>
          <a:p>
            <a:r>
              <a:rPr lang="en-US" sz="2900" dirty="0"/>
              <a:t>The annual sample size is  18,688 households and it was 9,344 households for each bi-annual round since August 2016 till August 2018</a:t>
            </a:r>
          </a:p>
          <a:p>
            <a:r>
              <a:rPr lang="en-US" sz="2900" dirty="0"/>
              <a:t>Since 2016, in addition to pilots survey reports, 5 bi-annual reports and 2 annual report were published. </a:t>
            </a:r>
          </a:p>
          <a:p>
            <a:r>
              <a:rPr lang="en-US" sz="2900" dirty="0"/>
              <a:t>Since February 2019, the LFS was redesigned to produce quarterly estimates at National level. </a:t>
            </a:r>
          </a:p>
          <a:p>
            <a:endParaRPr lang="en-US" sz="29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4279805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Quarterly labour force survey design: Purposes</a:t>
            </a:r>
          </a:p>
        </p:txBody>
      </p:sp>
      <p:sp>
        <p:nvSpPr>
          <p:cNvPr id="3" name="Content Placeholder 2"/>
          <p:cNvSpPr>
            <a:spLocks noGrp="1"/>
          </p:cNvSpPr>
          <p:nvPr>
            <p:ph idx="1"/>
          </p:nvPr>
        </p:nvSpPr>
        <p:spPr/>
        <p:txBody>
          <a:bodyPr/>
          <a:lstStyle/>
          <a:p>
            <a:r>
              <a:rPr lang="en-US" sz="3200" dirty="0"/>
              <a:t>The purpose of labour force redesign: </a:t>
            </a:r>
          </a:p>
          <a:p>
            <a:r>
              <a:rPr lang="en-US" sz="2400" dirty="0"/>
              <a:t> Provide quarterly estimates of the main labour force indicators at the national level</a:t>
            </a:r>
          </a:p>
          <a:p>
            <a:r>
              <a:rPr lang="en-US" sz="2400" dirty="0"/>
              <a:t>To reduce the sample rotation scheme from four to three visits</a:t>
            </a:r>
          </a:p>
          <a:p>
            <a:r>
              <a:rPr lang="en-US" sz="2400" dirty="0"/>
              <a:t>To comply with IMF data dissemination standards (SDDS)</a:t>
            </a:r>
          </a:p>
          <a:p>
            <a:r>
              <a:rPr lang="en-US" sz="2400" dirty="0"/>
              <a:t>Maintain the total annual sample size at the same level</a:t>
            </a:r>
          </a:p>
          <a:p>
            <a:endParaRPr lang="en-US" sz="2400" dirty="0"/>
          </a:p>
          <a:p>
            <a:endParaRPr lang="en-US" sz="2400" dirty="0"/>
          </a:p>
          <a:p>
            <a:endParaRPr lang="en-US" dirty="0"/>
          </a:p>
        </p:txBody>
      </p:sp>
    </p:spTree>
    <p:extLst>
      <p:ext uri="{BB962C8B-B14F-4D97-AF65-F5344CB8AC3E}">
        <p14:creationId xmlns:p14="http://schemas.microsoft.com/office/powerpoint/2010/main" val="3670013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Quarterly labour force survey design</a:t>
            </a:r>
          </a:p>
        </p:txBody>
      </p:sp>
      <p:pic>
        <p:nvPicPr>
          <p:cNvPr id="4" name="Content Placeholder 3"/>
          <p:cNvPicPr>
            <a:picLocks noGrp="1"/>
          </p:cNvPicPr>
          <p:nvPr>
            <p:ph idx="1"/>
          </p:nvPr>
        </p:nvPicPr>
        <p:blipFill>
          <a:blip r:embed="rId2"/>
          <a:stretch>
            <a:fillRect/>
          </a:stretch>
        </p:blipFill>
        <p:spPr>
          <a:xfrm>
            <a:off x="1075765" y="1861974"/>
            <a:ext cx="9911234" cy="4711850"/>
          </a:xfrm>
          <a:prstGeom prst="rect">
            <a:avLst/>
          </a:prstGeom>
        </p:spPr>
      </p:pic>
    </p:spTree>
    <p:extLst>
      <p:ext uri="{BB962C8B-B14F-4D97-AF65-F5344CB8AC3E}">
        <p14:creationId xmlns:p14="http://schemas.microsoft.com/office/powerpoint/2010/main" val="2024409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questionnaire design</a:t>
            </a:r>
          </a:p>
        </p:txBody>
      </p:sp>
      <p:sp>
        <p:nvSpPr>
          <p:cNvPr id="3" name="Content Placeholder 2"/>
          <p:cNvSpPr>
            <a:spLocks noGrp="1"/>
          </p:cNvSpPr>
          <p:nvPr>
            <p:ph idx="1"/>
          </p:nvPr>
        </p:nvSpPr>
        <p:spPr>
          <a:xfrm>
            <a:off x="1202918" y="2011679"/>
            <a:ext cx="10565947" cy="4432151"/>
          </a:xfrm>
        </p:spPr>
        <p:txBody>
          <a:bodyPr>
            <a:normAutofit lnSpcReduction="10000"/>
          </a:bodyPr>
          <a:lstStyle/>
          <a:p>
            <a:r>
              <a:rPr lang="en-US" dirty="0"/>
              <a:t>SECTION A: HOUSEHOLD ROSTER </a:t>
            </a:r>
            <a:endParaRPr lang="en-US" dirty="0">
              <a:solidFill>
                <a:schemeClr val="accent1">
                  <a:lumMod val="60000"/>
                  <a:lumOff val="40000"/>
                </a:schemeClr>
              </a:solidFill>
            </a:endParaRPr>
          </a:p>
          <a:p>
            <a:r>
              <a:rPr lang="en-US" dirty="0"/>
              <a:t>SECTION B.EDUCATION </a:t>
            </a:r>
          </a:p>
          <a:p>
            <a:r>
              <a:rPr lang="en-US" dirty="0"/>
              <a:t>SECTION C. IDENTIFICATION OF EMPLOYED, TIME-RELATED UNDEREMPLOYED, UNEMPLOYED, AND PERSONS IN POTENTIAL LABOUR FORCE</a:t>
            </a:r>
          </a:p>
          <a:p>
            <a:r>
              <a:rPr lang="en-US" dirty="0"/>
              <a:t>SECTIOND. CHARACTERISTICS OF MAIN EMPLOYMENT</a:t>
            </a:r>
          </a:p>
          <a:p>
            <a:r>
              <a:rPr lang="en-US" dirty="0"/>
              <a:t>SECTIONE. CHARACTERISTICS OF SECONDARY EMPOYMENT</a:t>
            </a:r>
          </a:p>
          <a:p>
            <a:r>
              <a:rPr lang="en-US" dirty="0"/>
              <a:t>SECTIONF. PAST EMPLOYMENT</a:t>
            </a:r>
          </a:p>
          <a:p>
            <a:r>
              <a:rPr lang="en-US" dirty="0"/>
              <a:t>SECTIONG. UN PAID HOME PRODUCTION OF GOODS AND SERVICES IN LAST 7 DAYS</a:t>
            </a:r>
          </a:p>
          <a:p>
            <a:r>
              <a:rPr lang="en-US" dirty="0"/>
              <a:t>H. CHARACTERISTICS OF SUBSISTENCE AGRICULTURE WORK LAST MONTH</a:t>
            </a:r>
          </a:p>
          <a:p>
            <a:r>
              <a:rPr lang="en-US" dirty="0"/>
              <a:t>SECTION I: HOUSING AND HOUSEHOLD ASSETS </a:t>
            </a:r>
          </a:p>
        </p:txBody>
      </p:sp>
    </p:spTree>
    <p:extLst>
      <p:ext uri="{BB962C8B-B14F-4D97-AF65-F5344CB8AC3E}">
        <p14:creationId xmlns:p14="http://schemas.microsoft.com/office/powerpoint/2010/main" val="1527987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3191" y="1742739"/>
            <a:ext cx="10515600" cy="2142540"/>
          </a:xfrm>
        </p:spPr>
        <p:txBody>
          <a:bodyPr/>
          <a:lstStyle/>
          <a:p>
            <a:r>
              <a:rPr lang="en-US" dirty="0"/>
              <a:t/>
            </a:r>
            <a:br>
              <a:rPr lang="en-US" dirty="0"/>
            </a:br>
            <a:r>
              <a:rPr lang="en-US" dirty="0">
                <a:solidFill>
                  <a:schemeClr val="tx2"/>
                </a:solidFill>
              </a:rPr>
              <a:t>Main results on quarterly LFS</a:t>
            </a:r>
            <a:r>
              <a:rPr lang="en-US" dirty="0"/>
              <a:t/>
            </a:r>
            <a:br>
              <a:rPr lang="en-US" dirty="0"/>
            </a:br>
            <a:endParaRPr lang="en-US" dirty="0"/>
          </a:p>
        </p:txBody>
      </p:sp>
    </p:spTree>
    <p:extLst>
      <p:ext uri="{BB962C8B-B14F-4D97-AF65-F5344CB8AC3E}">
        <p14:creationId xmlns:p14="http://schemas.microsoft.com/office/powerpoint/2010/main" val="597896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178896" y="533400"/>
            <a:ext cx="2395669" cy="533400"/>
          </a:xfrm>
          <a:prstGeom prst="rect">
            <a:avLst/>
          </a:prstGeom>
        </p:spPr>
        <p:txBody>
          <a:bodyPr>
            <a:normAutofit fontScale="90000"/>
          </a:bodyPr>
          <a:lstStyle/>
          <a:p>
            <a:r>
              <a:rPr lang="en-US" dirty="0" smtClean="0">
                <a:solidFill>
                  <a:schemeClr val="accent1"/>
                </a:solidFill>
                <a:latin typeface="Maiandra GD" panose="020E0502030308020204" pitchFamily="34" charset="0"/>
              </a:rPr>
              <a:t>Outline</a:t>
            </a:r>
            <a:endParaRPr lang="en-US" dirty="0">
              <a:solidFill>
                <a:schemeClr val="accent1"/>
              </a:solidFill>
              <a:latin typeface="Maiandra GD" panose="020E0502030308020204" pitchFamily="34" charset="0"/>
            </a:endParaRPr>
          </a:p>
        </p:txBody>
      </p:sp>
      <p:sp>
        <p:nvSpPr>
          <p:cNvPr id="6" name="Content Placeholder 5"/>
          <p:cNvSpPr>
            <a:spLocks noGrp="1"/>
          </p:cNvSpPr>
          <p:nvPr>
            <p:ph type="body" sz="quarter" idx="4294967295"/>
          </p:nvPr>
        </p:nvSpPr>
        <p:spPr>
          <a:xfrm>
            <a:off x="347531" y="1295400"/>
            <a:ext cx="10058400" cy="4191000"/>
          </a:xfrm>
          <a:prstGeom prst="roundRect">
            <a:avLst/>
          </a:prstGeom>
        </p:spPr>
        <p:txBody>
          <a:bodyPr>
            <a:noAutofit/>
          </a:bodyPr>
          <a:lstStyle/>
          <a:p>
            <a:r>
              <a:rPr lang="en-US" sz="3000" dirty="0" smtClean="0">
                <a:solidFill>
                  <a:schemeClr val="tx1"/>
                </a:solidFill>
                <a:latin typeface="Maiandra GD" panose="020E0502030308020204" pitchFamily="34" charset="0"/>
              </a:rPr>
              <a:t>What is LMIS?</a:t>
            </a:r>
          </a:p>
          <a:p>
            <a:r>
              <a:rPr lang="en-US" sz="3000" dirty="0" smtClean="0">
                <a:solidFill>
                  <a:schemeClr val="tx1"/>
                </a:solidFill>
                <a:latin typeface="Maiandra GD" panose="020E0502030308020204" pitchFamily="34" charset="0"/>
              </a:rPr>
              <a:t>Why LMIS?</a:t>
            </a:r>
          </a:p>
          <a:p>
            <a:r>
              <a:rPr lang="en-US" sz="3000" dirty="0" smtClean="0">
                <a:solidFill>
                  <a:schemeClr val="tx1"/>
                </a:solidFill>
                <a:latin typeface="Maiandra GD" panose="020E0502030308020204" pitchFamily="34" charset="0"/>
              </a:rPr>
              <a:t>Importance of LMIS for Rwanda</a:t>
            </a:r>
          </a:p>
          <a:p>
            <a:r>
              <a:rPr lang="en-US" sz="3000" dirty="0" smtClean="0">
                <a:solidFill>
                  <a:schemeClr val="tx1"/>
                </a:solidFill>
                <a:latin typeface="Maiandra GD" panose="020E0502030308020204" pitchFamily="34" charset="0"/>
              </a:rPr>
              <a:t>Achievements of LMIS</a:t>
            </a:r>
          </a:p>
          <a:p>
            <a:endParaRPr lang="en-US" sz="3000"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1488326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3336" y="284176"/>
            <a:ext cx="10513663" cy="1508760"/>
          </a:xfrm>
        </p:spPr>
        <p:txBody>
          <a:bodyPr/>
          <a:lstStyle/>
          <a:p>
            <a:r>
              <a:rPr lang="en-US" dirty="0">
                <a:solidFill>
                  <a:schemeClr val="tx2"/>
                </a:solidFill>
              </a:rPr>
              <a:t>Key concepts and definitions</a:t>
            </a:r>
          </a:p>
        </p:txBody>
      </p:sp>
      <p:graphicFrame>
        <p:nvGraphicFramePr>
          <p:cNvPr id="4" name="Table 3"/>
          <p:cNvGraphicFramePr>
            <a:graphicFrameLocks noGrp="1"/>
          </p:cNvGraphicFramePr>
          <p:nvPr>
            <p:extLst>
              <p:ext uri="{D42A27DB-BD31-4B8C-83A1-F6EECF244321}">
                <p14:modId xmlns:p14="http://schemas.microsoft.com/office/powerpoint/2010/main" val="3993454711"/>
              </p:ext>
            </p:extLst>
          </p:nvPr>
        </p:nvGraphicFramePr>
        <p:xfrm>
          <a:off x="473336" y="1628882"/>
          <a:ext cx="11510683" cy="5257800"/>
        </p:xfrm>
        <a:graphic>
          <a:graphicData uri="http://schemas.openxmlformats.org/drawingml/2006/table">
            <a:tbl>
              <a:tblPr firstRow="1" firstCol="1" bandRow="1" bandCol="1"/>
              <a:tblGrid>
                <a:gridCol w="9245381">
                  <a:extLst>
                    <a:ext uri="{9D8B030D-6E8A-4147-A177-3AD203B41FA5}">
                      <a16:colId xmlns="" xmlns:a16="http://schemas.microsoft.com/office/drawing/2014/main" val="20000"/>
                    </a:ext>
                  </a:extLst>
                </a:gridCol>
                <a:gridCol w="2265302">
                  <a:extLst>
                    <a:ext uri="{9D8B030D-6E8A-4147-A177-3AD203B41FA5}">
                      <a16:colId xmlns="" xmlns:a16="http://schemas.microsoft.com/office/drawing/2014/main" val="20001"/>
                    </a:ext>
                  </a:extLst>
                </a:gridCol>
              </a:tblGrid>
              <a:tr h="315046">
                <a:tc>
                  <a:txBody>
                    <a:bodyPr/>
                    <a:lstStyle/>
                    <a:p>
                      <a:pPr marL="0" marR="0" algn="just">
                        <a:lnSpc>
                          <a:spcPct val="115000"/>
                        </a:lnSpc>
                        <a:spcBef>
                          <a:spcPts val="0"/>
                        </a:spcBef>
                        <a:spcAft>
                          <a:spcPts val="1000"/>
                        </a:spcAft>
                      </a:pPr>
                      <a:r>
                        <a:rPr lang="en-US" sz="20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Concept</a:t>
                      </a:r>
                      <a:endParaRPr lang="en-US" sz="2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just">
                        <a:lnSpc>
                          <a:spcPct val="115000"/>
                        </a:lnSpc>
                        <a:spcBef>
                          <a:spcPts val="0"/>
                        </a:spcBef>
                        <a:spcAft>
                          <a:spcPts val="1000"/>
                        </a:spcAft>
                      </a:pPr>
                      <a:r>
                        <a:rPr lang="en-US" sz="20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Definition</a:t>
                      </a:r>
                      <a:endParaRPr lang="en-US" sz="2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 xmlns:a16="http://schemas.microsoft.com/office/drawing/2014/main" val="10000"/>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Employment </a:t>
                      </a:r>
                      <a:r>
                        <a:rPr lang="en-US" sz="2000" dirty="0">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(Working</a:t>
                      </a:r>
                      <a:r>
                        <a:rPr lang="en-US" sz="2000" baseline="0" dirty="0">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 for pay or profit)</a:t>
                      </a:r>
                      <a:endParaRPr lang="en-US" sz="2000"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E</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Unemployment </a:t>
                      </a:r>
                      <a:r>
                        <a:rPr lang="en-US" sz="2000" dirty="0">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(Not employed</a:t>
                      </a:r>
                      <a:r>
                        <a:rPr lang="en-US" sz="2000" baseline="0" dirty="0">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 actively looking for job and available) </a:t>
                      </a:r>
                      <a:endParaRPr lang="en-US" sz="2000"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U</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Out</a:t>
                      </a:r>
                      <a:r>
                        <a:rPr lang="en-US" sz="2000" baseline="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of Labour force </a:t>
                      </a:r>
                      <a:r>
                        <a:rPr lang="en-US" sz="2000" baseline="0"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(Not employed nor unemployed)</a:t>
                      </a:r>
                      <a:endParaRPr lang="en-US" sz="2000"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Working age population (Pop16+) </a:t>
                      </a:r>
                      <a:endParaRPr lang="en-US" sz="2000"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E+U+N</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Labour force (LF)</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LF = E+U</a:t>
                      </a:r>
                      <a:endParaRPr lang="en-US" sz="200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Potential labour force </a:t>
                      </a:r>
                      <a:r>
                        <a:rPr lang="en-US" sz="2000" dirty="0">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(Available</a:t>
                      </a:r>
                      <a:r>
                        <a:rPr lang="en-US" sz="2000" baseline="0" dirty="0">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 not job seekers + job seekers not available)</a:t>
                      </a:r>
                      <a:endParaRPr lang="en-US" sz="2000"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P</a:t>
                      </a:r>
                      <a:endParaRPr lang="en-US" sz="200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Extended labour force (XLF)</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XLF = E+U+P</a:t>
                      </a:r>
                      <a:endParaRPr lang="en-US" sz="200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Time-related underemployment</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T</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Labour force participation rate </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LF/Pop16+</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Employment-population ratio</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E/Pop16+</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315046">
                <a:tc>
                  <a:txBody>
                    <a:bodyPr/>
                    <a:lstStyle/>
                    <a:p>
                      <a:pPr marL="0" marR="0" algn="l">
                        <a:lnSpc>
                          <a:spcPct val="115000"/>
                        </a:lnSpc>
                        <a:spcBef>
                          <a:spcPts val="0"/>
                        </a:spcBef>
                        <a:spcAft>
                          <a:spcPts val="0"/>
                        </a:spcAft>
                      </a:pPr>
                      <a:r>
                        <a:rPr lang="en-US" sz="200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Unemployment rate (LU1)</a:t>
                      </a:r>
                      <a:endParaRPr lang="en-US" sz="200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U/LF</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315046">
                <a:tc>
                  <a:txBody>
                    <a:bodyPr/>
                    <a:lstStyle/>
                    <a:p>
                      <a:pPr marL="0" marR="0" algn="l">
                        <a:lnSpc>
                          <a:spcPct val="115000"/>
                        </a:lnSpc>
                        <a:spcBef>
                          <a:spcPts val="0"/>
                        </a:spcBef>
                        <a:spcAft>
                          <a:spcPts val="0"/>
                        </a:spcAft>
                      </a:pPr>
                      <a:r>
                        <a:rPr lang="en-US" sz="200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Combined rate of unemployment and time-related underemployment (LU2)</a:t>
                      </a:r>
                      <a:endParaRPr lang="en-US" sz="200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(U+T)/LF</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Combined rate of unemployment and potential labour force (LU3)</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(U+P)/XLF</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315046">
                <a:tc>
                  <a:txBody>
                    <a:bodyPr/>
                    <a:lstStyle/>
                    <a:p>
                      <a:pPr marL="0" marR="0" algn="l">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Composite measure of labour underutilization (LU4)</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tx1"/>
                          </a:solidFill>
                          <a:effectLst/>
                          <a:latin typeface="Cambria" panose="02040503050406030204" pitchFamily="18" charset="0"/>
                          <a:ea typeface="Times New Roman" panose="02020603050405020304" pitchFamily="18" charset="0"/>
                          <a:cs typeface="Calibri" panose="020F0502020204030204" pitchFamily="34" charset="0"/>
                        </a:rPr>
                        <a:t>(U+T+P)/XLF</a:t>
                      </a:r>
                      <a:endParaRPr lang="en-US" sz="20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11422090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22EEEC-3E5C-4D22-A48D-239660536909}"/>
              </a:ext>
            </a:extLst>
          </p:cNvPr>
          <p:cNvSpPr>
            <a:spLocks noGrp="1"/>
          </p:cNvSpPr>
          <p:nvPr>
            <p:ph type="title"/>
          </p:nvPr>
        </p:nvSpPr>
        <p:spPr>
          <a:xfrm>
            <a:off x="1099930" y="284176"/>
            <a:ext cx="9887069" cy="988033"/>
          </a:xfrm>
        </p:spPr>
        <p:txBody>
          <a:bodyPr>
            <a:noAutofit/>
          </a:bodyPr>
          <a:lstStyle/>
          <a:p>
            <a:r>
              <a:rPr lang="en-US" b="1" dirty="0">
                <a:solidFill>
                  <a:schemeClr val="tx2"/>
                </a:solidFill>
              </a:rPr>
              <a:t>Summary labour force indicators, August 2019 (Q3): </a:t>
            </a:r>
            <a:endParaRPr lang="en-US" dirty="0">
              <a:solidFill>
                <a:schemeClr val="tx2"/>
              </a:solidFill>
            </a:endParaRPr>
          </a:p>
        </p:txBody>
      </p:sp>
      <p:graphicFrame>
        <p:nvGraphicFramePr>
          <p:cNvPr id="4" name="Content Placeholder 3">
            <a:extLst>
              <a:ext uri="{FF2B5EF4-FFF2-40B4-BE49-F238E27FC236}">
                <a16:creationId xmlns="" xmlns:a16="http://schemas.microsoft.com/office/drawing/2014/main" id="{F1C78A57-47FD-4C59-911F-E45C7F259A38}"/>
              </a:ext>
            </a:extLst>
          </p:cNvPr>
          <p:cNvGraphicFramePr>
            <a:graphicFrameLocks noGrp="1"/>
          </p:cNvGraphicFramePr>
          <p:nvPr>
            <p:ph idx="1"/>
            <p:extLst>
              <p:ext uri="{D42A27DB-BD31-4B8C-83A1-F6EECF244321}">
                <p14:modId xmlns:p14="http://schemas.microsoft.com/office/powerpoint/2010/main" val="597629198"/>
              </p:ext>
            </p:extLst>
          </p:nvPr>
        </p:nvGraphicFramePr>
        <p:xfrm>
          <a:off x="0" y="1404730"/>
          <a:ext cx="12191999" cy="5588757"/>
        </p:xfrm>
        <a:graphic>
          <a:graphicData uri="http://schemas.openxmlformats.org/drawingml/2006/table">
            <a:tbl>
              <a:tblPr firstRow="1" firstCol="1" bandRow="1"/>
              <a:tblGrid>
                <a:gridCol w="1639938">
                  <a:extLst>
                    <a:ext uri="{9D8B030D-6E8A-4147-A177-3AD203B41FA5}">
                      <a16:colId xmlns="" xmlns:a16="http://schemas.microsoft.com/office/drawing/2014/main" val="4037630087"/>
                    </a:ext>
                  </a:extLst>
                </a:gridCol>
                <a:gridCol w="334636">
                  <a:extLst>
                    <a:ext uri="{9D8B030D-6E8A-4147-A177-3AD203B41FA5}">
                      <a16:colId xmlns="" xmlns:a16="http://schemas.microsoft.com/office/drawing/2014/main" val="37003864"/>
                    </a:ext>
                  </a:extLst>
                </a:gridCol>
                <a:gridCol w="901148">
                  <a:extLst>
                    <a:ext uri="{9D8B030D-6E8A-4147-A177-3AD203B41FA5}">
                      <a16:colId xmlns="" xmlns:a16="http://schemas.microsoft.com/office/drawing/2014/main" val="3475340757"/>
                    </a:ext>
                  </a:extLst>
                </a:gridCol>
                <a:gridCol w="1696278">
                  <a:extLst>
                    <a:ext uri="{9D8B030D-6E8A-4147-A177-3AD203B41FA5}">
                      <a16:colId xmlns="" xmlns:a16="http://schemas.microsoft.com/office/drawing/2014/main" val="2670930022"/>
                    </a:ext>
                  </a:extLst>
                </a:gridCol>
                <a:gridCol w="1126435">
                  <a:extLst>
                    <a:ext uri="{9D8B030D-6E8A-4147-A177-3AD203B41FA5}">
                      <a16:colId xmlns="" xmlns:a16="http://schemas.microsoft.com/office/drawing/2014/main" val="314826243"/>
                    </a:ext>
                  </a:extLst>
                </a:gridCol>
                <a:gridCol w="410817">
                  <a:extLst>
                    <a:ext uri="{9D8B030D-6E8A-4147-A177-3AD203B41FA5}">
                      <a16:colId xmlns="" xmlns:a16="http://schemas.microsoft.com/office/drawing/2014/main" val="1987294683"/>
                    </a:ext>
                  </a:extLst>
                </a:gridCol>
                <a:gridCol w="1563757">
                  <a:extLst>
                    <a:ext uri="{9D8B030D-6E8A-4147-A177-3AD203B41FA5}">
                      <a16:colId xmlns="" xmlns:a16="http://schemas.microsoft.com/office/drawing/2014/main" val="861827453"/>
                    </a:ext>
                  </a:extLst>
                </a:gridCol>
                <a:gridCol w="2080591">
                  <a:extLst>
                    <a:ext uri="{9D8B030D-6E8A-4147-A177-3AD203B41FA5}">
                      <a16:colId xmlns="" xmlns:a16="http://schemas.microsoft.com/office/drawing/2014/main" val="3616050094"/>
                    </a:ext>
                  </a:extLst>
                </a:gridCol>
                <a:gridCol w="1126435">
                  <a:extLst>
                    <a:ext uri="{9D8B030D-6E8A-4147-A177-3AD203B41FA5}">
                      <a16:colId xmlns="" xmlns:a16="http://schemas.microsoft.com/office/drawing/2014/main" val="969938050"/>
                    </a:ext>
                  </a:extLst>
                </a:gridCol>
                <a:gridCol w="1311964">
                  <a:extLst>
                    <a:ext uri="{9D8B030D-6E8A-4147-A177-3AD203B41FA5}">
                      <a16:colId xmlns="" xmlns:a16="http://schemas.microsoft.com/office/drawing/2014/main" val="2097261166"/>
                    </a:ext>
                  </a:extLst>
                </a:gridCol>
              </a:tblGrid>
              <a:tr h="183650">
                <a:tc gridSpan="10">
                  <a:txBody>
                    <a:bodyPr/>
                    <a:lstStyle/>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Working age population 16 years old and over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847748540"/>
                  </a:ext>
                </a:extLst>
              </a:tr>
              <a:tr h="183650">
                <a:tc gridSpan="10">
                  <a:txBody>
                    <a:bodyPr/>
                    <a:lstStyle/>
                    <a:p>
                      <a:pPr marL="0" marR="0" algn="ctr">
                        <a:lnSpc>
                          <a:spcPct val="107000"/>
                        </a:lnSpc>
                        <a:spcBef>
                          <a:spcPts val="0"/>
                        </a:spcBef>
                        <a:spcAft>
                          <a:spcPts val="0"/>
                        </a:spcAft>
                      </a:pPr>
                      <a:r>
                        <a:rPr lang="en-GB"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7,181,532</a:t>
                      </a: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persons</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310898199"/>
                  </a:ext>
                </a:extLst>
              </a:tr>
              <a:tr h="183650">
                <a:tc rowSpan="4" gridSpan="4">
                  <a:txBody>
                    <a:bodyPr/>
                    <a:lstStyle/>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Outside the labour force (Not employed nor unemployed)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3,427,678</a:t>
                      </a: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4" hMerge="1">
                  <a:txBody>
                    <a:bodyPr/>
                    <a:lstStyle/>
                    <a:p>
                      <a:endParaRPr lang="en-US"/>
                    </a:p>
                  </a:txBody>
                  <a:tcPr>
                    <a:lnL w="12700" cap="flat" cmpd="sng" algn="ctr">
                      <a:solidFill>
                        <a:srgbClr val="000000"/>
                      </a:solidFill>
                      <a:prstDash val="solid"/>
                      <a:round/>
                      <a:headEnd type="none" w="med" len="med"/>
                      <a:tailEnd type="none" w="med" len="med"/>
                    </a:lnL>
                  </a:tcPr>
                </a:tc>
                <a:tc rowSpan="4" hMerge="1">
                  <a:txBody>
                    <a:bodyPr/>
                    <a:lstStyle/>
                    <a:p>
                      <a:endParaRPr lang="en-US"/>
                    </a:p>
                  </a:txBody>
                  <a:tcPr/>
                </a:tc>
                <a:tc rowSpan="4" hMerge="1">
                  <a:txBody>
                    <a:bodyPr/>
                    <a:lstStyle/>
                    <a:p>
                      <a:endParaRPr lang="en-US"/>
                    </a:p>
                  </a:txBody>
                  <a:tcPr/>
                </a:tc>
                <a:tc gridSpan="6">
                  <a:txBody>
                    <a:bodyPr/>
                    <a:lstStyle/>
                    <a:p>
                      <a:pPr marL="0" marR="0" algn="ctr">
                        <a:lnSpc>
                          <a:spcPct val="107000"/>
                        </a:lnSpc>
                        <a:spcBef>
                          <a:spcPts val="0"/>
                        </a:spcBef>
                        <a:spcAft>
                          <a:spcPts val="0"/>
                        </a:spcAft>
                      </a:pPr>
                      <a:r>
                        <a:rPr lang="en-GB"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Labour force (The sum of employed and unemployed)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376667625"/>
                  </a:ext>
                </a:extLst>
              </a:tr>
              <a:tr h="183650">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6">
                  <a:txBody>
                    <a:bodyPr/>
                    <a:lstStyle/>
                    <a:p>
                      <a:pPr marL="0" marR="0" algn="ctr">
                        <a:lnSpc>
                          <a:spcPct val="107000"/>
                        </a:lnSpc>
                        <a:spcBef>
                          <a:spcPts val="0"/>
                        </a:spcBef>
                        <a:spcAft>
                          <a:spcPts val="0"/>
                        </a:spcAft>
                      </a:pPr>
                      <a:r>
                        <a:rPr lang="en-GB"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3,753,854 </a:t>
                      </a: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persons</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711791873"/>
                  </a:ext>
                </a:extLst>
              </a:tr>
              <a:tr h="183650">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6">
                  <a:txBody>
                    <a:bodyPr/>
                    <a:lstStyle/>
                    <a:p>
                      <a:pPr marL="0" marR="0" algn="ctr">
                        <a:lnSpc>
                          <a:spcPct val="107000"/>
                        </a:lnSpc>
                        <a:spcBef>
                          <a:spcPts val="0"/>
                        </a:spcBef>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Labour force participation rate</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788276507"/>
                  </a:ext>
                </a:extLst>
              </a:tr>
              <a:tr h="183650">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6">
                  <a:txBody>
                    <a:bodyPr/>
                    <a:lstStyle/>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52.3%</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253032425"/>
                  </a:ext>
                </a:extLst>
              </a:tr>
              <a:tr h="183650">
                <a:tc rowSpan="5">
                  <a:txBody>
                    <a:bodyPr/>
                    <a:lstStyle/>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Subsistence agriculture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44.8%</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5" gridSpan="2">
                  <a:txBody>
                    <a:bodyPr/>
                    <a:lstStyle/>
                    <a:p>
                      <a:pPr marL="0" marR="0">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Exclusively students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22.9%</a:t>
                      </a:r>
                      <a:endParaRPr lang="en-US" dirty="0"/>
                    </a:p>
                  </a:txBody>
                  <a:tcPr marL="41981" marR="41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99CCFF"/>
                    </a:solidFill>
                  </a:tcPr>
                </a:tc>
                <a:tc rowSpan="5" hMerge="1">
                  <a:txBody>
                    <a:bodyPr/>
                    <a:lstStyle/>
                    <a:p>
                      <a:endParaRPr lang="en-US"/>
                    </a:p>
                  </a:txBody>
                  <a:tcPr/>
                </a:tc>
                <a:tc rowSpan="5">
                  <a:txBody>
                    <a:bodyPr/>
                    <a:lstStyle/>
                    <a:p>
                      <a:pPr marL="0" marR="0">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Other outside LF(Elderly, disable, discouraged job seekers…)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GB"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GB"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32.3%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gridSpan="4">
                  <a:txBody>
                    <a:bodyPr/>
                    <a:lstStyle/>
                    <a:p>
                      <a:pPr marL="0" marR="0" algn="ctr">
                        <a:lnSpc>
                          <a:spcPct val="107000"/>
                        </a:lnSpc>
                        <a:spcBef>
                          <a:spcPts val="0"/>
                        </a:spcBef>
                        <a:spcAft>
                          <a:spcPts val="0"/>
                        </a:spcAft>
                      </a:pPr>
                      <a:r>
                        <a:rPr lang="en-GB"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Employed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GB"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Unemployed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9594"/>
                    </a:solidFill>
                  </a:tcPr>
                </a:tc>
                <a:tc hMerge="1">
                  <a:txBody>
                    <a:bodyPr/>
                    <a:lstStyle/>
                    <a:p>
                      <a:endParaRPr lang="en-US"/>
                    </a:p>
                  </a:txBody>
                  <a:tcPr/>
                </a:tc>
                <a:extLst>
                  <a:ext uri="{0D108BD9-81ED-4DB2-BD59-A6C34878D82A}">
                    <a16:rowId xmlns="" xmlns:a16="http://schemas.microsoft.com/office/drawing/2014/main" val="1913841890"/>
                  </a:ext>
                </a:extLst>
              </a:tr>
              <a:tr h="436026">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4">
                  <a:txBody>
                    <a:bodyPr/>
                    <a:lstStyle/>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(All who worked for pay or profit)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(All not employed but seeking and available to work for pay or profit)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9594"/>
                    </a:solidFill>
                  </a:tcPr>
                </a:tc>
                <a:tc hMerge="1">
                  <a:txBody>
                    <a:bodyPr/>
                    <a:lstStyle/>
                    <a:p>
                      <a:endParaRPr lang="en-US"/>
                    </a:p>
                  </a:txBody>
                  <a:tcPr/>
                </a:tc>
                <a:extLst>
                  <a:ext uri="{0D108BD9-81ED-4DB2-BD59-A6C34878D82A}">
                    <a16:rowId xmlns="" xmlns:a16="http://schemas.microsoft.com/office/drawing/2014/main" val="1965345964"/>
                  </a:ext>
                </a:extLst>
              </a:tr>
              <a:tr h="616427">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4">
                  <a:txBody>
                    <a:bodyPr/>
                    <a:lstStyle/>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3,152,832 persons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Employment to population ratio: 43.90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601,022</a:t>
                      </a: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Unemployment rate:16.0%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9594"/>
                    </a:solidFill>
                  </a:tcPr>
                </a:tc>
                <a:tc hMerge="1">
                  <a:txBody>
                    <a:bodyPr/>
                    <a:lstStyle/>
                    <a:p>
                      <a:endParaRPr lang="en-US"/>
                    </a:p>
                  </a:txBody>
                  <a:tcPr/>
                </a:tc>
                <a:extLst>
                  <a:ext uri="{0D108BD9-81ED-4DB2-BD59-A6C34878D82A}">
                    <a16:rowId xmlns="" xmlns:a16="http://schemas.microsoft.com/office/drawing/2014/main" val="1367749436"/>
                  </a:ext>
                </a:extLst>
              </a:tr>
              <a:tr h="1168353">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Agriculture excluding subsistence foodstuff production</a:t>
                      </a:r>
                    </a:p>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CC"/>
                    </a:solidFill>
                  </a:tcPr>
                </a:tc>
                <a:tc gridSpan="2">
                  <a:txBody>
                    <a:bodyPr/>
                    <a:lstStyle/>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Industry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CC"/>
                    </a:solidFill>
                  </a:tcPr>
                </a:tc>
                <a:tc hMerge="1">
                  <a:txBody>
                    <a:bodyPr/>
                    <a:lstStyle/>
                    <a:p>
                      <a:endParaRPr lang="en-US"/>
                    </a:p>
                  </a:txBody>
                  <a:tcPr/>
                </a:tc>
                <a:tc>
                  <a:txBody>
                    <a:bodyPr/>
                    <a:lstStyle/>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Services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CC"/>
                    </a:solidFill>
                  </a:tcPr>
                </a:tc>
                <a:tc rowSpan="2">
                  <a:txBody>
                    <a:bodyPr/>
                    <a:lstStyle/>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Unemployed but engaged in subsistence agriculture</a:t>
                      </a:r>
                    </a:p>
                    <a:p>
                      <a:pPr marL="0" marR="0" algn="ctr">
                        <a:lnSpc>
                          <a:spcPct val="107000"/>
                        </a:lnSpc>
                        <a:spcBef>
                          <a:spcPts val="0"/>
                        </a:spcBef>
                        <a:spcAft>
                          <a:spcPts val="0"/>
                        </a:spcAft>
                      </a:pPr>
                      <a:endPar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49.3%</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rowSpan="2">
                  <a:txBody>
                    <a:bodyPr/>
                    <a:lstStyle/>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Other unemployed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50.7%</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9594"/>
                    </a:solidFill>
                  </a:tcPr>
                </a:tc>
                <a:extLst>
                  <a:ext uri="{0D108BD9-81ED-4DB2-BD59-A6C34878D82A}">
                    <a16:rowId xmlns="" xmlns:a16="http://schemas.microsoft.com/office/drawing/2014/main" val="1291213848"/>
                  </a:ext>
                </a:extLst>
              </a:tr>
              <a:tr h="393881">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35.5%</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gridSpan="2">
                  <a:txBody>
                    <a:bodyPr/>
                    <a:lstStyle/>
                    <a:p>
                      <a:pPr marL="0" marR="0" algn="ctr">
                        <a:lnSpc>
                          <a:spcPct val="107000"/>
                        </a:lnSpc>
                        <a:spcBef>
                          <a:spcPts val="0"/>
                        </a:spcBef>
                        <a:spcAft>
                          <a:spcPts val="0"/>
                        </a:spcAft>
                      </a:pPr>
                      <a:r>
                        <a:rPr lang="en-GB"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a:txBody>
                    <a:bodyPr/>
                    <a:lstStyle/>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43.1 %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2902682938"/>
                  </a:ext>
                </a:extLst>
              </a:tr>
              <a:tr h="971412">
                <a:tc gridSpan="2">
                  <a:txBody>
                    <a:bodyPr/>
                    <a:lstStyle/>
                    <a:p>
                      <a:pPr marL="0" marR="0" algn="ctr">
                        <a:lnSpc>
                          <a:spcPct val="107000"/>
                        </a:lnSpc>
                        <a:spcBef>
                          <a:spcPts val="0"/>
                        </a:spcBef>
                        <a:spcAft>
                          <a:spcPts val="0"/>
                        </a:spcAft>
                      </a:pPr>
                      <a:endPar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Potential labour force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1,589,423</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Others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1,838,255</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Time related underemployed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852,890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hMerge="1">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Other employed</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2,299,942</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GB"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 xmlns:a16="http://schemas.microsoft.com/office/drawing/2014/main" val="1078889348"/>
                  </a:ext>
                </a:extLst>
              </a:tr>
              <a:tr h="183650">
                <a:tc gridSpan="10">
                  <a:txBody>
                    <a:bodyPr/>
                    <a:lstStyle/>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Labour underutilization (</a:t>
                      </a: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3,043,335</a:t>
                      </a: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D050"/>
                    </a:solidFill>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74320484"/>
                  </a:ext>
                </a:extLst>
              </a:tr>
              <a:tr h="214322">
                <a:tc gridSpan="10">
                  <a:txBody>
                    <a:bodyPr/>
                    <a:lstStyle/>
                    <a:p>
                      <a:pPr marL="0" marR="0" algn="ctr">
                        <a:lnSpc>
                          <a:spcPct val="107000"/>
                        </a:lnSpc>
                        <a:spcBef>
                          <a:spcPts val="0"/>
                        </a:spcBef>
                        <a:spcAft>
                          <a:spcPts val="0"/>
                        </a:spcAft>
                      </a:pPr>
                      <a:r>
                        <a:rPr lang="en-GB"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Unemployed</a:t>
                      </a: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(601,022)</a:t>
                      </a: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Time-related underemployed </a:t>
                      </a: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(852,890) </a:t>
                      </a: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Potential labour force (</a:t>
                      </a: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1,589,423</a:t>
                      </a: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2D050"/>
                    </a:solidFill>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602215137"/>
                  </a:ext>
                </a:extLst>
              </a:tr>
              <a:tr h="183650">
                <a:tc gridSpan="10">
                  <a:txBody>
                    <a:bodyPr/>
                    <a:lstStyle/>
                    <a:p>
                      <a:pPr marL="0" marR="0" algn="ctr">
                        <a:lnSpc>
                          <a:spcPct val="107000"/>
                        </a:lnSpc>
                        <a:spcBef>
                          <a:spcPts val="0"/>
                        </a:spcBef>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Composite measure of labour underutilization (</a:t>
                      </a:r>
                      <a:r>
                        <a:rPr lang="en-GB"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57.0%)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81" marR="41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3138949"/>
                  </a:ext>
                </a:extLst>
              </a:tr>
            </a:tbl>
          </a:graphicData>
        </a:graphic>
      </p:graphicFrame>
    </p:spTree>
    <p:extLst>
      <p:ext uri="{BB962C8B-B14F-4D97-AF65-F5344CB8AC3E}">
        <p14:creationId xmlns:p14="http://schemas.microsoft.com/office/powerpoint/2010/main" val="1356795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Calendar for report publication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21110613"/>
              </p:ext>
            </p:extLst>
          </p:nvPr>
        </p:nvGraphicFramePr>
        <p:xfrm>
          <a:off x="666972" y="2011362"/>
          <a:ext cx="10779163" cy="4583076"/>
        </p:xfrm>
        <a:graphic>
          <a:graphicData uri="http://schemas.openxmlformats.org/drawingml/2006/table">
            <a:tbl>
              <a:tblPr firstRow="1" bandRow="1">
                <a:tableStyleId>{5C22544A-7EE6-4342-B048-85BDC9FD1C3A}</a:tableStyleId>
              </a:tblPr>
              <a:tblGrid>
                <a:gridCol w="3059537">
                  <a:extLst>
                    <a:ext uri="{9D8B030D-6E8A-4147-A177-3AD203B41FA5}">
                      <a16:colId xmlns="" xmlns:a16="http://schemas.microsoft.com/office/drawing/2014/main" val="20000"/>
                    </a:ext>
                  </a:extLst>
                </a:gridCol>
                <a:gridCol w="4126572">
                  <a:extLst>
                    <a:ext uri="{9D8B030D-6E8A-4147-A177-3AD203B41FA5}">
                      <a16:colId xmlns="" xmlns:a16="http://schemas.microsoft.com/office/drawing/2014/main" val="20001"/>
                    </a:ext>
                  </a:extLst>
                </a:gridCol>
                <a:gridCol w="3593054">
                  <a:extLst>
                    <a:ext uri="{9D8B030D-6E8A-4147-A177-3AD203B41FA5}">
                      <a16:colId xmlns="" xmlns:a16="http://schemas.microsoft.com/office/drawing/2014/main" val="20002"/>
                    </a:ext>
                  </a:extLst>
                </a:gridCol>
              </a:tblGrid>
              <a:tr h="1176106">
                <a:tc>
                  <a:txBody>
                    <a:bodyPr/>
                    <a:lstStyle/>
                    <a:p>
                      <a:r>
                        <a:rPr lang="en-US" dirty="0"/>
                        <a:t>Quarter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a:t>
                      </a:r>
                      <a:r>
                        <a:rPr lang="en-US" baseline="0" dirty="0"/>
                        <a:t> collection period</a:t>
                      </a:r>
                      <a:endParaRPr lang="en-US" dirty="0"/>
                    </a:p>
                    <a:p>
                      <a:endParaRPr lang="en-US" dirty="0"/>
                    </a:p>
                  </a:txBody>
                  <a:tcPr/>
                </a:tc>
                <a:tc>
                  <a:txBody>
                    <a:bodyPr/>
                    <a:lstStyle/>
                    <a:p>
                      <a:r>
                        <a:rPr lang="en-US" dirty="0"/>
                        <a:t>Date of Publication</a:t>
                      </a:r>
                    </a:p>
                  </a:txBody>
                  <a:tcPr/>
                </a:tc>
                <a:extLst>
                  <a:ext uri="{0D108BD9-81ED-4DB2-BD59-A6C34878D82A}">
                    <a16:rowId xmlns="" xmlns:a16="http://schemas.microsoft.com/office/drawing/2014/main" val="10000"/>
                  </a:ext>
                </a:extLst>
              </a:tr>
              <a:tr h="681394">
                <a:tc>
                  <a:txBody>
                    <a:bodyPr/>
                    <a:lstStyle/>
                    <a:p>
                      <a:r>
                        <a:rPr lang="en-US" dirty="0"/>
                        <a:t>Quarter 1</a:t>
                      </a:r>
                    </a:p>
                  </a:txBody>
                  <a:tcPr/>
                </a:tc>
                <a:tc>
                  <a:txBody>
                    <a:bodyPr/>
                    <a:lstStyle/>
                    <a:p>
                      <a:r>
                        <a:rPr lang="en-US" dirty="0"/>
                        <a:t>1</a:t>
                      </a:r>
                      <a:r>
                        <a:rPr lang="en-US" baseline="30000" dirty="0"/>
                        <a:t>st</a:t>
                      </a:r>
                      <a:r>
                        <a:rPr lang="en-US" baseline="0" dirty="0"/>
                        <a:t>  – 28</a:t>
                      </a:r>
                      <a:r>
                        <a:rPr lang="en-US" baseline="30000" dirty="0"/>
                        <a:t>th</a:t>
                      </a:r>
                      <a:r>
                        <a:rPr lang="en-US" baseline="0" dirty="0"/>
                        <a:t> February </a:t>
                      </a:r>
                      <a:endParaRPr lang="en-US" dirty="0"/>
                    </a:p>
                  </a:txBody>
                  <a:tcPr/>
                </a:tc>
                <a:tc>
                  <a:txBody>
                    <a:bodyPr/>
                    <a:lstStyle/>
                    <a:p>
                      <a:r>
                        <a:rPr lang="en-US" dirty="0"/>
                        <a:t>15</a:t>
                      </a:r>
                      <a:r>
                        <a:rPr lang="en-US" baseline="30000" dirty="0"/>
                        <a:t>th</a:t>
                      </a:r>
                      <a:r>
                        <a:rPr lang="en-US" dirty="0"/>
                        <a:t> April </a:t>
                      </a:r>
                    </a:p>
                  </a:txBody>
                  <a:tcPr/>
                </a:tc>
                <a:extLst>
                  <a:ext uri="{0D108BD9-81ED-4DB2-BD59-A6C34878D82A}">
                    <a16:rowId xmlns="" xmlns:a16="http://schemas.microsoft.com/office/drawing/2014/main" val="10001"/>
                  </a:ext>
                </a:extLst>
              </a:tr>
              <a:tr h="681394">
                <a:tc>
                  <a:txBody>
                    <a:bodyPr/>
                    <a:lstStyle/>
                    <a:p>
                      <a:r>
                        <a:rPr lang="en-US" dirty="0"/>
                        <a:t>Quarter 2</a:t>
                      </a:r>
                    </a:p>
                  </a:txBody>
                  <a:tcPr/>
                </a:tc>
                <a:tc>
                  <a:txBody>
                    <a:bodyPr/>
                    <a:lstStyle/>
                    <a:p>
                      <a:r>
                        <a:rPr lang="en-US" dirty="0"/>
                        <a:t>1</a:t>
                      </a:r>
                      <a:r>
                        <a:rPr lang="en-US" baseline="30000" dirty="0"/>
                        <a:t>st</a:t>
                      </a:r>
                      <a:r>
                        <a:rPr lang="en-US" dirty="0"/>
                        <a:t> – 30</a:t>
                      </a:r>
                      <a:r>
                        <a:rPr lang="en-US" baseline="30000" dirty="0"/>
                        <a:t>th</a:t>
                      </a:r>
                      <a:r>
                        <a:rPr lang="en-US" baseline="0" dirty="0"/>
                        <a:t> </a:t>
                      </a:r>
                      <a:r>
                        <a:rPr lang="en-US" dirty="0"/>
                        <a:t> May </a:t>
                      </a:r>
                    </a:p>
                  </a:txBody>
                  <a:tcPr/>
                </a:tc>
                <a:tc>
                  <a:txBody>
                    <a:bodyPr/>
                    <a:lstStyle/>
                    <a:p>
                      <a:r>
                        <a:rPr lang="en-US" dirty="0"/>
                        <a:t>15</a:t>
                      </a:r>
                      <a:r>
                        <a:rPr lang="en-US" baseline="30000" dirty="0"/>
                        <a:t>th</a:t>
                      </a:r>
                      <a:r>
                        <a:rPr lang="en-US" dirty="0"/>
                        <a:t> July</a:t>
                      </a:r>
                    </a:p>
                  </a:txBody>
                  <a:tcPr/>
                </a:tc>
                <a:extLst>
                  <a:ext uri="{0D108BD9-81ED-4DB2-BD59-A6C34878D82A}">
                    <a16:rowId xmlns="" xmlns:a16="http://schemas.microsoft.com/office/drawing/2014/main" val="10002"/>
                  </a:ext>
                </a:extLst>
              </a:tr>
              <a:tr h="681394">
                <a:tc>
                  <a:txBody>
                    <a:bodyPr/>
                    <a:lstStyle/>
                    <a:p>
                      <a:r>
                        <a:rPr lang="en-US" dirty="0"/>
                        <a:t>Quarter 3</a:t>
                      </a:r>
                    </a:p>
                  </a:txBody>
                  <a:tcPr/>
                </a:tc>
                <a:tc>
                  <a:txBody>
                    <a:bodyPr/>
                    <a:lstStyle/>
                    <a:p>
                      <a:r>
                        <a:rPr lang="en-US" dirty="0"/>
                        <a:t>1</a:t>
                      </a:r>
                      <a:r>
                        <a:rPr lang="en-US" baseline="30000" dirty="0"/>
                        <a:t>st</a:t>
                      </a:r>
                      <a:r>
                        <a:rPr lang="en-US" dirty="0"/>
                        <a:t> -30</a:t>
                      </a:r>
                      <a:r>
                        <a:rPr lang="en-US" baseline="30000" dirty="0"/>
                        <a:t>th</a:t>
                      </a:r>
                      <a:r>
                        <a:rPr lang="en-US" baseline="0" dirty="0"/>
                        <a:t> August</a:t>
                      </a:r>
                      <a:endParaRPr lang="en-US" dirty="0"/>
                    </a:p>
                  </a:txBody>
                  <a:tcPr/>
                </a:tc>
                <a:tc>
                  <a:txBody>
                    <a:bodyPr/>
                    <a:lstStyle/>
                    <a:p>
                      <a:r>
                        <a:rPr lang="en-US" dirty="0"/>
                        <a:t>15</a:t>
                      </a:r>
                      <a:r>
                        <a:rPr lang="en-US" baseline="30000" dirty="0"/>
                        <a:t>th</a:t>
                      </a:r>
                      <a:r>
                        <a:rPr lang="en-US" dirty="0"/>
                        <a:t> October</a:t>
                      </a:r>
                    </a:p>
                  </a:txBody>
                  <a:tcPr/>
                </a:tc>
                <a:extLst>
                  <a:ext uri="{0D108BD9-81ED-4DB2-BD59-A6C34878D82A}">
                    <a16:rowId xmlns="" xmlns:a16="http://schemas.microsoft.com/office/drawing/2014/main" val="10003"/>
                  </a:ext>
                </a:extLst>
              </a:tr>
              <a:tr h="681394">
                <a:tc>
                  <a:txBody>
                    <a:bodyPr/>
                    <a:lstStyle/>
                    <a:p>
                      <a:r>
                        <a:rPr lang="en-US" dirty="0"/>
                        <a:t>Quarter 4</a:t>
                      </a:r>
                    </a:p>
                  </a:txBody>
                  <a:tcPr/>
                </a:tc>
                <a:tc>
                  <a:txBody>
                    <a:bodyPr/>
                    <a:lstStyle/>
                    <a:p>
                      <a:r>
                        <a:rPr lang="en-US" dirty="0"/>
                        <a:t>1</a:t>
                      </a:r>
                      <a:r>
                        <a:rPr lang="en-US" baseline="30000" dirty="0"/>
                        <a:t>st</a:t>
                      </a:r>
                      <a:r>
                        <a:rPr lang="en-US" dirty="0"/>
                        <a:t> -30</a:t>
                      </a:r>
                      <a:r>
                        <a:rPr lang="en-US" baseline="30000" dirty="0"/>
                        <a:t>th</a:t>
                      </a:r>
                      <a:r>
                        <a:rPr lang="en-US" baseline="0" dirty="0"/>
                        <a:t> November</a:t>
                      </a:r>
                      <a:endParaRPr lang="en-US" dirty="0"/>
                    </a:p>
                  </a:txBody>
                  <a:tcPr/>
                </a:tc>
                <a:tc>
                  <a:txBody>
                    <a:bodyPr/>
                    <a:lstStyle/>
                    <a:p>
                      <a:r>
                        <a:rPr lang="en-US" dirty="0"/>
                        <a:t>15</a:t>
                      </a:r>
                      <a:r>
                        <a:rPr lang="en-US" baseline="30000" dirty="0"/>
                        <a:t>th</a:t>
                      </a:r>
                      <a:r>
                        <a:rPr lang="en-US" dirty="0"/>
                        <a:t> January </a:t>
                      </a:r>
                    </a:p>
                  </a:txBody>
                  <a:tcPr/>
                </a:tc>
                <a:extLst>
                  <a:ext uri="{0D108BD9-81ED-4DB2-BD59-A6C34878D82A}">
                    <a16:rowId xmlns="" xmlns:a16="http://schemas.microsoft.com/office/drawing/2014/main" val="10004"/>
                  </a:ext>
                </a:extLst>
              </a:tr>
              <a:tr h="681394">
                <a:tc>
                  <a:txBody>
                    <a:bodyPr/>
                    <a:lstStyle/>
                    <a:p>
                      <a:r>
                        <a:rPr lang="en-US" dirty="0"/>
                        <a:t>Annual report </a:t>
                      </a:r>
                    </a:p>
                  </a:txBody>
                  <a:tcPr/>
                </a:tc>
                <a:tc>
                  <a:txBody>
                    <a:bodyPr/>
                    <a:lstStyle/>
                    <a:p>
                      <a:r>
                        <a:rPr lang="en-US" dirty="0"/>
                        <a:t>Combination of all quarter</a:t>
                      </a:r>
                    </a:p>
                  </a:txBody>
                  <a:tcPr/>
                </a:tc>
                <a:tc>
                  <a:txBody>
                    <a:bodyPr/>
                    <a:lstStyle/>
                    <a:p>
                      <a:r>
                        <a:rPr lang="en-US" dirty="0"/>
                        <a:t>15</a:t>
                      </a:r>
                      <a:r>
                        <a:rPr lang="en-US" baseline="30000" dirty="0"/>
                        <a:t>th</a:t>
                      </a:r>
                      <a:r>
                        <a:rPr lang="en-US" dirty="0"/>
                        <a:t> February </a:t>
                      </a: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04341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CONCLUSION</a:t>
            </a:r>
            <a:r>
              <a:rPr lang="en-US" dirty="0"/>
              <a:t> </a:t>
            </a:r>
          </a:p>
        </p:txBody>
      </p:sp>
      <p:sp>
        <p:nvSpPr>
          <p:cNvPr id="3" name="Content Placeholder 2"/>
          <p:cNvSpPr>
            <a:spLocks noGrp="1"/>
          </p:cNvSpPr>
          <p:nvPr>
            <p:ph idx="1"/>
          </p:nvPr>
        </p:nvSpPr>
        <p:spPr>
          <a:xfrm>
            <a:off x="860612" y="2011680"/>
            <a:ext cx="10725374" cy="4507454"/>
          </a:xfrm>
        </p:spPr>
        <p:txBody>
          <a:bodyPr>
            <a:normAutofit/>
          </a:bodyPr>
          <a:lstStyle/>
          <a:p>
            <a:r>
              <a:rPr lang="en-US" sz="3200" dirty="0"/>
              <a:t>The quarterly labour force survey provides a lot of data but not sufficient to monitor Rwanda labour market. </a:t>
            </a:r>
          </a:p>
          <a:p>
            <a:r>
              <a:rPr lang="en-US" sz="3200" dirty="0"/>
              <a:t>There is still a gap, especially in demand side data which is being bridged through the IBES (  Integrated Business and Enterprise Survey)</a:t>
            </a:r>
          </a:p>
          <a:p>
            <a:r>
              <a:rPr lang="en-US" sz="3200" dirty="0"/>
              <a:t>The quarterly Labour force survey  has a limitation of estimating with a reasonable precision indicators at district level. Estimates at district level are calculated with good precision after combining data of  all different LFS quarters </a:t>
            </a:r>
          </a:p>
        </p:txBody>
      </p:sp>
    </p:spTree>
    <p:extLst>
      <p:ext uri="{BB962C8B-B14F-4D97-AF65-F5344CB8AC3E}">
        <p14:creationId xmlns:p14="http://schemas.microsoft.com/office/powerpoint/2010/main" val="145999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34970" y="642012"/>
            <a:ext cx="11259388" cy="5270410"/>
          </a:xfrm>
        </p:spPr>
        <p:txBody>
          <a:bodyPr>
            <a:normAutofit/>
          </a:bodyPr>
          <a:lstStyle/>
          <a:p>
            <a:r>
              <a:rPr lang="en-GB" sz="2600" b="1" dirty="0" smtClean="0">
                <a:solidFill>
                  <a:schemeClr val="accent5">
                    <a:lumMod val="75000"/>
                  </a:schemeClr>
                </a:solidFill>
                <a:latin typeface="+mj-lt"/>
              </a:rPr>
              <a:t>Employment Sectoral Studies: </a:t>
            </a:r>
          </a:p>
          <a:p>
            <a:endParaRPr lang="en-GB" sz="2600" b="1" dirty="0">
              <a:solidFill>
                <a:schemeClr val="accent5">
                  <a:lumMod val="75000"/>
                </a:schemeClr>
              </a:solidFill>
              <a:latin typeface="+mj-lt"/>
            </a:endParaRPr>
          </a:p>
          <a:p>
            <a:r>
              <a:rPr lang="en-GB" sz="2600" b="1" dirty="0" smtClean="0">
                <a:solidFill>
                  <a:schemeClr val="accent5">
                    <a:lumMod val="75000"/>
                  </a:schemeClr>
                </a:solidFill>
                <a:latin typeface="+mj-lt"/>
              </a:rPr>
              <a:t>Methodology</a:t>
            </a:r>
          </a:p>
          <a:p>
            <a:endParaRPr lang="en-GB" sz="1800" b="1" dirty="0" smtClean="0">
              <a:latin typeface="+mj-lt"/>
            </a:endParaRPr>
          </a:p>
          <a:p>
            <a:pPr algn="r"/>
            <a:endParaRPr lang="en-GB" sz="2000" b="1" dirty="0">
              <a:latin typeface="+mj-lt"/>
            </a:endParaRPr>
          </a:p>
          <a:p>
            <a:pPr algn="r"/>
            <a:endParaRPr lang="en-GB" sz="2000" b="1" dirty="0" smtClean="0">
              <a:latin typeface="+mj-lt"/>
            </a:endParaRPr>
          </a:p>
          <a:p>
            <a:pPr algn="r"/>
            <a:r>
              <a:rPr lang="en-GB" sz="2000" b="1" dirty="0" smtClean="0"/>
              <a:t>Gilbert Agaba</a:t>
            </a:r>
            <a:r>
              <a:rPr lang="en-GB" sz="2000" b="1" dirty="0"/>
              <a:t> </a:t>
            </a:r>
            <a:r>
              <a:rPr lang="en-GB" sz="2000" b="1" dirty="0" smtClean="0"/>
              <a:t>and </a:t>
            </a:r>
            <a:r>
              <a:rPr lang="en-GB" sz="2000" b="1" dirty="0" err="1" smtClean="0"/>
              <a:t>Abdou</a:t>
            </a:r>
            <a:r>
              <a:rPr lang="en-GB" sz="2000" b="1" dirty="0" smtClean="0"/>
              <a:t> </a:t>
            </a:r>
            <a:r>
              <a:rPr lang="en-GB" sz="2000" b="1" dirty="0" err="1" smtClean="0"/>
              <a:t>Musonera</a:t>
            </a:r>
            <a:endParaRPr lang="en-GB" sz="2000" dirty="0" smtClean="0"/>
          </a:p>
          <a:p>
            <a:pPr algn="r">
              <a:spcBef>
                <a:spcPts val="2200"/>
              </a:spcBef>
            </a:pPr>
            <a:endParaRPr lang="en-GB" sz="2000" dirty="0" smtClean="0"/>
          </a:p>
          <a:p>
            <a:pPr algn="r"/>
            <a:endParaRPr lang="en-GB" sz="2000" dirty="0">
              <a:solidFill>
                <a:schemeClr val="tx1">
                  <a:lumMod val="65000"/>
                  <a:lumOff val="35000"/>
                </a:schemeClr>
              </a:solidFill>
            </a:endParaRPr>
          </a:p>
        </p:txBody>
      </p:sp>
    </p:spTree>
    <p:extLst>
      <p:ext uri="{BB962C8B-B14F-4D97-AF65-F5344CB8AC3E}">
        <p14:creationId xmlns:p14="http://schemas.microsoft.com/office/powerpoint/2010/main" val="667593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Textfeld 17"/>
          <p:cNvSpPr txBox="1"/>
          <p:nvPr/>
        </p:nvSpPr>
        <p:spPr>
          <a:xfrm>
            <a:off x="907483" y="228383"/>
            <a:ext cx="9388492" cy="461665"/>
          </a:xfrm>
          <a:prstGeom prst="rect">
            <a:avLst/>
          </a:prstGeom>
          <a:noFill/>
        </p:spPr>
        <p:txBody>
          <a:bodyPr wrap="square" rtlCol="0">
            <a:spAutoFit/>
          </a:bodyPr>
          <a:lstStyle/>
          <a:p>
            <a:r>
              <a:rPr lang="de-DE" sz="2400" dirty="0" smtClean="0">
                <a:solidFill>
                  <a:schemeClr val="accent5">
                    <a:lumMod val="75000"/>
                  </a:schemeClr>
                </a:solidFill>
              </a:rPr>
              <a:t>1. GOALS AND FOCUS OF SECTOR SKILLS STUDIES</a:t>
            </a:r>
            <a:endParaRPr lang="de-DE" sz="2400" dirty="0">
              <a:solidFill>
                <a:schemeClr val="accent5">
                  <a:lumMod val="75000"/>
                </a:schemeClr>
              </a:solidFill>
            </a:endParaRPr>
          </a:p>
        </p:txBody>
      </p:sp>
      <p:sp>
        <p:nvSpPr>
          <p:cNvPr id="2" name="Rechteck 1"/>
          <p:cNvSpPr/>
          <p:nvPr/>
        </p:nvSpPr>
        <p:spPr>
          <a:xfrm>
            <a:off x="864893" y="3578227"/>
            <a:ext cx="10760159" cy="1938992"/>
          </a:xfrm>
          <a:prstGeom prst="rect">
            <a:avLst/>
          </a:prstGeom>
        </p:spPr>
        <p:txBody>
          <a:bodyPr wrap="square">
            <a:spAutoFit/>
          </a:bodyPr>
          <a:lstStyle/>
          <a:p>
            <a:pPr lvl="0">
              <a:spcBef>
                <a:spcPts val="400"/>
              </a:spcBef>
            </a:pPr>
            <a:r>
              <a:rPr lang="en-GB" sz="2000" b="1" dirty="0" smtClean="0"/>
              <a:t>Sector studies often focus on the issue of skills:</a:t>
            </a:r>
          </a:p>
          <a:p>
            <a:pPr marL="800100" lvl="1" indent="-342900">
              <a:buFont typeface="Arial"/>
              <a:buChar char="•"/>
            </a:pPr>
            <a:r>
              <a:rPr lang="en-GB" sz="2000" dirty="0" smtClean="0"/>
              <a:t>Demand-side: What type of skills are needed?</a:t>
            </a:r>
          </a:p>
          <a:p>
            <a:pPr marL="800100" lvl="1" indent="-342900">
              <a:buFont typeface="Arial"/>
              <a:buChar char="•"/>
            </a:pPr>
            <a:r>
              <a:rPr lang="en-GB" sz="2000" dirty="0" smtClean="0"/>
              <a:t>Supply-side: How many workers by skills type are available?</a:t>
            </a:r>
          </a:p>
          <a:p>
            <a:pPr marL="800100" lvl="1" indent="-342900">
              <a:buFont typeface="Arial"/>
              <a:buChar char="•"/>
            </a:pPr>
            <a:r>
              <a:rPr lang="en-GB" sz="2000" dirty="0" smtClean="0"/>
              <a:t>Matching: For which skills sets is there a gap?</a:t>
            </a:r>
          </a:p>
          <a:p>
            <a:pPr marL="800100" lvl="1" indent="-342900">
              <a:buFont typeface="Arial"/>
              <a:buChar char="•"/>
            </a:pPr>
            <a:r>
              <a:rPr lang="en-GB" sz="2000" dirty="0" smtClean="0"/>
              <a:t>Forward-oriented strategy-making: Which responses are adequate (short-, mid- und long-term horizon)</a:t>
            </a:r>
          </a:p>
        </p:txBody>
      </p:sp>
      <p:sp>
        <p:nvSpPr>
          <p:cNvPr id="10" name="Rechteck 9"/>
          <p:cNvSpPr/>
          <p:nvPr/>
        </p:nvSpPr>
        <p:spPr>
          <a:xfrm>
            <a:off x="896865" y="1600074"/>
            <a:ext cx="9197219" cy="1477328"/>
          </a:xfrm>
          <a:prstGeom prst="rect">
            <a:avLst/>
          </a:prstGeom>
        </p:spPr>
        <p:txBody>
          <a:bodyPr wrap="square">
            <a:spAutoFit/>
          </a:bodyPr>
          <a:lstStyle/>
          <a:p>
            <a:pPr lvl="0">
              <a:spcBef>
                <a:spcPts val="400"/>
              </a:spcBef>
            </a:pPr>
            <a:r>
              <a:rPr lang="en-GB" sz="2000" b="1" dirty="0" smtClean="0"/>
              <a:t>Goals of sector studies and principles of Labour Market Monitoring (LMM):</a:t>
            </a:r>
          </a:p>
          <a:p>
            <a:pPr marL="800100" lvl="1" indent="-342900">
              <a:spcBef>
                <a:spcPts val="400"/>
              </a:spcBef>
              <a:buFont typeface="Arial"/>
              <a:buChar char="•"/>
            </a:pPr>
            <a:r>
              <a:rPr lang="en-GB" sz="2000" dirty="0" smtClean="0"/>
              <a:t>Basing the analysis of the situation in the sector on sound evidence</a:t>
            </a:r>
          </a:p>
          <a:p>
            <a:pPr marL="800100" lvl="1" indent="-342900">
              <a:spcBef>
                <a:spcPts val="400"/>
              </a:spcBef>
              <a:buFont typeface="Arial"/>
              <a:buChar char="•"/>
            </a:pPr>
            <a:r>
              <a:rPr lang="en-GB" sz="2000" dirty="0" smtClean="0"/>
              <a:t>Systematically think about where things are going</a:t>
            </a:r>
          </a:p>
          <a:p>
            <a:pPr marL="800100" lvl="1" indent="-342900">
              <a:spcBef>
                <a:spcPts val="400"/>
              </a:spcBef>
              <a:buFont typeface="Arial"/>
              <a:buChar char="•"/>
            </a:pPr>
            <a:r>
              <a:rPr lang="en-GB" sz="2000" dirty="0" smtClean="0">
                <a:solidFill>
                  <a:srgbClr val="ED7D31"/>
                </a:solidFill>
              </a:rPr>
              <a:t>Translate insights into action</a:t>
            </a:r>
          </a:p>
        </p:txBody>
      </p:sp>
      <p:sp>
        <p:nvSpPr>
          <p:cNvPr id="11" name="Rechteck 10"/>
          <p:cNvSpPr/>
          <p:nvPr/>
        </p:nvSpPr>
        <p:spPr>
          <a:xfrm>
            <a:off x="1498134" y="1062705"/>
            <a:ext cx="9197219" cy="400110"/>
          </a:xfrm>
          <a:prstGeom prst="rect">
            <a:avLst/>
          </a:prstGeom>
        </p:spPr>
        <p:txBody>
          <a:bodyPr wrap="square">
            <a:spAutoFit/>
          </a:bodyPr>
          <a:lstStyle/>
          <a:p>
            <a:pPr lvl="0">
              <a:spcBef>
                <a:spcPts val="400"/>
              </a:spcBef>
            </a:pPr>
            <a:r>
              <a:rPr lang="en-GB" sz="2000" b="1" dirty="0" smtClean="0">
                <a:solidFill>
                  <a:schemeClr val="accent5">
                    <a:lumMod val="50000"/>
                  </a:schemeClr>
                </a:solidFill>
              </a:rPr>
              <a:t>Sector matters: key drivers of economic change unfold differently in different sectors </a:t>
            </a:r>
          </a:p>
        </p:txBody>
      </p:sp>
      <p:sp>
        <p:nvSpPr>
          <p:cNvPr id="12" name="Textfeld 11"/>
          <p:cNvSpPr txBox="1"/>
          <p:nvPr/>
        </p:nvSpPr>
        <p:spPr>
          <a:xfrm>
            <a:off x="879336" y="1033555"/>
            <a:ext cx="612293" cy="498969"/>
          </a:xfrm>
          <a:prstGeom prst="rightArrow">
            <a:avLst/>
          </a:prstGeom>
          <a:solidFill>
            <a:schemeClr val="accent5">
              <a:lumMod val="75000"/>
            </a:schemeClr>
          </a:solidFill>
        </p:spPr>
        <p:txBody>
          <a:bodyPr wrap="square" rtlCol="0">
            <a:spAutoFit/>
          </a:bodyPr>
          <a:lstStyle/>
          <a:p>
            <a:endParaRPr lang="de-DE" dirty="0"/>
          </a:p>
        </p:txBody>
      </p:sp>
    </p:spTree>
    <p:extLst>
      <p:ext uri="{BB962C8B-B14F-4D97-AF65-F5344CB8AC3E}">
        <p14:creationId xmlns:p14="http://schemas.microsoft.com/office/powerpoint/2010/main" val="123329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Textfeld 17"/>
          <p:cNvSpPr txBox="1"/>
          <p:nvPr/>
        </p:nvSpPr>
        <p:spPr>
          <a:xfrm>
            <a:off x="885587" y="589691"/>
            <a:ext cx="9388492" cy="461665"/>
          </a:xfrm>
          <a:prstGeom prst="rect">
            <a:avLst/>
          </a:prstGeom>
          <a:noFill/>
        </p:spPr>
        <p:txBody>
          <a:bodyPr wrap="square" rtlCol="0">
            <a:spAutoFit/>
          </a:bodyPr>
          <a:lstStyle/>
          <a:p>
            <a:r>
              <a:rPr lang="de-DE" sz="2400" dirty="0">
                <a:solidFill>
                  <a:schemeClr val="accent5">
                    <a:lumMod val="75000"/>
                  </a:schemeClr>
                </a:solidFill>
              </a:rPr>
              <a:t>2</a:t>
            </a:r>
            <a:r>
              <a:rPr lang="de-DE" sz="2400" dirty="0" smtClean="0">
                <a:solidFill>
                  <a:schemeClr val="accent5">
                    <a:lumMod val="75000"/>
                  </a:schemeClr>
                </a:solidFill>
              </a:rPr>
              <a:t>. CRITERIA FOR SELECTING SECTORS FOR ANALYSIS </a:t>
            </a:r>
            <a:endParaRPr lang="de-DE" sz="2400" dirty="0">
              <a:solidFill>
                <a:schemeClr val="accent5">
                  <a:lumMod val="75000"/>
                </a:schemeClr>
              </a:solidFill>
            </a:endParaRPr>
          </a:p>
        </p:txBody>
      </p:sp>
      <p:sp>
        <p:nvSpPr>
          <p:cNvPr id="2" name="Rechteck 1"/>
          <p:cNvSpPr/>
          <p:nvPr/>
        </p:nvSpPr>
        <p:spPr>
          <a:xfrm>
            <a:off x="886788" y="1502419"/>
            <a:ext cx="11305212" cy="2400657"/>
          </a:xfrm>
          <a:prstGeom prst="rect">
            <a:avLst/>
          </a:prstGeom>
        </p:spPr>
        <p:txBody>
          <a:bodyPr wrap="square">
            <a:spAutoFit/>
          </a:bodyPr>
          <a:lstStyle/>
          <a:p>
            <a:pPr lvl="0">
              <a:spcBef>
                <a:spcPts val="400"/>
              </a:spcBef>
            </a:pPr>
            <a:r>
              <a:rPr lang="en-GB" sz="2000" b="1" dirty="0" smtClean="0"/>
              <a:t>Strategic priorities:</a:t>
            </a:r>
          </a:p>
          <a:p>
            <a:pPr marL="800100" lvl="1" indent="-342900">
              <a:buFont typeface="Arial"/>
              <a:buChar char="•"/>
            </a:pPr>
            <a:r>
              <a:rPr lang="en-GB" sz="2000" dirty="0"/>
              <a:t>Growth potential</a:t>
            </a:r>
          </a:p>
          <a:p>
            <a:pPr marL="800100" lvl="1" indent="-342900">
              <a:buFont typeface="Arial"/>
              <a:buChar char="•"/>
            </a:pPr>
            <a:r>
              <a:rPr lang="en-GB" sz="2000" dirty="0"/>
              <a:t>Specific challenges resulting from technological change</a:t>
            </a:r>
          </a:p>
          <a:p>
            <a:pPr marL="800100" lvl="1" indent="-342900">
              <a:buFont typeface="Arial"/>
              <a:buChar char="•"/>
            </a:pPr>
            <a:r>
              <a:rPr lang="en-GB" sz="2000" dirty="0"/>
              <a:t>Specific target group</a:t>
            </a:r>
          </a:p>
          <a:p>
            <a:pPr lvl="0">
              <a:spcBef>
                <a:spcPts val="400"/>
              </a:spcBef>
            </a:pPr>
            <a:r>
              <a:rPr lang="en-GB" sz="2000" dirty="0"/>
              <a:t> </a:t>
            </a:r>
            <a:r>
              <a:rPr lang="en-GB" sz="2000" dirty="0" smtClean="0"/>
              <a:t>             </a:t>
            </a:r>
          </a:p>
          <a:p>
            <a:pPr lvl="0">
              <a:spcBef>
                <a:spcPts val="400"/>
              </a:spcBef>
            </a:pPr>
            <a:r>
              <a:rPr lang="en-GB" sz="2000" dirty="0" smtClean="0"/>
              <a:t>              </a:t>
            </a:r>
            <a:r>
              <a:rPr lang="en-GB" sz="2000" b="1" dirty="0" smtClean="0">
                <a:solidFill>
                  <a:srgbClr val="203864"/>
                </a:solidFill>
              </a:rPr>
              <a:t>Need for a strategic “vision” for a sector</a:t>
            </a:r>
          </a:p>
          <a:p>
            <a:pPr lvl="0">
              <a:spcBef>
                <a:spcPts val="400"/>
              </a:spcBef>
            </a:pPr>
            <a:endParaRPr lang="en-GB" sz="2000" dirty="0"/>
          </a:p>
        </p:txBody>
      </p:sp>
      <p:sp>
        <p:nvSpPr>
          <p:cNvPr id="9" name="Textfeld 8"/>
          <p:cNvSpPr txBox="1"/>
          <p:nvPr/>
        </p:nvSpPr>
        <p:spPr>
          <a:xfrm>
            <a:off x="1032609" y="3102862"/>
            <a:ext cx="612293" cy="498969"/>
          </a:xfrm>
          <a:prstGeom prst="rightArrow">
            <a:avLst/>
          </a:prstGeom>
          <a:solidFill>
            <a:schemeClr val="accent5">
              <a:lumMod val="75000"/>
            </a:schemeClr>
          </a:solidFill>
        </p:spPr>
        <p:txBody>
          <a:bodyPr wrap="square" rtlCol="0">
            <a:spAutoFit/>
          </a:bodyPr>
          <a:lstStyle/>
          <a:p>
            <a:endParaRPr lang="de-DE" dirty="0"/>
          </a:p>
        </p:txBody>
      </p:sp>
    </p:spTree>
    <p:extLst>
      <p:ext uri="{BB962C8B-B14F-4D97-AF65-F5344CB8AC3E}">
        <p14:creationId xmlns:p14="http://schemas.microsoft.com/office/powerpoint/2010/main" val="169079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feld 3"/>
          <p:cNvSpPr txBox="1"/>
          <p:nvPr/>
        </p:nvSpPr>
        <p:spPr>
          <a:xfrm>
            <a:off x="1008397" y="749454"/>
            <a:ext cx="5156278" cy="1323439"/>
          </a:xfrm>
          <a:prstGeom prst="rect">
            <a:avLst/>
          </a:prstGeom>
          <a:noFill/>
        </p:spPr>
        <p:txBody>
          <a:bodyPr wrap="square" rtlCol="0">
            <a:spAutoFit/>
          </a:bodyPr>
          <a:lstStyle/>
          <a:p>
            <a:pPr marL="0" lvl="1"/>
            <a:r>
              <a:rPr lang="en-GB" sz="2000" b="1" dirty="0" smtClean="0"/>
              <a:t>Different types of triangulation (</a:t>
            </a:r>
            <a:r>
              <a:rPr lang="en-GB" sz="2000" b="1" dirty="0" err="1" smtClean="0"/>
              <a:t>Denzin</a:t>
            </a:r>
            <a:r>
              <a:rPr lang="en-GB" sz="2000" b="1" dirty="0" smtClean="0"/>
              <a:t> 1970):</a:t>
            </a:r>
          </a:p>
          <a:p>
            <a:pPr marL="342900" lvl="1" indent="-342900">
              <a:buFont typeface="Arial"/>
              <a:buChar char="•"/>
            </a:pPr>
            <a:r>
              <a:rPr lang="en-GB" sz="2000" dirty="0" smtClean="0"/>
              <a:t>Data</a:t>
            </a:r>
            <a:r>
              <a:rPr lang="en-GB" sz="2000" dirty="0"/>
              <a:t> </a:t>
            </a:r>
            <a:r>
              <a:rPr lang="en-GB" sz="2000" dirty="0" smtClean="0"/>
              <a:t>triangulation;</a:t>
            </a:r>
          </a:p>
          <a:p>
            <a:pPr marL="342900" lvl="1" indent="-342900">
              <a:buFont typeface="Arial"/>
              <a:buChar char="•"/>
            </a:pPr>
            <a:r>
              <a:rPr lang="en-GB" sz="2000" dirty="0" smtClean="0"/>
              <a:t>Methodological triangulation;</a:t>
            </a:r>
          </a:p>
          <a:p>
            <a:pPr marL="342900" lvl="1" indent="-342900">
              <a:buFont typeface="Arial"/>
              <a:buChar char="•"/>
            </a:pPr>
            <a:r>
              <a:rPr lang="en-GB" sz="2000" dirty="0" smtClean="0"/>
              <a:t>Investigator triangulation.</a:t>
            </a:r>
            <a:endParaRPr lang="en-GB" sz="2000" dirty="0" smtClean="0">
              <a:solidFill>
                <a:srgbClr val="595959"/>
              </a:solidFill>
            </a:endParaRPr>
          </a:p>
        </p:txBody>
      </p:sp>
      <p:sp>
        <p:nvSpPr>
          <p:cNvPr id="16" name="Textfeld 15"/>
          <p:cNvSpPr txBox="1"/>
          <p:nvPr/>
        </p:nvSpPr>
        <p:spPr>
          <a:xfrm>
            <a:off x="907483" y="228383"/>
            <a:ext cx="9388492" cy="461665"/>
          </a:xfrm>
          <a:prstGeom prst="rect">
            <a:avLst/>
          </a:prstGeom>
          <a:noFill/>
        </p:spPr>
        <p:txBody>
          <a:bodyPr wrap="square" rtlCol="0">
            <a:spAutoFit/>
          </a:bodyPr>
          <a:lstStyle/>
          <a:p>
            <a:r>
              <a:rPr lang="de-DE" sz="2400" dirty="0">
                <a:solidFill>
                  <a:schemeClr val="accent5">
                    <a:lumMod val="75000"/>
                  </a:schemeClr>
                </a:solidFill>
              </a:rPr>
              <a:t>3</a:t>
            </a:r>
            <a:r>
              <a:rPr lang="de-DE" sz="2400" dirty="0" smtClean="0">
                <a:solidFill>
                  <a:schemeClr val="accent5">
                    <a:lumMod val="75000"/>
                  </a:schemeClr>
                </a:solidFill>
              </a:rPr>
              <a:t>. METHODOLOGY</a:t>
            </a:r>
            <a:endParaRPr lang="de-DE" sz="2400" dirty="0">
              <a:solidFill>
                <a:schemeClr val="accent5">
                  <a:lumMod val="75000"/>
                </a:schemeClr>
              </a:solidFill>
            </a:endParaRPr>
          </a:p>
        </p:txBody>
      </p:sp>
      <p:graphicFrame>
        <p:nvGraphicFramePr>
          <p:cNvPr id="9" name="Diagramm 8"/>
          <p:cNvGraphicFramePr/>
          <p:nvPr>
            <p:extLst>
              <p:ext uri="{D42A27DB-BD31-4B8C-83A1-F6EECF244321}">
                <p14:modId xmlns:p14="http://schemas.microsoft.com/office/powerpoint/2010/main" val="34092311"/>
              </p:ext>
            </p:extLst>
          </p:nvPr>
        </p:nvGraphicFramePr>
        <p:xfrm>
          <a:off x="1084588" y="2269803"/>
          <a:ext cx="8128000" cy="4053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feld 9"/>
          <p:cNvSpPr txBox="1"/>
          <p:nvPr/>
        </p:nvSpPr>
        <p:spPr>
          <a:xfrm>
            <a:off x="6440726" y="702088"/>
            <a:ext cx="5751274" cy="1631216"/>
          </a:xfrm>
          <a:prstGeom prst="rect">
            <a:avLst/>
          </a:prstGeom>
          <a:noFill/>
        </p:spPr>
        <p:txBody>
          <a:bodyPr wrap="square" rtlCol="0">
            <a:spAutoFit/>
          </a:bodyPr>
          <a:lstStyle/>
          <a:p>
            <a:pPr marL="0" lvl="1"/>
            <a:r>
              <a:rPr lang="en-GB" sz="2000" b="1" dirty="0" smtClean="0"/>
              <a:t>Based on approaches of international organisations:</a:t>
            </a:r>
          </a:p>
          <a:p>
            <a:pPr marL="342900" lvl="1" indent="-342900">
              <a:buFont typeface="Arial"/>
              <a:buChar char="•"/>
            </a:pPr>
            <a:r>
              <a:rPr lang="en-GB" sz="2000" dirty="0" smtClean="0"/>
              <a:t>Sector studies: </a:t>
            </a:r>
            <a:r>
              <a:rPr lang="en-GB" sz="2000" dirty="0" err="1" smtClean="0"/>
              <a:t>Cedefop</a:t>
            </a:r>
            <a:r>
              <a:rPr lang="en-GB" sz="2000" dirty="0" smtClean="0"/>
              <a:t> (2017);</a:t>
            </a:r>
          </a:p>
          <a:p>
            <a:pPr marL="342900" lvl="1" indent="-342900">
              <a:buFont typeface="Arial"/>
              <a:buChar char="•"/>
            </a:pPr>
            <a:r>
              <a:rPr lang="en-GB" sz="2000" dirty="0" smtClean="0"/>
              <a:t>Stakeholder involvement as a data source and validation exercise: ILO (2018);</a:t>
            </a:r>
          </a:p>
          <a:p>
            <a:pPr marL="342900" lvl="1" indent="-342900">
              <a:buFont typeface="Arial"/>
              <a:buChar char="•"/>
            </a:pPr>
            <a:r>
              <a:rPr lang="en-GB" sz="2000" dirty="0" smtClean="0"/>
              <a:t>Dissemination of results: ILO (2019).</a:t>
            </a:r>
          </a:p>
        </p:txBody>
      </p:sp>
    </p:spTree>
    <p:extLst>
      <p:ext uri="{BB962C8B-B14F-4D97-AF65-F5344CB8AC3E}">
        <p14:creationId xmlns:p14="http://schemas.microsoft.com/office/powerpoint/2010/main" val="3530312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feld 3"/>
          <p:cNvSpPr txBox="1"/>
          <p:nvPr/>
        </p:nvSpPr>
        <p:spPr>
          <a:xfrm>
            <a:off x="839987" y="789492"/>
            <a:ext cx="10760482" cy="400110"/>
          </a:xfrm>
          <a:prstGeom prst="rect">
            <a:avLst/>
          </a:prstGeom>
          <a:noFill/>
        </p:spPr>
        <p:txBody>
          <a:bodyPr wrap="square" rtlCol="0">
            <a:spAutoFit/>
          </a:bodyPr>
          <a:lstStyle/>
          <a:p>
            <a:pPr marL="0" lvl="1"/>
            <a:r>
              <a:rPr lang="en-GB" sz="2000" b="1" dirty="0" smtClean="0"/>
              <a:t>Expert interviews</a:t>
            </a:r>
            <a:r>
              <a:rPr lang="en-GB" sz="2000" b="1" dirty="0"/>
              <a:t> </a:t>
            </a:r>
            <a:r>
              <a:rPr lang="en-GB" sz="2000" b="1" dirty="0" smtClean="0"/>
              <a:t>in the Tourism &amp; Hospitality Sector (April-July 2019)</a:t>
            </a:r>
            <a:endParaRPr lang="en-GB" sz="2000" dirty="0" smtClean="0"/>
          </a:p>
        </p:txBody>
      </p:sp>
      <p:sp>
        <p:nvSpPr>
          <p:cNvPr id="16" name="Textfeld 15"/>
          <p:cNvSpPr txBox="1"/>
          <p:nvPr/>
        </p:nvSpPr>
        <p:spPr>
          <a:xfrm>
            <a:off x="907483" y="228383"/>
            <a:ext cx="9388492" cy="461665"/>
          </a:xfrm>
          <a:prstGeom prst="rect">
            <a:avLst/>
          </a:prstGeom>
          <a:noFill/>
        </p:spPr>
        <p:txBody>
          <a:bodyPr wrap="square" rtlCol="0">
            <a:spAutoFit/>
          </a:bodyPr>
          <a:lstStyle/>
          <a:p>
            <a:r>
              <a:rPr lang="de-DE" sz="2400" dirty="0">
                <a:solidFill>
                  <a:schemeClr val="accent5">
                    <a:lumMod val="75000"/>
                  </a:schemeClr>
                </a:solidFill>
              </a:rPr>
              <a:t>3</a:t>
            </a:r>
            <a:r>
              <a:rPr lang="de-DE" sz="2400" dirty="0" smtClean="0">
                <a:solidFill>
                  <a:schemeClr val="accent5">
                    <a:lumMod val="75000"/>
                  </a:schemeClr>
                </a:solidFill>
              </a:rPr>
              <a:t>. METHODOLOGY</a:t>
            </a:r>
            <a:endParaRPr lang="de-DE" sz="2400" dirty="0">
              <a:solidFill>
                <a:schemeClr val="accent5">
                  <a:lumMod val="75000"/>
                </a:schemeClr>
              </a:solidFill>
            </a:endParaRPr>
          </a:p>
        </p:txBody>
      </p:sp>
      <p:graphicFrame>
        <p:nvGraphicFramePr>
          <p:cNvPr id="9" name="Diagramm 8"/>
          <p:cNvGraphicFramePr/>
          <p:nvPr>
            <p:extLst>
              <p:ext uri="{D42A27DB-BD31-4B8C-83A1-F6EECF244321}">
                <p14:modId xmlns:p14="http://schemas.microsoft.com/office/powerpoint/2010/main" val="3183379441"/>
              </p:ext>
            </p:extLst>
          </p:nvPr>
        </p:nvGraphicFramePr>
        <p:xfrm>
          <a:off x="946696" y="1270648"/>
          <a:ext cx="10697690" cy="51218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3250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feld 3"/>
          <p:cNvSpPr txBox="1"/>
          <p:nvPr/>
        </p:nvSpPr>
        <p:spPr>
          <a:xfrm>
            <a:off x="839987" y="789492"/>
            <a:ext cx="10760482" cy="400110"/>
          </a:xfrm>
          <a:prstGeom prst="rect">
            <a:avLst/>
          </a:prstGeom>
          <a:noFill/>
        </p:spPr>
        <p:txBody>
          <a:bodyPr wrap="square" rtlCol="0">
            <a:spAutoFit/>
          </a:bodyPr>
          <a:lstStyle/>
          <a:p>
            <a:pPr marL="0" lvl="1"/>
            <a:r>
              <a:rPr lang="en-GB" sz="2000" b="1" dirty="0" smtClean="0"/>
              <a:t>Expert interviews</a:t>
            </a:r>
            <a:r>
              <a:rPr lang="en-GB" sz="2000" b="1" dirty="0"/>
              <a:t> </a:t>
            </a:r>
            <a:r>
              <a:rPr lang="en-GB" sz="2000" b="1" dirty="0" smtClean="0"/>
              <a:t>in the Construction Sector (April-July 2019)</a:t>
            </a:r>
            <a:endParaRPr lang="en-GB" sz="2000" dirty="0" smtClean="0"/>
          </a:p>
        </p:txBody>
      </p:sp>
      <p:sp>
        <p:nvSpPr>
          <p:cNvPr id="16" name="Textfeld 15"/>
          <p:cNvSpPr txBox="1"/>
          <p:nvPr/>
        </p:nvSpPr>
        <p:spPr>
          <a:xfrm>
            <a:off x="907483" y="228383"/>
            <a:ext cx="9388492" cy="461665"/>
          </a:xfrm>
          <a:prstGeom prst="rect">
            <a:avLst/>
          </a:prstGeom>
          <a:noFill/>
        </p:spPr>
        <p:txBody>
          <a:bodyPr wrap="square" rtlCol="0">
            <a:spAutoFit/>
          </a:bodyPr>
          <a:lstStyle/>
          <a:p>
            <a:r>
              <a:rPr lang="de-DE" sz="2400" dirty="0">
                <a:solidFill>
                  <a:schemeClr val="tx2"/>
                </a:solidFill>
              </a:rPr>
              <a:t>3</a:t>
            </a:r>
            <a:r>
              <a:rPr lang="de-DE" sz="2400" dirty="0" smtClean="0">
                <a:solidFill>
                  <a:schemeClr val="tx2"/>
                </a:solidFill>
              </a:rPr>
              <a:t>. METHODOLOGY</a:t>
            </a:r>
            <a:endParaRPr lang="de-DE" sz="2400" dirty="0">
              <a:solidFill>
                <a:schemeClr val="tx2"/>
              </a:solidFill>
            </a:endParaRPr>
          </a:p>
        </p:txBody>
      </p:sp>
      <p:graphicFrame>
        <p:nvGraphicFramePr>
          <p:cNvPr id="10" name="Diagramm 9"/>
          <p:cNvGraphicFramePr/>
          <p:nvPr>
            <p:extLst>
              <p:ext uri="{D42A27DB-BD31-4B8C-83A1-F6EECF244321}">
                <p14:modId xmlns:p14="http://schemas.microsoft.com/office/powerpoint/2010/main" val="4180893019"/>
              </p:ext>
            </p:extLst>
          </p:nvPr>
        </p:nvGraphicFramePr>
        <p:xfrm>
          <a:off x="818266" y="1531190"/>
          <a:ext cx="11011632" cy="4485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9767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41600" y="457200"/>
            <a:ext cx="6705600" cy="720080"/>
          </a:xfrm>
          <a:prstGeom prst="rect">
            <a:avLst/>
          </a:prstGeom>
        </p:spPr>
        <p:txBody>
          <a:bodyPr>
            <a:normAutofit fontScale="90000"/>
          </a:bodyPr>
          <a:lstStyle/>
          <a:p>
            <a:r>
              <a:rPr lang="en-US" dirty="0" smtClean="0">
                <a:solidFill>
                  <a:schemeClr val="accent1"/>
                </a:solidFill>
              </a:rPr>
              <a:t>Objectives of Rwanda LMIS</a:t>
            </a:r>
            <a:endParaRPr lang="en-US" dirty="0">
              <a:solidFill>
                <a:schemeClr val="accent1"/>
              </a:solidFill>
            </a:endParaRPr>
          </a:p>
        </p:txBody>
      </p:sp>
      <p:sp>
        <p:nvSpPr>
          <p:cNvPr id="3" name="Rectangle 2"/>
          <p:cNvSpPr/>
          <p:nvPr/>
        </p:nvSpPr>
        <p:spPr>
          <a:xfrm>
            <a:off x="347531" y="990601"/>
            <a:ext cx="11539669" cy="4401205"/>
          </a:xfrm>
          <a:prstGeom prst="rect">
            <a:avLst/>
          </a:prstGeom>
        </p:spPr>
        <p:txBody>
          <a:bodyPr wrap="square">
            <a:spAutoFit/>
          </a:bodyPr>
          <a:lstStyle/>
          <a:p>
            <a:pPr marL="457200" indent="-457200" algn="just">
              <a:buFont typeface="Arial" panose="020B0604020202020204" pitchFamily="34" charset="0"/>
              <a:buChar char="•"/>
            </a:pPr>
            <a:r>
              <a:rPr lang="en-US" sz="2800" dirty="0">
                <a:latin typeface="Maiandra GD" panose="020E0502030308020204" pitchFamily="34" charset="0"/>
              </a:rPr>
              <a:t>Identify information and data gaps on labour market</a:t>
            </a:r>
          </a:p>
          <a:p>
            <a:pPr marL="457200" indent="-457200" algn="just">
              <a:buFont typeface="Arial" panose="020B0604020202020204" pitchFamily="34" charset="0"/>
              <a:buChar char="•"/>
            </a:pPr>
            <a:r>
              <a:rPr lang="en-US" sz="2800" dirty="0">
                <a:latin typeface="Maiandra GD" panose="020E0502030308020204" pitchFamily="34" charset="0"/>
              </a:rPr>
              <a:t>Work with different stakeholders to ensure collection and availability of LMI.</a:t>
            </a:r>
          </a:p>
          <a:p>
            <a:pPr marL="457200" indent="-457200" algn="just">
              <a:buFont typeface="Arial" panose="020B0604020202020204" pitchFamily="34" charset="0"/>
              <a:buChar char="•"/>
            </a:pPr>
            <a:r>
              <a:rPr lang="en-US" sz="2800" dirty="0">
                <a:latin typeface="Maiandra GD" panose="020E0502030308020204" pitchFamily="34" charset="0"/>
              </a:rPr>
              <a:t>Analyze LMI in Rwanda</a:t>
            </a:r>
          </a:p>
          <a:p>
            <a:pPr marL="457200" indent="-457200" algn="just">
              <a:buFont typeface="Arial" panose="020B0604020202020204" pitchFamily="34" charset="0"/>
              <a:buChar char="•"/>
            </a:pPr>
            <a:r>
              <a:rPr lang="en-US" sz="2800" dirty="0">
                <a:latin typeface="Maiandra GD" panose="020E0502030308020204" pitchFamily="34" charset="0"/>
              </a:rPr>
              <a:t>Provide guidance to different stakeholders to make </a:t>
            </a:r>
            <a:r>
              <a:rPr lang="en-US" sz="2800" dirty="0" smtClean="0">
                <a:latin typeface="Maiandra GD" panose="020E0502030308020204" pitchFamily="34" charset="0"/>
              </a:rPr>
              <a:t>evidence based </a:t>
            </a:r>
            <a:r>
              <a:rPr lang="en-US" sz="2800" dirty="0">
                <a:latin typeface="Maiandra GD" panose="020E0502030308020204" pitchFamily="34" charset="0"/>
              </a:rPr>
              <a:t>decisions in Labour Market:</a:t>
            </a:r>
          </a:p>
          <a:p>
            <a:pPr lvl="2" indent="-457200" algn="just">
              <a:buFont typeface="Wingdings" panose="05000000000000000000" pitchFamily="2" charset="2"/>
              <a:buChar char="§"/>
            </a:pPr>
            <a:r>
              <a:rPr lang="en-US" sz="2800" dirty="0">
                <a:latin typeface="Maiandra GD" panose="020E0502030308020204" pitchFamily="34" charset="0"/>
              </a:rPr>
              <a:t>Policy makers</a:t>
            </a:r>
          </a:p>
          <a:p>
            <a:pPr lvl="2" indent="-457200" algn="just">
              <a:buFont typeface="Wingdings" panose="05000000000000000000" pitchFamily="2" charset="2"/>
              <a:buChar char="§"/>
            </a:pPr>
            <a:r>
              <a:rPr lang="en-US" sz="2800" dirty="0">
                <a:latin typeface="Maiandra GD" panose="020E0502030308020204" pitchFamily="34" charset="0"/>
              </a:rPr>
              <a:t>Educators and students</a:t>
            </a:r>
          </a:p>
          <a:p>
            <a:pPr lvl="2" indent="-457200" algn="just">
              <a:buFont typeface="Wingdings" panose="05000000000000000000" pitchFamily="2" charset="2"/>
              <a:buChar char="§"/>
            </a:pPr>
            <a:r>
              <a:rPr lang="en-US" sz="2800" dirty="0">
                <a:latin typeface="Maiandra GD" panose="020E0502030308020204" pitchFamily="34" charset="0"/>
              </a:rPr>
              <a:t>Employers and investors</a:t>
            </a:r>
          </a:p>
          <a:p>
            <a:pPr marL="457200" indent="-457200" algn="just">
              <a:buFont typeface="Arial" panose="020B0604020202020204" pitchFamily="34" charset="0"/>
              <a:buChar char="•"/>
            </a:pPr>
            <a:r>
              <a:rPr lang="en-US" sz="2800" dirty="0">
                <a:latin typeface="Maiandra GD" panose="020E0502030308020204" pitchFamily="34" charset="0"/>
              </a:rPr>
              <a:t>Forecast labour demand and </a:t>
            </a:r>
            <a:r>
              <a:rPr lang="en-US" sz="2800" dirty="0" smtClean="0">
                <a:latin typeface="Maiandra GD" panose="020E0502030308020204" pitchFamily="34" charset="0"/>
              </a:rPr>
              <a:t>supply for human resource planning</a:t>
            </a:r>
            <a:endParaRPr lang="en-US" sz="2800" dirty="0">
              <a:latin typeface="Maiandra GD" panose="020E0502030308020204" pitchFamily="34" charset="0"/>
            </a:endParaRPr>
          </a:p>
        </p:txBody>
      </p:sp>
    </p:spTree>
    <p:extLst>
      <p:ext uri="{BB962C8B-B14F-4D97-AF65-F5344CB8AC3E}">
        <p14:creationId xmlns:p14="http://schemas.microsoft.com/office/powerpoint/2010/main" val="3793807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2"/>
                </a:solidFill>
              </a:rPr>
              <a:t>Future Plans </a:t>
            </a:r>
            <a:endParaRPr lang="en-US" b="1" dirty="0">
              <a:solidFill>
                <a:schemeClr val="tx2"/>
              </a:solidFill>
            </a:endParaRPr>
          </a:p>
        </p:txBody>
      </p:sp>
      <p:sp>
        <p:nvSpPr>
          <p:cNvPr id="3" name="Content Placeholder 2"/>
          <p:cNvSpPr>
            <a:spLocks noGrp="1"/>
          </p:cNvSpPr>
          <p:nvPr>
            <p:ph idx="1"/>
          </p:nvPr>
        </p:nvSpPr>
        <p:spPr/>
        <p:txBody>
          <a:bodyPr/>
          <a:lstStyle/>
          <a:p>
            <a:r>
              <a:rPr lang="en-US" dirty="0" smtClean="0"/>
              <a:t>Conduct employment sectoral studies in other  Priority sectors </a:t>
            </a:r>
          </a:p>
          <a:p>
            <a:r>
              <a:rPr lang="en-US" dirty="0" smtClean="0"/>
              <a:t>Develop and Publish  Labour Market statistical Years Book ( Key Labour Market indicators, analytical reports such as sectoral studies , a report on a annual theme, reports from LMIS and systems)</a:t>
            </a:r>
          </a:p>
          <a:p>
            <a:r>
              <a:rPr lang="en-US" dirty="0" smtClean="0"/>
              <a:t>Impact assessment of policy changes on employment </a:t>
            </a:r>
          </a:p>
          <a:p>
            <a:r>
              <a:rPr lang="en-US" dirty="0" smtClean="0"/>
              <a:t>Monitor actual jobs created by investors registered with Rwanda Development Board </a:t>
            </a:r>
            <a:endParaRPr lang="en-US" dirty="0"/>
          </a:p>
        </p:txBody>
      </p:sp>
    </p:spTree>
    <p:extLst>
      <p:ext uri="{BB962C8B-B14F-4D97-AF65-F5344CB8AC3E}">
        <p14:creationId xmlns:p14="http://schemas.microsoft.com/office/powerpoint/2010/main" val="41034610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Discussions</a:t>
            </a:r>
            <a:r>
              <a:rPr lang="en-US" dirty="0" smtClean="0"/>
              <a:t> </a:t>
            </a:r>
            <a:endParaRPr lang="en-US" dirty="0"/>
          </a:p>
        </p:txBody>
      </p:sp>
      <p:sp>
        <p:nvSpPr>
          <p:cNvPr id="3" name="Content Placeholder 2"/>
          <p:cNvSpPr>
            <a:spLocks noGrp="1"/>
          </p:cNvSpPr>
          <p:nvPr>
            <p:ph idx="1"/>
          </p:nvPr>
        </p:nvSpPr>
        <p:spPr/>
        <p:txBody>
          <a:bodyPr>
            <a:normAutofit/>
          </a:bodyPr>
          <a:lstStyle/>
          <a:p>
            <a:r>
              <a:rPr lang="en-US" sz="3600" dirty="0" smtClean="0"/>
              <a:t>What do you learn from Rwandan case study that can help you to improve LMIS in your home country?</a:t>
            </a:r>
          </a:p>
          <a:p>
            <a:r>
              <a:rPr lang="en-US" sz="3600" dirty="0" smtClean="0"/>
              <a:t>What do you advise  Rwanda to Improve given the situation in your best practices in home country?</a:t>
            </a:r>
          </a:p>
          <a:p>
            <a:r>
              <a:rPr lang="en-US" sz="3600" dirty="0" smtClean="0"/>
              <a:t>Do what extent does Rwandan case help to answer guiding questions that we identified ?</a:t>
            </a:r>
            <a:endParaRPr lang="en-US" sz="3600" dirty="0"/>
          </a:p>
        </p:txBody>
      </p:sp>
    </p:spTree>
    <p:extLst>
      <p:ext uri="{BB962C8B-B14F-4D97-AF65-F5344CB8AC3E}">
        <p14:creationId xmlns:p14="http://schemas.microsoft.com/office/powerpoint/2010/main" val="2583034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41600" y="457200"/>
            <a:ext cx="6604000" cy="720080"/>
          </a:xfrm>
          <a:prstGeom prst="rect">
            <a:avLst/>
          </a:prstGeom>
        </p:spPr>
        <p:txBody>
          <a:bodyPr/>
          <a:lstStyle/>
          <a:p>
            <a:r>
              <a:rPr lang="en-US" dirty="0" smtClean="0">
                <a:solidFill>
                  <a:schemeClr val="accent1"/>
                </a:solidFill>
              </a:rPr>
              <a:t>Current Data Source</a:t>
            </a:r>
            <a:endParaRPr lang="en-US" dirty="0">
              <a:solidFill>
                <a:schemeClr val="accent1"/>
              </a:solidFill>
            </a:endParaRPr>
          </a:p>
        </p:txBody>
      </p:sp>
      <p:sp>
        <p:nvSpPr>
          <p:cNvPr id="3" name="Content Placeholder 2"/>
          <p:cNvSpPr>
            <a:spLocks noGrp="1"/>
          </p:cNvSpPr>
          <p:nvPr>
            <p:ph sz="half" idx="4294967295"/>
          </p:nvPr>
        </p:nvSpPr>
        <p:spPr>
          <a:xfrm>
            <a:off x="609600" y="1295400"/>
            <a:ext cx="5181600" cy="4351338"/>
          </a:xfrm>
          <a:prstGeom prst="roundRect">
            <a:avLst/>
          </a:prstGeom>
        </p:spPr>
        <p:txBody>
          <a:bodyPr>
            <a:normAutofit fontScale="92500" lnSpcReduction="20000"/>
          </a:bodyPr>
          <a:lstStyle/>
          <a:p>
            <a:pPr marL="0" lvl="0" indent="0">
              <a:buNone/>
            </a:pPr>
            <a:r>
              <a:rPr lang="en-GB" b="1" dirty="0" smtClean="0">
                <a:solidFill>
                  <a:schemeClr val="tx1"/>
                </a:solidFill>
                <a:latin typeface="Maiandra GD" panose="020E0502030308020204" pitchFamily="34" charset="0"/>
              </a:rPr>
              <a:t>Secondary Data</a:t>
            </a:r>
            <a:endParaRPr lang="en-US" dirty="0" smtClean="0">
              <a:solidFill>
                <a:schemeClr val="tx1"/>
              </a:solidFill>
              <a:latin typeface="Maiandra GD" panose="020E0502030308020204" pitchFamily="34" charset="0"/>
            </a:endParaRPr>
          </a:p>
          <a:p>
            <a:pPr lvl="0">
              <a:buClrTx/>
              <a:buFont typeface="Wingdings" panose="05000000000000000000" pitchFamily="2" charset="2"/>
              <a:buChar char="§"/>
            </a:pPr>
            <a:r>
              <a:rPr lang="en-GB" dirty="0" smtClean="0">
                <a:solidFill>
                  <a:schemeClr val="tx1"/>
                </a:solidFill>
                <a:latin typeface="Maiandra GD" panose="020E0502030308020204" pitchFamily="34" charset="0"/>
              </a:rPr>
              <a:t>NISR</a:t>
            </a:r>
            <a:endParaRPr lang="en-US" dirty="0" smtClean="0">
              <a:solidFill>
                <a:schemeClr val="tx1"/>
              </a:solidFill>
              <a:latin typeface="Maiandra GD" panose="020E0502030308020204" pitchFamily="34" charset="0"/>
            </a:endParaRPr>
          </a:p>
          <a:p>
            <a:pPr lvl="0">
              <a:buClrTx/>
              <a:buFont typeface="Wingdings" panose="05000000000000000000" pitchFamily="2" charset="2"/>
              <a:buChar char="§"/>
            </a:pPr>
            <a:r>
              <a:rPr lang="en-GB" dirty="0" smtClean="0">
                <a:solidFill>
                  <a:schemeClr val="tx1"/>
                </a:solidFill>
                <a:latin typeface="Maiandra GD" panose="020E0502030308020204" pitchFamily="34" charset="0"/>
              </a:rPr>
              <a:t>ORG/RDB</a:t>
            </a:r>
            <a:endParaRPr lang="en-US" dirty="0" smtClean="0">
              <a:solidFill>
                <a:schemeClr val="tx1"/>
              </a:solidFill>
              <a:latin typeface="Maiandra GD" panose="020E0502030308020204" pitchFamily="34" charset="0"/>
            </a:endParaRPr>
          </a:p>
          <a:p>
            <a:pPr lvl="0">
              <a:buClrTx/>
              <a:buFont typeface="Wingdings" panose="05000000000000000000" pitchFamily="2" charset="2"/>
              <a:buChar char="§"/>
            </a:pPr>
            <a:r>
              <a:rPr lang="en-GB" dirty="0" smtClean="0">
                <a:solidFill>
                  <a:schemeClr val="tx1"/>
                </a:solidFill>
                <a:latin typeface="Maiandra GD" panose="020E0502030308020204" pitchFamily="34" charset="0"/>
              </a:rPr>
              <a:t>RSS</a:t>
            </a:r>
            <a:r>
              <a:rPr lang="en-GB" dirty="0">
                <a:solidFill>
                  <a:schemeClr val="tx1"/>
                </a:solidFill>
                <a:latin typeface="Maiandra GD" panose="020E0502030308020204" pitchFamily="34" charset="0"/>
              </a:rPr>
              <a:t>B</a:t>
            </a:r>
            <a:endParaRPr lang="en-US" dirty="0" smtClean="0">
              <a:solidFill>
                <a:schemeClr val="tx1"/>
              </a:solidFill>
              <a:latin typeface="Maiandra GD" panose="020E0502030308020204" pitchFamily="34" charset="0"/>
            </a:endParaRPr>
          </a:p>
          <a:p>
            <a:pPr lvl="0">
              <a:buClrTx/>
              <a:buFont typeface="Wingdings" panose="05000000000000000000" pitchFamily="2" charset="2"/>
              <a:buChar char="§"/>
            </a:pPr>
            <a:r>
              <a:rPr lang="en-GB" dirty="0" smtClean="0">
                <a:solidFill>
                  <a:schemeClr val="tx1"/>
                </a:solidFill>
                <a:latin typeface="Maiandra GD" panose="020E0502030308020204" pitchFamily="34" charset="0"/>
              </a:rPr>
              <a:t>WDA</a:t>
            </a:r>
            <a:endParaRPr lang="en-US" dirty="0" smtClean="0">
              <a:solidFill>
                <a:schemeClr val="tx1"/>
              </a:solidFill>
              <a:latin typeface="Maiandra GD" panose="020E0502030308020204" pitchFamily="34" charset="0"/>
            </a:endParaRPr>
          </a:p>
          <a:p>
            <a:pPr lvl="0">
              <a:buClrTx/>
              <a:buFont typeface="Wingdings" panose="05000000000000000000" pitchFamily="2" charset="2"/>
              <a:buChar char="§"/>
            </a:pPr>
            <a:r>
              <a:rPr lang="en-GB" dirty="0" smtClean="0">
                <a:solidFill>
                  <a:schemeClr val="tx1"/>
                </a:solidFill>
                <a:latin typeface="Maiandra GD" panose="020E0502030308020204" pitchFamily="34" charset="0"/>
              </a:rPr>
              <a:t>RRA</a:t>
            </a:r>
            <a:endParaRPr lang="en-US" dirty="0" smtClean="0">
              <a:solidFill>
                <a:schemeClr val="tx1"/>
              </a:solidFill>
              <a:latin typeface="Maiandra GD" panose="020E0502030308020204" pitchFamily="34" charset="0"/>
            </a:endParaRPr>
          </a:p>
          <a:p>
            <a:pPr lvl="0">
              <a:buClrTx/>
              <a:buFont typeface="Wingdings" panose="05000000000000000000" pitchFamily="2" charset="2"/>
              <a:buChar char="§"/>
            </a:pPr>
            <a:r>
              <a:rPr lang="en-GB" dirty="0" smtClean="0">
                <a:solidFill>
                  <a:schemeClr val="tx1"/>
                </a:solidFill>
                <a:latin typeface="Maiandra GD" panose="020E0502030308020204" pitchFamily="34" charset="0"/>
              </a:rPr>
              <a:t>ILO Website</a:t>
            </a:r>
          </a:p>
          <a:p>
            <a:pPr lvl="0">
              <a:buClrTx/>
              <a:buFont typeface="Wingdings" panose="05000000000000000000" pitchFamily="2" charset="2"/>
              <a:buChar char="§"/>
            </a:pPr>
            <a:r>
              <a:rPr lang="en-GB" dirty="0" smtClean="0">
                <a:solidFill>
                  <a:schemeClr val="tx1"/>
                </a:solidFill>
                <a:latin typeface="Maiandra GD" panose="020E0502030308020204" pitchFamily="34" charset="0"/>
              </a:rPr>
              <a:t>Universities</a:t>
            </a:r>
            <a:endParaRPr lang="en-US" dirty="0" smtClean="0">
              <a:solidFill>
                <a:schemeClr val="tx1"/>
              </a:solidFill>
              <a:latin typeface="Maiandra GD" panose="020E0502030308020204" pitchFamily="34" charset="0"/>
            </a:endParaRPr>
          </a:p>
          <a:p>
            <a:pPr lvl="0">
              <a:buClrTx/>
              <a:buFont typeface="Wingdings" panose="05000000000000000000" pitchFamily="2" charset="2"/>
              <a:buChar char="§"/>
            </a:pPr>
            <a:r>
              <a:rPr lang="en-GB" dirty="0" smtClean="0">
                <a:solidFill>
                  <a:schemeClr val="tx1"/>
                </a:solidFill>
                <a:latin typeface="Maiandra GD" panose="020E0502030308020204" pitchFamily="34" charset="0"/>
              </a:rPr>
              <a:t>Ministry of Education</a:t>
            </a:r>
            <a:endParaRPr lang="en-US" dirty="0" smtClean="0">
              <a:solidFill>
                <a:schemeClr val="tx1"/>
              </a:solidFill>
              <a:latin typeface="Maiandra GD" panose="020E0502030308020204" pitchFamily="34" charset="0"/>
            </a:endParaRPr>
          </a:p>
          <a:p>
            <a:pPr marL="0" indent="0">
              <a:buNone/>
            </a:pPr>
            <a:r>
              <a:rPr lang="en-GB" dirty="0" smtClean="0">
                <a:solidFill>
                  <a:schemeClr val="tx1"/>
                </a:solidFill>
                <a:latin typeface="Maiandra GD" panose="020E0502030308020204" pitchFamily="34" charset="0"/>
              </a:rPr>
              <a:t> </a:t>
            </a:r>
            <a:endParaRPr lang="en-US" dirty="0" smtClean="0">
              <a:solidFill>
                <a:schemeClr val="tx1"/>
              </a:solidFill>
              <a:latin typeface="Maiandra GD" panose="020E0502030308020204" pitchFamily="34" charset="0"/>
            </a:endParaRPr>
          </a:p>
          <a:p>
            <a:endParaRPr lang="en-US" dirty="0">
              <a:solidFill>
                <a:schemeClr val="tx1"/>
              </a:solidFill>
              <a:latin typeface="Maiandra GD" panose="020E0502030308020204" pitchFamily="34" charset="0"/>
            </a:endParaRPr>
          </a:p>
        </p:txBody>
      </p:sp>
      <p:sp>
        <p:nvSpPr>
          <p:cNvPr id="4" name="Content Placeholder 3"/>
          <p:cNvSpPr>
            <a:spLocks noGrp="1"/>
          </p:cNvSpPr>
          <p:nvPr>
            <p:ph sz="half" idx="4294967295"/>
          </p:nvPr>
        </p:nvSpPr>
        <p:spPr>
          <a:xfrm>
            <a:off x="6807200" y="1295400"/>
            <a:ext cx="5181600" cy="4351338"/>
          </a:xfrm>
          <a:prstGeom prst="roundRect">
            <a:avLst/>
          </a:prstGeom>
        </p:spPr>
        <p:txBody>
          <a:bodyPr>
            <a:normAutofit/>
          </a:bodyPr>
          <a:lstStyle/>
          <a:p>
            <a:pPr marL="0" lvl="0" indent="0">
              <a:buNone/>
            </a:pPr>
            <a:r>
              <a:rPr lang="en-GB" b="1" dirty="0" smtClean="0">
                <a:solidFill>
                  <a:schemeClr val="tx1"/>
                </a:solidFill>
                <a:latin typeface="Maiandra GD" panose="020E0502030308020204" pitchFamily="34" charset="0"/>
              </a:rPr>
              <a:t>Primary Data</a:t>
            </a:r>
            <a:endParaRPr lang="en-US" dirty="0" smtClean="0">
              <a:solidFill>
                <a:schemeClr val="tx1"/>
              </a:solidFill>
              <a:latin typeface="Maiandra GD" panose="020E0502030308020204" pitchFamily="34" charset="0"/>
            </a:endParaRPr>
          </a:p>
          <a:p>
            <a:pPr>
              <a:buClrTx/>
              <a:buFont typeface="Wingdings" panose="05000000000000000000" pitchFamily="2" charset="2"/>
              <a:buChar char="§"/>
            </a:pPr>
            <a:r>
              <a:rPr lang="en-GB" dirty="0" smtClean="0">
                <a:solidFill>
                  <a:schemeClr val="tx1"/>
                </a:solidFill>
                <a:latin typeface="Maiandra GD" panose="020E0502030308020204" pitchFamily="34" charset="0"/>
              </a:rPr>
              <a:t>RDB</a:t>
            </a:r>
            <a:r>
              <a:rPr lang="en-US" dirty="0" smtClean="0">
                <a:solidFill>
                  <a:schemeClr val="tx1"/>
                </a:solidFill>
                <a:latin typeface="Maiandra GD" panose="020E0502030308020204" pitchFamily="34" charset="0"/>
              </a:rPr>
              <a:t>: </a:t>
            </a:r>
            <a:r>
              <a:rPr lang="en-GB" dirty="0" smtClean="0">
                <a:solidFill>
                  <a:schemeClr val="tx1"/>
                </a:solidFill>
                <a:latin typeface="Maiandra GD" panose="020E0502030308020204" pitchFamily="34" charset="0"/>
              </a:rPr>
              <a:t>Job portal &amp; Skills Database</a:t>
            </a:r>
            <a:endParaRPr lang="en-US" dirty="0" smtClean="0">
              <a:solidFill>
                <a:schemeClr val="tx1"/>
              </a:solidFill>
              <a:latin typeface="Maiandra GD" panose="020E0502030308020204" pitchFamily="34" charset="0"/>
            </a:endParaRPr>
          </a:p>
          <a:p>
            <a:pPr lvl="0">
              <a:buClrTx/>
              <a:buFont typeface="Wingdings" panose="05000000000000000000" pitchFamily="2" charset="2"/>
              <a:buChar char="§"/>
            </a:pPr>
            <a:r>
              <a:rPr lang="en-GB" dirty="0" smtClean="0">
                <a:solidFill>
                  <a:schemeClr val="tx1"/>
                </a:solidFill>
                <a:latin typeface="Maiandra GD" panose="020E0502030308020204" pitchFamily="34" charset="0"/>
              </a:rPr>
              <a:t>Surveys (Skills gap, Job creation, Employment intensity study,…)</a:t>
            </a:r>
            <a:endParaRPr lang="en-US" dirty="0" smtClean="0">
              <a:solidFill>
                <a:schemeClr val="tx1"/>
              </a:solidFill>
              <a:latin typeface="Maiandra GD" panose="020E0502030308020204" pitchFamily="34" charset="0"/>
            </a:endParaRPr>
          </a:p>
          <a:p>
            <a:pPr>
              <a:buClrTx/>
              <a:buFont typeface="Wingdings" panose="05000000000000000000" pitchFamily="2" charset="2"/>
              <a:buChar char="§"/>
            </a:pPr>
            <a:endParaRPr lang="en-US"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1542515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5745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298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203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138966" y="451223"/>
            <a:ext cx="9710869" cy="720080"/>
          </a:xfrm>
          <a:prstGeom prst="rect">
            <a:avLst/>
          </a:prstGeom>
        </p:spPr>
        <p:txBody>
          <a:bodyPr/>
          <a:lstStyle/>
          <a:p>
            <a:pPr marL="0" indent="0" algn="just">
              <a:buClrTx/>
              <a:buSzPct val="100000"/>
              <a:buNone/>
            </a:pPr>
            <a:r>
              <a:rPr lang="en-US" sz="3600" b="1" dirty="0">
                <a:solidFill>
                  <a:schemeClr val="tx1"/>
                </a:solidFill>
                <a:latin typeface="Maiandra GD" panose="020E0502030308020204" pitchFamily="34" charset="0"/>
              </a:rPr>
              <a:t>Main </a:t>
            </a:r>
            <a:r>
              <a:rPr lang="en-US" sz="3600" b="1" dirty="0" err="1">
                <a:solidFill>
                  <a:schemeClr val="tx1"/>
                </a:solidFill>
                <a:latin typeface="Maiandra GD" panose="020E0502030308020204" pitchFamily="34" charset="0"/>
              </a:rPr>
              <a:t>Labour</a:t>
            </a:r>
            <a:r>
              <a:rPr lang="en-US" sz="3600" b="1" dirty="0">
                <a:solidFill>
                  <a:schemeClr val="tx1"/>
                </a:solidFill>
                <a:latin typeface="Maiandra GD" panose="020E0502030308020204" pitchFamily="34" charset="0"/>
              </a:rPr>
              <a:t> Market Indicators</a:t>
            </a:r>
          </a:p>
        </p:txBody>
      </p:sp>
      <p:sp>
        <p:nvSpPr>
          <p:cNvPr id="3" name="Content Placeholder 2"/>
          <p:cNvSpPr>
            <a:spLocks noGrp="1"/>
          </p:cNvSpPr>
          <p:nvPr>
            <p:ph idx="4294967295"/>
          </p:nvPr>
        </p:nvSpPr>
        <p:spPr>
          <a:xfrm>
            <a:off x="304800" y="1143000"/>
            <a:ext cx="11379200" cy="4910138"/>
          </a:xfrm>
          <a:prstGeom prst="roundRect">
            <a:avLst/>
          </a:prstGeom>
        </p:spPr>
        <p:txBody>
          <a:bodyPr/>
          <a:lstStyle/>
          <a:p>
            <a:pPr algn="just">
              <a:buClrTx/>
              <a:buSzPct val="100000"/>
              <a:buFont typeface="Wingdings" panose="05000000000000000000" pitchFamily="2" charset="2"/>
              <a:buChar char="§"/>
            </a:pPr>
            <a:r>
              <a:rPr lang="en-US" sz="3000" dirty="0" err="1" smtClean="0">
                <a:solidFill>
                  <a:schemeClr val="tx1"/>
                </a:solidFill>
                <a:latin typeface="Maiandra GD" panose="020E0502030308020204" pitchFamily="34" charset="0"/>
              </a:rPr>
              <a:t>Labour</a:t>
            </a:r>
            <a:r>
              <a:rPr lang="en-US" sz="3000" dirty="0" smtClean="0">
                <a:solidFill>
                  <a:schemeClr val="tx1"/>
                </a:solidFill>
                <a:latin typeface="Maiandra GD" panose="020E0502030308020204" pitchFamily="34" charset="0"/>
              </a:rPr>
              <a:t> </a:t>
            </a:r>
            <a:r>
              <a:rPr lang="en-US" sz="3000" dirty="0">
                <a:solidFill>
                  <a:schemeClr val="tx1"/>
                </a:solidFill>
                <a:latin typeface="Maiandra GD" panose="020E0502030308020204" pitchFamily="34" charset="0"/>
              </a:rPr>
              <a:t>force </a:t>
            </a:r>
            <a:r>
              <a:rPr lang="en-US" sz="3000" dirty="0" smtClean="0">
                <a:solidFill>
                  <a:schemeClr val="tx1"/>
                </a:solidFill>
                <a:latin typeface="Maiandra GD" panose="020E0502030308020204" pitchFamily="34" charset="0"/>
              </a:rPr>
              <a:t>indicator</a:t>
            </a:r>
          </a:p>
          <a:p>
            <a:pPr algn="just">
              <a:buClrTx/>
              <a:buSzPct val="100000"/>
              <a:buFont typeface="Wingdings" panose="05000000000000000000" pitchFamily="2" charset="2"/>
              <a:buChar char="§"/>
            </a:pPr>
            <a:r>
              <a:rPr lang="en-US" sz="3000" dirty="0" smtClean="0">
                <a:solidFill>
                  <a:schemeClr val="tx1"/>
                </a:solidFill>
                <a:latin typeface="Maiandra GD" panose="020E0502030308020204" pitchFamily="34" charset="0"/>
              </a:rPr>
              <a:t>Skills development indicators</a:t>
            </a:r>
          </a:p>
          <a:p>
            <a:pPr algn="just">
              <a:buClrTx/>
              <a:buSzPct val="100000"/>
              <a:buFont typeface="Wingdings" panose="05000000000000000000" pitchFamily="2" charset="2"/>
              <a:buChar char="§"/>
            </a:pPr>
            <a:r>
              <a:rPr lang="en-US" sz="3000" dirty="0" smtClean="0">
                <a:solidFill>
                  <a:schemeClr val="tx1"/>
                </a:solidFill>
                <a:latin typeface="Maiandra GD" panose="020E0502030308020204" pitchFamily="34" charset="0"/>
              </a:rPr>
              <a:t>Job creation indicators</a:t>
            </a:r>
          </a:p>
          <a:p>
            <a:pPr algn="just">
              <a:buClrTx/>
              <a:buSzPct val="100000"/>
              <a:buFont typeface="Wingdings" panose="05000000000000000000" pitchFamily="2" charset="2"/>
              <a:buChar char="§"/>
            </a:pPr>
            <a:r>
              <a:rPr lang="en-US" sz="3000" dirty="0" smtClean="0">
                <a:solidFill>
                  <a:schemeClr val="tx1"/>
                </a:solidFill>
                <a:latin typeface="Maiandra GD" panose="020E0502030308020204" pitchFamily="34" charset="0"/>
              </a:rPr>
              <a:t>Business development indicators formal sector</a:t>
            </a:r>
          </a:p>
          <a:p>
            <a:pPr algn="just">
              <a:buClrTx/>
              <a:buSzPct val="100000"/>
              <a:buFont typeface="Wingdings" panose="05000000000000000000" pitchFamily="2" charset="2"/>
              <a:buChar char="§"/>
            </a:pPr>
            <a:r>
              <a:rPr lang="en-US" sz="3000" dirty="0" smtClean="0">
                <a:solidFill>
                  <a:schemeClr val="tx1"/>
                </a:solidFill>
                <a:latin typeface="Maiandra GD" panose="020E0502030308020204" pitchFamily="34" charset="0"/>
              </a:rPr>
              <a:t>Employment indicators</a:t>
            </a:r>
          </a:p>
          <a:p>
            <a:pPr algn="just">
              <a:buClrTx/>
              <a:buSzPct val="100000"/>
              <a:buFont typeface="Wingdings" panose="05000000000000000000" pitchFamily="2" charset="2"/>
              <a:buChar char="§"/>
            </a:pPr>
            <a:r>
              <a:rPr lang="en-US" sz="3000" dirty="0" smtClean="0">
                <a:solidFill>
                  <a:schemeClr val="tx1"/>
                </a:solidFill>
                <a:latin typeface="Maiandra GD" panose="020E0502030308020204" pitchFamily="34" charset="0"/>
              </a:rPr>
              <a:t>Unemployment and labour underutilization</a:t>
            </a:r>
          </a:p>
        </p:txBody>
      </p:sp>
    </p:spTree>
    <p:extLst>
      <p:ext uri="{BB962C8B-B14F-4D97-AF65-F5344CB8AC3E}">
        <p14:creationId xmlns:p14="http://schemas.microsoft.com/office/powerpoint/2010/main" val="3971964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30400" y="457200"/>
            <a:ext cx="7170869" cy="720080"/>
          </a:xfrm>
          <a:prstGeom prst="rect">
            <a:avLst/>
          </a:prstGeom>
        </p:spPr>
        <p:txBody>
          <a:bodyPr>
            <a:normAutofit fontScale="90000"/>
          </a:bodyPr>
          <a:lstStyle/>
          <a:p>
            <a:r>
              <a:rPr lang="en-US" dirty="0" smtClean="0">
                <a:solidFill>
                  <a:schemeClr val="accent1"/>
                </a:solidFill>
              </a:rPr>
              <a:t>Analytical Products of LMIS</a:t>
            </a:r>
            <a:endParaRPr lang="en-US" dirty="0">
              <a:solidFill>
                <a:schemeClr val="accent1"/>
              </a:solidFill>
            </a:endParaRPr>
          </a:p>
        </p:txBody>
      </p:sp>
      <p:sp>
        <p:nvSpPr>
          <p:cNvPr id="3" name="Content Placeholder 2"/>
          <p:cNvSpPr>
            <a:spLocks noGrp="1"/>
          </p:cNvSpPr>
          <p:nvPr>
            <p:ph idx="4294967295"/>
          </p:nvPr>
        </p:nvSpPr>
        <p:spPr>
          <a:xfrm>
            <a:off x="347531" y="1066800"/>
            <a:ext cx="10972800" cy="4800600"/>
          </a:xfrm>
          <a:prstGeom prst="roundRect">
            <a:avLst/>
          </a:prstGeom>
        </p:spPr>
        <p:txBody>
          <a:bodyPr>
            <a:noAutofit/>
          </a:bodyPr>
          <a:lstStyle/>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Traceability Study, </a:t>
            </a:r>
          </a:p>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Employment and its projections, </a:t>
            </a:r>
          </a:p>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Discussion paper on available and needed skills, </a:t>
            </a:r>
          </a:p>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Social Demographic Report, </a:t>
            </a:r>
          </a:p>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Skills gap reports (9 Sectors), </a:t>
            </a:r>
          </a:p>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Employment Newsletter, </a:t>
            </a:r>
          </a:p>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Employment of TVET Graduates, </a:t>
            </a:r>
          </a:p>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Monthly job creation report</a:t>
            </a:r>
          </a:p>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Quarterly job barometer brief</a:t>
            </a:r>
          </a:p>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Labour Market brief on Immigration</a:t>
            </a:r>
          </a:p>
          <a:p>
            <a:pPr algn="just">
              <a:buClrTx/>
              <a:buFont typeface="Wingdings" panose="05000000000000000000" pitchFamily="2" charset="2"/>
              <a:buChar char="§"/>
            </a:pPr>
            <a:r>
              <a:rPr lang="en-US" sz="2200" dirty="0" smtClean="0">
                <a:solidFill>
                  <a:schemeClr val="tx1"/>
                </a:solidFill>
                <a:latin typeface="Maiandra GD" panose="020E0502030308020204" pitchFamily="34" charset="0"/>
              </a:rPr>
              <a:t>Labour Market brief on Enterprise Development</a:t>
            </a:r>
            <a:endParaRPr lang="en-US" sz="2200"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1385686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1">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1792</TotalTime>
  <Words>1555</Words>
  <Application>Microsoft Office PowerPoint</Application>
  <PresentationFormat>Custom</PresentationFormat>
  <Paragraphs>334</Paragraphs>
  <Slides>31</Slides>
  <Notes>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Banded</vt:lpstr>
      <vt:lpstr>PowerPoint Presentation</vt:lpstr>
      <vt:lpstr>Outline</vt:lpstr>
      <vt:lpstr>Objectives of Rwanda LMIS</vt:lpstr>
      <vt:lpstr>Current Data Source</vt:lpstr>
      <vt:lpstr>PowerPoint Presentation</vt:lpstr>
      <vt:lpstr>PowerPoint Presentation</vt:lpstr>
      <vt:lpstr>PowerPoint Presentation</vt:lpstr>
      <vt:lpstr>Main Labour Market Indicators</vt:lpstr>
      <vt:lpstr>Analytical Products of LMIS</vt:lpstr>
      <vt:lpstr>Stakeholder Wheel</vt:lpstr>
      <vt:lpstr>PowerPoint Presentation</vt:lpstr>
      <vt:lpstr>PowerPoint Presentation</vt:lpstr>
      <vt:lpstr> Rwanda Quarterly labour force survey: design and main results  </vt:lpstr>
      <vt:lpstr>Outlines </vt:lpstr>
      <vt:lpstr>1. Introduction </vt:lpstr>
      <vt:lpstr>Quarterly labour force survey design: Purposes</vt:lpstr>
      <vt:lpstr>Quarterly labour force survey design</vt:lpstr>
      <vt:lpstr>questionnaire design</vt:lpstr>
      <vt:lpstr> Main results on quarterly LFS </vt:lpstr>
      <vt:lpstr>Key concepts and definitions</vt:lpstr>
      <vt:lpstr>Summary labour force indicators, August 2019 (Q3): </vt:lpstr>
      <vt:lpstr>Calendar for report publication </vt:lpstr>
      <vt:lpstr>CONCLUSION </vt:lpstr>
      <vt:lpstr>PowerPoint Presentation</vt:lpstr>
      <vt:lpstr>PowerPoint Presentation</vt:lpstr>
      <vt:lpstr>PowerPoint Presentation</vt:lpstr>
      <vt:lpstr>PowerPoint Presentation</vt:lpstr>
      <vt:lpstr>PowerPoint Presentation</vt:lpstr>
      <vt:lpstr>PowerPoint Presentation</vt:lpstr>
      <vt:lpstr>Future Plans </vt:lpstr>
      <vt:lpstr>Discussions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Quartery labour force survey</dc:title>
  <dc:creator>James BYIRINGIRO</dc:creator>
  <cp:lastModifiedBy>ABDOU</cp:lastModifiedBy>
  <cp:revision>88</cp:revision>
  <dcterms:created xsi:type="dcterms:W3CDTF">2019-04-09T06:17:32Z</dcterms:created>
  <dcterms:modified xsi:type="dcterms:W3CDTF">2019-12-17T11:46:51Z</dcterms:modified>
</cp:coreProperties>
</file>