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8"/>
  </p:notesMasterIdLst>
  <p:handoutMasterIdLst>
    <p:handoutMasterId r:id="rId39"/>
  </p:handoutMasterIdLst>
  <p:sldIdLst>
    <p:sldId id="260" r:id="rId2"/>
    <p:sldId id="304" r:id="rId3"/>
    <p:sldId id="276" r:id="rId4"/>
    <p:sldId id="277" r:id="rId5"/>
    <p:sldId id="275" r:id="rId6"/>
    <p:sldId id="305" r:id="rId7"/>
    <p:sldId id="278" r:id="rId8"/>
    <p:sldId id="268" r:id="rId9"/>
    <p:sldId id="269" r:id="rId10"/>
    <p:sldId id="270" r:id="rId11"/>
    <p:sldId id="306" r:id="rId12"/>
    <p:sldId id="271" r:id="rId13"/>
    <p:sldId id="283" r:id="rId14"/>
    <p:sldId id="284" r:id="rId15"/>
    <p:sldId id="286" r:id="rId16"/>
    <p:sldId id="285" r:id="rId17"/>
    <p:sldId id="287" r:id="rId18"/>
    <p:sldId id="288" r:id="rId19"/>
    <p:sldId id="293" r:id="rId20"/>
    <p:sldId id="294" r:id="rId21"/>
    <p:sldId id="297" r:id="rId22"/>
    <p:sldId id="291" r:id="rId23"/>
    <p:sldId id="295" r:id="rId24"/>
    <p:sldId id="300" r:id="rId25"/>
    <p:sldId id="289" r:id="rId26"/>
    <p:sldId id="290" r:id="rId27"/>
    <p:sldId id="307" r:id="rId28"/>
    <p:sldId id="273" r:id="rId29"/>
    <p:sldId id="274" r:id="rId30"/>
    <p:sldId id="302" r:id="rId31"/>
    <p:sldId id="303" r:id="rId32"/>
    <p:sldId id="308" r:id="rId33"/>
    <p:sldId id="310" r:id="rId34"/>
    <p:sldId id="309" r:id="rId35"/>
    <p:sldId id="280" r:id="rId36"/>
    <p:sldId id="281" r:id="rId37"/>
  </p:sldIdLst>
  <p:sldSz cx="9144000" cy="6858000" type="screen4x3"/>
  <p:notesSz cx="9926638" cy="6797675"/>
  <p:defaultTextStyle>
    <a:defPPr>
      <a:defRPr lang="de-DE"/>
    </a:defPPr>
    <a:lvl1pPr algn="ctr" rtl="0" eaLnBrk="0" fontAlgn="base" hangingPunct="0">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ctr" rtl="0" eaLnBrk="0" fontAlgn="base" hangingPunct="0">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ctr" rtl="0" eaLnBrk="0" fontAlgn="base" hangingPunct="0">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ctr" rtl="0" eaLnBrk="0" fontAlgn="base" hangingPunct="0">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ctr" rtl="0" eaLnBrk="0" fontAlgn="base" hangingPunct="0">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1">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A1"/>
    <a:srgbClr val="61A3D3"/>
    <a:srgbClr val="C1022D"/>
    <a:srgbClr val="9D1229"/>
    <a:srgbClr val="D892BC"/>
    <a:srgbClr val="8000FF"/>
    <a:srgbClr val="A41D23"/>
    <a:srgbClr val="1F497D"/>
    <a:srgbClr val="00336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4689" autoAdjust="0"/>
  </p:normalViewPr>
  <p:slideViewPr>
    <p:cSldViewPr>
      <p:cViewPr varScale="1">
        <p:scale>
          <a:sx n="63" d="100"/>
          <a:sy n="63" d="100"/>
        </p:scale>
        <p:origin x="133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6" d="100"/>
          <a:sy n="116" d="100"/>
        </p:scale>
        <p:origin x="-1428" y="-108"/>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bwMode="auto">
          <a:xfrm>
            <a:off x="0" y="0"/>
            <a:ext cx="4302125" cy="339725"/>
          </a:xfrm>
          <a:prstGeom prst="rect">
            <a:avLst/>
          </a:prstGeom>
          <a:noFill/>
          <a:ln>
            <a:noFill/>
          </a:ln>
          <a:effectLst/>
        </p:spPr>
        <p:txBody>
          <a:bodyPr vert="horz" wrap="square" lIns="95541" tIns="47770" rIns="95541" bIns="47770" numCol="1" anchor="t" anchorCtr="0" compatLnSpc="1">
            <a:prstTxWarp prst="textNoShape">
              <a:avLst/>
            </a:prstTxWarp>
          </a:bodyPr>
          <a:lstStyle>
            <a:lvl1pPr algn="l" defTabSz="955526">
              <a:defRPr sz="1300">
                <a:latin typeface="Times New Roman" pitchFamily="18" charset="0"/>
                <a:ea typeface="+mn-ea"/>
                <a:cs typeface="+mn-cs"/>
              </a:defRPr>
            </a:lvl1pPr>
          </a:lstStyle>
          <a:p>
            <a:pPr>
              <a:defRPr/>
            </a:pPr>
            <a:endParaRPr lang="de-DE" altLang="de-DE"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8483" name="Rectangle 3"/>
          <p:cNvSpPr>
            <a:spLocks noGrp="1" noChangeArrowheads="1"/>
          </p:cNvSpPr>
          <p:nvPr>
            <p:ph type="dt" sz="quarter" idx="1"/>
          </p:nvPr>
        </p:nvSpPr>
        <p:spPr bwMode="auto">
          <a:xfrm>
            <a:off x="5622925" y="0"/>
            <a:ext cx="4302125" cy="339725"/>
          </a:xfrm>
          <a:prstGeom prst="rect">
            <a:avLst/>
          </a:prstGeom>
          <a:noFill/>
          <a:ln>
            <a:noFill/>
          </a:ln>
          <a:effectLst/>
        </p:spPr>
        <p:txBody>
          <a:bodyPr vert="horz" wrap="square" lIns="95541" tIns="47770" rIns="95541" bIns="47770" numCol="1" anchor="t" anchorCtr="0" compatLnSpc="1">
            <a:prstTxWarp prst="textNoShape">
              <a:avLst/>
            </a:prstTxWarp>
          </a:bodyPr>
          <a:lstStyle>
            <a:lvl1pPr algn="r" defTabSz="955526">
              <a:defRPr sz="1300">
                <a:latin typeface="Times New Roman" pitchFamily="18" charset="0"/>
                <a:ea typeface="+mn-ea"/>
                <a:cs typeface="+mn-cs"/>
              </a:defRPr>
            </a:lvl1pPr>
          </a:lstStyle>
          <a:p>
            <a:pPr>
              <a:defRPr/>
            </a:pPr>
            <a:endParaRPr lang="de-DE" altLang="de-DE" sz="11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8485" name="Rectangle 5"/>
          <p:cNvSpPr>
            <a:spLocks noGrp="1" noChangeArrowheads="1"/>
          </p:cNvSpPr>
          <p:nvPr>
            <p:ph type="sldNum" sz="quarter" idx="3"/>
          </p:nvPr>
        </p:nvSpPr>
        <p:spPr bwMode="auto">
          <a:xfrm>
            <a:off x="85130" y="6351165"/>
            <a:ext cx="773733" cy="338138"/>
          </a:xfrm>
          <a:prstGeom prst="rect">
            <a:avLst/>
          </a:prstGeom>
          <a:noFill/>
          <a:ln>
            <a:noFill/>
          </a:ln>
          <a:effectLst/>
        </p:spPr>
        <p:txBody>
          <a:bodyPr vert="horz" wrap="square" lIns="95541" tIns="47770" rIns="95541" bIns="47770" numCol="1" anchor="b" anchorCtr="0" compatLnSpc="1">
            <a:prstTxWarp prst="textNoShape">
              <a:avLst/>
            </a:prstTxWarp>
          </a:bodyPr>
          <a:lstStyle>
            <a:lvl1pPr algn="r" defTabSz="954088">
              <a:defRPr sz="1300">
                <a:latin typeface="Times New Roman" pitchFamily="18" charset="0"/>
              </a:defRPr>
            </a:lvl1pPr>
          </a:lstStyle>
          <a:p>
            <a:pPr algn="l">
              <a:defRPr/>
            </a:pPr>
            <a:fld id="{59786184-F328-430D-9532-77E6BB4C43D3}" type="slidenum">
              <a:rPr lang="de-DE" altLang="de-DE" sz="11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pPr algn="l">
                <a:defRPr/>
              </a:pPr>
              <a:t>‹Nr.›</a:t>
            </a:fld>
            <a:endParaRPr lang="de-DE" altLang="de-DE" sz="11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19" descr="Denkmodell_Logo_final_S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9703" y="6309567"/>
            <a:ext cx="129698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006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4302125" cy="339725"/>
          </a:xfrm>
          <a:prstGeom prst="rect">
            <a:avLst/>
          </a:prstGeom>
          <a:noFill/>
          <a:ln>
            <a:noFill/>
          </a:ln>
          <a:effectLst/>
        </p:spPr>
        <p:txBody>
          <a:bodyPr vert="horz" wrap="square" lIns="95541" tIns="47770" rIns="95541" bIns="47770" numCol="1" anchor="t" anchorCtr="0" compatLnSpc="1">
            <a:prstTxWarp prst="textNoShape">
              <a:avLst/>
            </a:prstTxWarp>
          </a:bodyPr>
          <a:lstStyle>
            <a:lvl1pPr algn="l" defTabSz="955526">
              <a:defRPr sz="11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de-DE" altLang="de-DE" dirty="0"/>
          </a:p>
        </p:txBody>
      </p:sp>
      <p:sp>
        <p:nvSpPr>
          <p:cNvPr id="26627" name="Rectangle 3"/>
          <p:cNvSpPr>
            <a:spLocks noGrp="1" noChangeArrowheads="1"/>
          </p:cNvSpPr>
          <p:nvPr>
            <p:ph type="dt" idx="1"/>
          </p:nvPr>
        </p:nvSpPr>
        <p:spPr bwMode="auto">
          <a:xfrm>
            <a:off x="5622925" y="0"/>
            <a:ext cx="4302125" cy="339725"/>
          </a:xfrm>
          <a:prstGeom prst="rect">
            <a:avLst/>
          </a:prstGeom>
          <a:noFill/>
          <a:ln>
            <a:noFill/>
          </a:ln>
          <a:effectLst/>
        </p:spPr>
        <p:txBody>
          <a:bodyPr vert="horz" wrap="square" lIns="95541" tIns="47770" rIns="95541" bIns="47770" numCol="1" anchor="t" anchorCtr="0" compatLnSpc="1">
            <a:prstTxWarp prst="textNoShape">
              <a:avLst/>
            </a:prstTxWarp>
          </a:bodyPr>
          <a:lstStyle>
            <a:lvl1pPr algn="r" defTabSz="955526">
              <a:defRPr sz="11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de-DE" altLang="de-DE"/>
          </a:p>
        </p:txBody>
      </p:sp>
      <p:sp>
        <p:nvSpPr>
          <p:cNvPr id="15364" name="Rectangle 4"/>
          <p:cNvSpPr>
            <a:spLocks noGrp="1" noRot="1" noChangeAspect="1" noChangeArrowheads="1" noTextEdit="1"/>
          </p:cNvSpPr>
          <p:nvPr>
            <p:ph type="sldImg" idx="2"/>
          </p:nvPr>
        </p:nvSpPr>
        <p:spPr bwMode="auto">
          <a:xfrm>
            <a:off x="3263900" y="511175"/>
            <a:ext cx="3398838" cy="25479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992188" y="3228975"/>
            <a:ext cx="7942262" cy="3057525"/>
          </a:xfrm>
          <a:prstGeom prst="rect">
            <a:avLst/>
          </a:prstGeom>
          <a:noFill/>
          <a:ln>
            <a:noFill/>
          </a:ln>
          <a:effectLst/>
        </p:spPr>
        <p:txBody>
          <a:bodyPr vert="horz" wrap="square" lIns="95541" tIns="47770" rIns="95541" bIns="47770" numCol="1" anchor="t" anchorCtr="0" compatLnSpc="1">
            <a:prstTxWarp prst="textNoShape">
              <a:avLst/>
            </a:prstTxWarp>
          </a:bodyPr>
          <a:lstStyle/>
          <a:p>
            <a:pPr lvl="0"/>
            <a:r>
              <a:rPr lang="de-DE" altLang="de-DE" noProof="0" dirty="0"/>
              <a:t>Textmasterformate durch Klicken bearbeiten</a:t>
            </a:r>
          </a:p>
          <a:p>
            <a:pPr lvl="1"/>
            <a:r>
              <a:rPr lang="de-DE" altLang="de-DE" noProof="0" dirty="0"/>
              <a:t>Zweite Ebene</a:t>
            </a:r>
          </a:p>
          <a:p>
            <a:pPr lvl="2"/>
            <a:r>
              <a:rPr lang="de-DE" altLang="de-DE" noProof="0" dirty="0"/>
              <a:t>Dritte Ebene</a:t>
            </a:r>
          </a:p>
          <a:p>
            <a:pPr lvl="3"/>
            <a:r>
              <a:rPr lang="de-DE" altLang="de-DE" noProof="0" dirty="0"/>
              <a:t>Vierte Ebene</a:t>
            </a:r>
          </a:p>
          <a:p>
            <a:pPr lvl="4"/>
            <a:r>
              <a:rPr lang="de-DE" altLang="de-DE" noProof="0" dirty="0"/>
              <a:t>Fünfte Ebene</a:t>
            </a:r>
          </a:p>
        </p:txBody>
      </p:sp>
      <p:sp>
        <p:nvSpPr>
          <p:cNvPr id="26631" name="Rectangle 7"/>
          <p:cNvSpPr>
            <a:spLocks noGrp="1" noChangeArrowheads="1"/>
          </p:cNvSpPr>
          <p:nvPr>
            <p:ph type="sldNum" sz="quarter" idx="5"/>
          </p:nvPr>
        </p:nvSpPr>
        <p:spPr bwMode="auto">
          <a:xfrm>
            <a:off x="0" y="6442600"/>
            <a:ext cx="930871" cy="338138"/>
          </a:xfrm>
          <a:prstGeom prst="rect">
            <a:avLst/>
          </a:prstGeom>
          <a:noFill/>
          <a:ln>
            <a:noFill/>
          </a:ln>
          <a:effectLst/>
        </p:spPr>
        <p:txBody>
          <a:bodyPr vert="horz" wrap="square" lIns="95541" tIns="47770" rIns="95541" bIns="47770" numCol="1" anchor="b" anchorCtr="0" compatLnSpc="1">
            <a:prstTxWarp prst="textNoShape">
              <a:avLst/>
            </a:prstTxWarp>
          </a:bodyPr>
          <a:lstStyle>
            <a:lvl1pPr algn="l" defTabSz="954088">
              <a:defRPr sz="11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86ACE1CB-451C-4B96-A90E-86389FCF579C}" type="slidenum">
              <a:rPr lang="de-DE" altLang="de-DE" smtClean="0"/>
              <a:pPr>
                <a:defRPr/>
              </a:pPr>
              <a:t>‹Nr.›</a:t>
            </a:fld>
            <a:endParaRPr lang="de-DE" altLang="de-DE"/>
          </a:p>
        </p:txBody>
      </p:sp>
      <p:pic>
        <p:nvPicPr>
          <p:cNvPr id="8" name="Picture 19" descr="Denkmodell_Logo_final_S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9703" y="6351165"/>
            <a:ext cx="129698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45778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rtl="0" eaLnBrk="0" fontAlgn="base" hangingPunct="0">
      <a:spcBef>
        <a:spcPct val="30000"/>
      </a:spcBef>
      <a:spcAft>
        <a:spcPct val="0"/>
      </a:spcAft>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algn="l" rtl="0" eaLnBrk="0" fontAlgn="base" hangingPunct="0">
      <a:spcBef>
        <a:spcPct val="30000"/>
      </a:spcBef>
      <a:spcAft>
        <a:spcPct val="0"/>
      </a:spcAft>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algn="l" rtl="0" eaLnBrk="0" fontAlgn="base" hangingPunct="0">
      <a:spcBef>
        <a:spcPct val="30000"/>
      </a:spcBef>
      <a:spcAft>
        <a:spcPct val="0"/>
      </a:spcAft>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algn="l" rtl="0" eaLnBrk="0" fontAlgn="base" hangingPunct="0">
      <a:spcBef>
        <a:spcPct val="30000"/>
      </a:spcBef>
      <a:spcAft>
        <a:spcPct val="0"/>
      </a:spcAft>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lide_Standard">
    <p:spTree>
      <p:nvGrpSpPr>
        <p:cNvPr id="1" name=""/>
        <p:cNvGrpSpPr/>
        <p:nvPr/>
      </p:nvGrpSpPr>
      <p:grpSpPr>
        <a:xfrm>
          <a:off x="0" y="0"/>
          <a:ext cx="0" cy="0"/>
          <a:chOff x="0" y="0"/>
          <a:chExt cx="0" cy="0"/>
        </a:xfrm>
      </p:grpSpPr>
      <p:sp>
        <p:nvSpPr>
          <p:cNvPr id="27651" name="Rectangle 3"/>
          <p:cNvSpPr>
            <a:spLocks noGrp="1" noChangeArrowheads="1"/>
          </p:cNvSpPr>
          <p:nvPr>
            <p:ph type="subTitle" idx="1" hasCustomPrompt="1"/>
          </p:nvPr>
        </p:nvSpPr>
        <p:spPr>
          <a:xfrm>
            <a:off x="1044327" y="4005064"/>
            <a:ext cx="5688013" cy="432048"/>
          </a:xfrm>
          <a:ln>
            <a:noFill/>
          </a:ln>
        </p:spPr>
        <p:txBody>
          <a:bodyPr/>
          <a:lstStyle>
            <a:lvl1pPr marL="0" indent="0" algn="l">
              <a:buFont typeface="Wingdings" pitchFamily="2" charset="2"/>
              <a:buNone/>
              <a:defRPr sz="2000" b="0" i="0">
                <a:solidFill>
                  <a:schemeClr val="accent3"/>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altLang="de-DE" noProof="0" dirty="0"/>
              <a:t>… </a:t>
            </a:r>
            <a:r>
              <a:rPr lang="de-DE" altLang="de-DE" noProof="0" dirty="0" err="1"/>
              <a:t>facilitators</a:t>
            </a:r>
            <a:r>
              <a:rPr lang="de-DE" altLang="de-DE" noProof="0" dirty="0"/>
              <a:t> …</a:t>
            </a:r>
            <a:endParaRPr lang="en-GB" altLang="de-DE" noProof="0" dirty="0"/>
          </a:p>
        </p:txBody>
      </p:sp>
      <p:sp>
        <p:nvSpPr>
          <p:cNvPr id="7" name="Text Placeholder 6"/>
          <p:cNvSpPr>
            <a:spLocks noGrp="1"/>
          </p:cNvSpPr>
          <p:nvPr>
            <p:ph type="body" sz="quarter" idx="10" hasCustomPrompt="1"/>
          </p:nvPr>
        </p:nvSpPr>
        <p:spPr>
          <a:xfrm>
            <a:off x="1043608" y="4509120"/>
            <a:ext cx="5688013" cy="503238"/>
          </a:xfrm>
          <a:noFill/>
          <a:ln>
            <a:noFill/>
          </a:ln>
          <a:effectLst/>
        </p:spPr>
        <p:txBody>
          <a:bodyPr/>
          <a:lstStyle>
            <a:lvl1pPr marL="0" indent="0" algn="l">
              <a:buNone/>
              <a:defRPr lang="de-DE" sz="1600" b="0" i="0" kern="1200" baseline="0" smtClean="0">
                <a:solidFill>
                  <a:srgbClr val="595959"/>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dirty="0"/>
              <a:t>… </a:t>
            </a:r>
            <a:r>
              <a:rPr lang="de-DE" dirty="0" err="1"/>
              <a:t>date</a:t>
            </a:r>
            <a:r>
              <a:rPr lang="de-DE" dirty="0"/>
              <a:t>, </a:t>
            </a:r>
            <a:r>
              <a:rPr lang="de-DE" dirty="0" err="1"/>
              <a:t>location</a:t>
            </a:r>
            <a:r>
              <a:rPr lang="de-DE" dirty="0"/>
              <a:t>.</a:t>
            </a:r>
          </a:p>
        </p:txBody>
      </p:sp>
      <p:sp>
        <p:nvSpPr>
          <p:cNvPr id="13" name="Text Placeholder 12"/>
          <p:cNvSpPr>
            <a:spLocks noGrp="1"/>
          </p:cNvSpPr>
          <p:nvPr>
            <p:ph type="body" sz="quarter" idx="11" hasCustomPrompt="1"/>
          </p:nvPr>
        </p:nvSpPr>
        <p:spPr>
          <a:xfrm>
            <a:off x="1043608" y="3212976"/>
            <a:ext cx="7056784" cy="720080"/>
          </a:xfrm>
          <a:noFill/>
          <a:ln>
            <a:noFill/>
          </a:ln>
          <a:effectLst/>
        </p:spPr>
        <p:txBody>
          <a:bodyPr anchor="ctr"/>
          <a:lstStyle>
            <a:lvl1pPr marL="0" indent="0" algn="l">
              <a:buNone/>
              <a:defRPr lang="de-DE" sz="3200" b="0" i="0" kern="1200" cap="none" spc="0" baseline="0" smtClean="0">
                <a:ln>
                  <a:noFill/>
                </a:ln>
                <a:solidFill>
                  <a:srgbClr val="0062A1"/>
                </a:solidFill>
                <a:effectLst/>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dirty="0"/>
              <a:t>Headline / Title</a:t>
            </a:r>
          </a:p>
        </p:txBody>
      </p:sp>
      <p:sp>
        <p:nvSpPr>
          <p:cNvPr id="15" name="Text Placeholder 14"/>
          <p:cNvSpPr>
            <a:spLocks noGrp="1"/>
          </p:cNvSpPr>
          <p:nvPr>
            <p:ph type="body" sz="quarter" idx="12" hasCustomPrompt="1"/>
          </p:nvPr>
        </p:nvSpPr>
        <p:spPr>
          <a:xfrm>
            <a:off x="1044872" y="2780730"/>
            <a:ext cx="4967288" cy="576262"/>
          </a:xfrm>
          <a:noFill/>
          <a:ln>
            <a:solidFill>
              <a:srgbClr val="FFFFFF"/>
            </a:solidFill>
          </a:ln>
          <a:effectLst/>
        </p:spPr>
        <p:txBody>
          <a:bodyPr anchor="ctr"/>
          <a:lstStyle>
            <a:lvl1pPr marL="0" indent="0">
              <a:buNone/>
              <a:defRPr lang="en-US" altLang="de-DE" sz="1100" b="0" i="0" cap="none" spc="0" baseline="0" smtClean="0">
                <a:ln>
                  <a:noFill/>
                </a:ln>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defRPr>
            </a:lvl1pPr>
          </a:lstStyle>
          <a:p>
            <a:pPr lvl="0"/>
            <a:r>
              <a:rPr lang="de-DE" dirty="0"/>
              <a:t>Click </a:t>
            </a:r>
            <a:r>
              <a:rPr lang="de-DE" dirty="0" err="1"/>
              <a:t>to</a:t>
            </a:r>
            <a:r>
              <a:rPr lang="de-DE" dirty="0"/>
              <a:t> </a:t>
            </a:r>
            <a:r>
              <a:rPr lang="de-DE" dirty="0" err="1"/>
              <a:t>insert</a:t>
            </a:r>
            <a:r>
              <a:rPr lang="de-DE" dirty="0"/>
              <a:t> </a:t>
            </a:r>
          </a:p>
        </p:txBody>
      </p:sp>
    </p:spTree>
    <p:extLst>
      <p:ext uri="{BB962C8B-B14F-4D97-AF65-F5344CB8AC3E}">
        <p14:creationId xmlns:p14="http://schemas.microsoft.com/office/powerpoint/2010/main" val="384127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lide_Photo Documentation">
    <p:spTree>
      <p:nvGrpSpPr>
        <p:cNvPr id="1" name=""/>
        <p:cNvGrpSpPr/>
        <p:nvPr/>
      </p:nvGrpSpPr>
      <p:grpSpPr>
        <a:xfrm>
          <a:off x="0" y="0"/>
          <a:ext cx="0" cy="0"/>
          <a:chOff x="0" y="0"/>
          <a:chExt cx="0" cy="0"/>
        </a:xfrm>
      </p:grpSpPr>
      <p:sp>
        <p:nvSpPr>
          <p:cNvPr id="11" name="Rectangle 3"/>
          <p:cNvSpPr>
            <a:spLocks noGrp="1" noChangeArrowheads="1"/>
          </p:cNvSpPr>
          <p:nvPr>
            <p:ph type="subTitle" idx="1" hasCustomPrompt="1"/>
          </p:nvPr>
        </p:nvSpPr>
        <p:spPr>
          <a:xfrm>
            <a:off x="1044327" y="4005064"/>
            <a:ext cx="5688013" cy="432048"/>
          </a:xfrm>
          <a:ln>
            <a:noFill/>
          </a:ln>
        </p:spPr>
        <p:txBody>
          <a:bodyPr/>
          <a:lstStyle>
            <a:lvl1pPr marL="0" indent="0" algn="l">
              <a:buFont typeface="Wingdings" pitchFamily="2" charset="2"/>
              <a:buNone/>
              <a:defRPr sz="2000" b="0" i="0">
                <a:solidFill>
                  <a:schemeClr val="accent3"/>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altLang="de-DE" noProof="0" dirty="0"/>
              <a:t>… </a:t>
            </a:r>
            <a:r>
              <a:rPr lang="de-DE" altLang="de-DE" noProof="0" dirty="0" err="1"/>
              <a:t>facilitators</a:t>
            </a:r>
            <a:r>
              <a:rPr lang="de-DE" altLang="de-DE" noProof="0" dirty="0"/>
              <a:t> …</a:t>
            </a:r>
            <a:endParaRPr lang="en-GB" altLang="de-DE" noProof="0" dirty="0"/>
          </a:p>
        </p:txBody>
      </p:sp>
      <p:sp>
        <p:nvSpPr>
          <p:cNvPr id="12" name="Text Placeholder 6"/>
          <p:cNvSpPr>
            <a:spLocks noGrp="1"/>
          </p:cNvSpPr>
          <p:nvPr>
            <p:ph type="body" sz="quarter" idx="10" hasCustomPrompt="1"/>
          </p:nvPr>
        </p:nvSpPr>
        <p:spPr>
          <a:xfrm>
            <a:off x="1043608" y="4509120"/>
            <a:ext cx="5688013" cy="503238"/>
          </a:xfrm>
          <a:noFill/>
          <a:ln>
            <a:noFill/>
          </a:ln>
          <a:effectLst/>
        </p:spPr>
        <p:txBody>
          <a:bodyPr/>
          <a:lstStyle>
            <a:lvl1pPr marL="0" indent="0" algn="l">
              <a:buNone/>
              <a:defRPr lang="de-DE" sz="1600" b="0" i="0" kern="1200" baseline="0" smtClean="0">
                <a:solidFill>
                  <a:srgbClr val="595959"/>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dirty="0"/>
              <a:t>… </a:t>
            </a:r>
            <a:r>
              <a:rPr lang="de-DE" dirty="0" err="1"/>
              <a:t>date</a:t>
            </a:r>
            <a:r>
              <a:rPr lang="de-DE" dirty="0"/>
              <a:t>, </a:t>
            </a:r>
            <a:r>
              <a:rPr lang="de-DE" dirty="0" err="1"/>
              <a:t>location</a:t>
            </a:r>
            <a:r>
              <a:rPr lang="de-DE" dirty="0"/>
              <a:t>.</a:t>
            </a:r>
          </a:p>
        </p:txBody>
      </p:sp>
      <p:sp>
        <p:nvSpPr>
          <p:cNvPr id="14" name="Text Placeholder 12"/>
          <p:cNvSpPr>
            <a:spLocks noGrp="1"/>
          </p:cNvSpPr>
          <p:nvPr>
            <p:ph type="body" sz="quarter" idx="11" hasCustomPrompt="1"/>
          </p:nvPr>
        </p:nvSpPr>
        <p:spPr>
          <a:xfrm>
            <a:off x="1043608" y="2852936"/>
            <a:ext cx="7056784" cy="1080120"/>
          </a:xfrm>
          <a:noFill/>
          <a:ln>
            <a:noFill/>
          </a:ln>
          <a:effectLst/>
        </p:spPr>
        <p:txBody>
          <a:bodyPr anchor="ctr"/>
          <a:lstStyle>
            <a:lvl1pPr marL="0" indent="0" algn="l">
              <a:buNone/>
              <a:defRPr lang="de-DE" sz="3200" b="0" i="0" kern="1200" cap="none" spc="0" smtClean="0">
                <a:ln>
                  <a:noFill/>
                </a:ln>
                <a:solidFill>
                  <a:schemeClr val="accent1"/>
                </a:solidFill>
                <a:effectLst/>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dirty="0" err="1"/>
              <a:t>Photo</a:t>
            </a:r>
            <a:r>
              <a:rPr lang="de-DE" dirty="0"/>
              <a:t> </a:t>
            </a:r>
            <a:r>
              <a:rPr lang="de-DE" dirty="0" err="1"/>
              <a:t>Documentation</a:t>
            </a:r>
            <a:endParaRPr lang="de-DE" dirty="0"/>
          </a:p>
          <a:p>
            <a:pPr lvl="0"/>
            <a:r>
              <a:rPr lang="de-DE" dirty="0"/>
              <a:t>Event</a:t>
            </a:r>
          </a:p>
        </p:txBody>
      </p:sp>
      <p:sp>
        <p:nvSpPr>
          <p:cNvPr id="16" name="Text Placeholder 14"/>
          <p:cNvSpPr>
            <a:spLocks noGrp="1"/>
          </p:cNvSpPr>
          <p:nvPr>
            <p:ph type="body" sz="quarter" idx="12" hasCustomPrompt="1"/>
          </p:nvPr>
        </p:nvSpPr>
        <p:spPr>
          <a:xfrm>
            <a:off x="1081708" y="2348682"/>
            <a:ext cx="4967288" cy="576262"/>
          </a:xfrm>
          <a:noFill/>
          <a:ln>
            <a:solidFill>
              <a:srgbClr val="FFFFFF"/>
            </a:solidFill>
          </a:ln>
          <a:effectLst/>
        </p:spPr>
        <p:txBody>
          <a:bodyPr anchor="ctr"/>
          <a:lstStyle>
            <a:lvl1pPr marL="0" indent="0">
              <a:buNone/>
              <a:defRPr lang="en-US" altLang="de-DE" sz="1100" b="0" i="0" cap="none" spc="0" baseline="0" smtClean="0">
                <a:ln>
                  <a:noFill/>
                </a:ln>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defRPr>
            </a:lvl1pPr>
          </a:lstStyle>
          <a:p>
            <a:pPr lvl="0"/>
            <a:r>
              <a:rPr lang="de-DE" dirty="0"/>
              <a:t>Click </a:t>
            </a:r>
            <a:r>
              <a:rPr lang="de-DE" dirty="0" err="1"/>
              <a:t>to</a:t>
            </a:r>
            <a:r>
              <a:rPr lang="de-DE" dirty="0"/>
              <a:t> </a:t>
            </a:r>
            <a:r>
              <a:rPr lang="de-DE" dirty="0" err="1"/>
              <a:t>insert</a:t>
            </a:r>
            <a:r>
              <a:rPr lang="de-DE" dirty="0"/>
              <a:t> </a:t>
            </a:r>
            <a:r>
              <a:rPr lang="de-DE" dirty="0" err="1"/>
              <a:t>client</a:t>
            </a:r>
            <a:r>
              <a:rPr lang="de-DE" dirty="0"/>
              <a:t> / </a:t>
            </a:r>
            <a:r>
              <a:rPr lang="de-DE" dirty="0" err="1"/>
              <a:t>project</a:t>
            </a:r>
            <a:r>
              <a:rPr lang="de-DE" dirty="0"/>
              <a:t> </a:t>
            </a:r>
            <a:r>
              <a:rPr lang="de-DE" dirty="0" err="1"/>
              <a:t>number</a:t>
            </a:r>
            <a:endParaRPr lang="de-DE" dirty="0"/>
          </a:p>
        </p:txBody>
      </p:sp>
    </p:spTree>
    <p:extLst>
      <p:ext uri="{BB962C8B-B14F-4D97-AF65-F5344CB8AC3E}">
        <p14:creationId xmlns:p14="http://schemas.microsoft.com/office/powerpoint/2010/main" val="362757305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_middle">
    <p:spTree>
      <p:nvGrpSpPr>
        <p:cNvPr id="1" name=""/>
        <p:cNvGrpSpPr/>
        <p:nvPr/>
      </p:nvGrpSpPr>
      <p:grpSpPr>
        <a:xfrm>
          <a:off x="0" y="0"/>
          <a:ext cx="0" cy="0"/>
          <a:chOff x="0" y="0"/>
          <a:chExt cx="0" cy="0"/>
        </a:xfrm>
      </p:grpSpPr>
      <p:sp>
        <p:nvSpPr>
          <p:cNvPr id="13" name="Text Placeholder 12"/>
          <p:cNvSpPr>
            <a:spLocks noGrp="1"/>
          </p:cNvSpPr>
          <p:nvPr>
            <p:ph type="body" sz="quarter" idx="11" hasCustomPrompt="1"/>
          </p:nvPr>
        </p:nvSpPr>
        <p:spPr>
          <a:xfrm>
            <a:off x="1043608" y="3212976"/>
            <a:ext cx="7056784" cy="720080"/>
          </a:xfrm>
          <a:noFill/>
          <a:ln>
            <a:noFill/>
          </a:ln>
          <a:effectLst/>
        </p:spPr>
        <p:txBody>
          <a:bodyPr anchor="ctr"/>
          <a:lstStyle>
            <a:lvl1pPr marL="0" indent="0" algn="ctr">
              <a:buNone/>
              <a:defRPr lang="de-DE" sz="3200" b="0" i="0" kern="1200" cap="none" spc="0" smtClean="0">
                <a:ln>
                  <a:noFill/>
                </a:ln>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dirty="0"/>
              <a:t>Click </a:t>
            </a:r>
            <a:r>
              <a:rPr lang="de-DE" dirty="0" err="1"/>
              <a:t>to</a:t>
            </a:r>
            <a:r>
              <a:rPr lang="de-DE" dirty="0"/>
              <a:t> </a:t>
            </a:r>
            <a:r>
              <a:rPr lang="de-DE" dirty="0" err="1"/>
              <a:t>edit</a:t>
            </a:r>
            <a:r>
              <a:rPr lang="de-DE" dirty="0"/>
              <a:t> </a:t>
            </a:r>
            <a:r>
              <a:rPr lang="de-DE" dirty="0" err="1"/>
              <a:t>headline</a:t>
            </a:r>
            <a:endParaRPr lang="de-DE" dirty="0"/>
          </a:p>
        </p:txBody>
      </p:sp>
      <p:sp>
        <p:nvSpPr>
          <p:cNvPr id="4" name="Slide Number Placeholder 1"/>
          <p:cNvSpPr>
            <a:spLocks noGrp="1"/>
          </p:cNvSpPr>
          <p:nvPr>
            <p:ph type="sldNum" sz="quarter" idx="4"/>
          </p:nvPr>
        </p:nvSpPr>
        <p:spPr>
          <a:xfrm>
            <a:off x="106933" y="6381750"/>
            <a:ext cx="504627" cy="365125"/>
          </a:xfrm>
          <a:prstGeom prst="rect">
            <a:avLst/>
          </a:prstGeom>
        </p:spPr>
        <p:txBody>
          <a:bodyPr vert="horz" wrap="square" lIns="91440" tIns="45720" rIns="91440" bIns="45720" numCol="1" anchor="b" anchorCtr="0" compatLnSpc="1">
            <a:prstTxWarp prst="textNoShape">
              <a:avLst/>
            </a:prstTxWarp>
          </a:bodyPr>
          <a:lstStyle>
            <a:lvl1pPr algn="l">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EBF304C2-E370-4D1A-8F81-84060912288A}" type="slidenum">
              <a:rPr lang="en-US" altLang="de-DE" smtClean="0"/>
              <a:pPr>
                <a:defRPr/>
              </a:pPr>
              <a:t>‹Nr.›</a:t>
            </a:fld>
            <a:endParaRPr lang="en-US" altLang="de-DE" dirty="0"/>
          </a:p>
        </p:txBody>
      </p:sp>
      <p:pic>
        <p:nvPicPr>
          <p:cNvPr id="6" name="Grafik 5" descr="C:\denkmodell\Pr\GIZ\bonn\YouMatch\18-669-GIZ-YouMatch-CoPs\Icons und Logos\YouMatch_logo.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4368" y="6112382"/>
            <a:ext cx="1094978" cy="520194"/>
          </a:xfrm>
          <a:prstGeom prst="rect">
            <a:avLst/>
          </a:prstGeom>
          <a:noFill/>
          <a:ln>
            <a:noFill/>
          </a:ln>
        </p:spPr>
      </p:pic>
    </p:spTree>
    <p:extLst>
      <p:ext uri="{BB962C8B-B14F-4D97-AF65-F5344CB8AC3E}">
        <p14:creationId xmlns:p14="http://schemas.microsoft.com/office/powerpoint/2010/main" val="1810240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el 1"/>
          <p:cNvSpPr>
            <a:spLocks noGrp="1"/>
          </p:cNvSpPr>
          <p:nvPr>
            <p:ph type="title" hasCustomPrompt="1"/>
          </p:nvPr>
        </p:nvSpPr>
        <p:spPr>
          <a:noFill/>
          <a:ln>
            <a:noFill/>
          </a:ln>
          <a:effectLst/>
        </p:spPr>
        <p:txBody>
          <a:bodyPr/>
          <a:lstStyle>
            <a:lvl1pPr>
              <a:defRPr lang="de-DE" baseline="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dirty="0"/>
              <a:t>Click </a:t>
            </a:r>
            <a:r>
              <a:rPr lang="de-DE" dirty="0" err="1"/>
              <a:t>to</a:t>
            </a:r>
            <a:r>
              <a:rPr lang="de-DE" dirty="0"/>
              <a:t> </a:t>
            </a:r>
            <a:r>
              <a:rPr lang="de-DE" dirty="0" err="1"/>
              <a:t>edit</a:t>
            </a:r>
            <a:r>
              <a:rPr lang="de-DE" dirty="0"/>
              <a:t> </a:t>
            </a:r>
            <a:r>
              <a:rPr lang="de-DE" dirty="0" err="1"/>
              <a:t>headline</a:t>
            </a:r>
            <a:endParaRPr lang="de-DE" dirty="0"/>
          </a:p>
        </p:txBody>
      </p:sp>
      <p:sp>
        <p:nvSpPr>
          <p:cNvPr id="5" name="Slide Number Placeholder 1"/>
          <p:cNvSpPr>
            <a:spLocks noGrp="1"/>
          </p:cNvSpPr>
          <p:nvPr>
            <p:ph type="sldNum" sz="quarter" idx="4"/>
          </p:nvPr>
        </p:nvSpPr>
        <p:spPr>
          <a:xfrm>
            <a:off x="106933" y="6381750"/>
            <a:ext cx="504627" cy="365125"/>
          </a:xfrm>
          <a:prstGeom prst="rect">
            <a:avLst/>
          </a:prstGeom>
        </p:spPr>
        <p:txBody>
          <a:bodyPr vert="horz" wrap="square" lIns="91440" tIns="45720" rIns="91440" bIns="45720" numCol="1" anchor="b" anchorCtr="0" compatLnSpc="1">
            <a:prstTxWarp prst="textNoShape">
              <a:avLst/>
            </a:prstTxWarp>
          </a:bodyPr>
          <a:lstStyle>
            <a:lvl1pPr algn="l">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EBF304C2-E370-4D1A-8F81-84060912288A}" type="slidenum">
              <a:rPr lang="en-US" altLang="de-DE" smtClean="0"/>
              <a:pPr>
                <a:defRPr/>
              </a:pPr>
              <a:t>‹Nr.›</a:t>
            </a:fld>
            <a:endParaRPr lang="en-US" altLang="de-DE" dirty="0"/>
          </a:p>
        </p:txBody>
      </p:sp>
    </p:spTree>
    <p:extLst>
      <p:ext uri="{BB962C8B-B14F-4D97-AF65-F5344CB8AC3E}">
        <p14:creationId xmlns:p14="http://schemas.microsoft.com/office/powerpoint/2010/main" val="4202026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 Page">
    <p:spTree>
      <p:nvGrpSpPr>
        <p:cNvPr id="1" name=""/>
        <p:cNvGrpSpPr/>
        <p:nvPr/>
      </p:nvGrpSpPr>
      <p:grpSpPr>
        <a:xfrm>
          <a:off x="0" y="0"/>
          <a:ext cx="0" cy="0"/>
          <a:chOff x="0" y="0"/>
          <a:chExt cx="0" cy="0"/>
        </a:xfrm>
      </p:grpSpPr>
      <p:sp>
        <p:nvSpPr>
          <p:cNvPr id="2" name="Titel 1"/>
          <p:cNvSpPr>
            <a:spLocks noGrp="1"/>
          </p:cNvSpPr>
          <p:nvPr>
            <p:ph type="title" hasCustomPrompt="1"/>
          </p:nvPr>
        </p:nvSpPr>
        <p:spPr>
          <a:noFill/>
          <a:ln>
            <a:noFill/>
          </a:ln>
          <a:effectLst/>
        </p:spPr>
        <p:txBody>
          <a:bodyPr/>
          <a:lstStyle>
            <a:lvl1pPr>
              <a:defRPr lang="de-DE">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dirty="0"/>
              <a:t>Click </a:t>
            </a:r>
            <a:r>
              <a:rPr lang="de-DE" dirty="0" err="1"/>
              <a:t>to</a:t>
            </a:r>
            <a:r>
              <a:rPr lang="de-DE" dirty="0"/>
              <a:t> </a:t>
            </a:r>
            <a:r>
              <a:rPr lang="de-DE" dirty="0" err="1"/>
              <a:t>edit</a:t>
            </a:r>
            <a:r>
              <a:rPr lang="de-DE" dirty="0"/>
              <a:t> </a:t>
            </a:r>
            <a:r>
              <a:rPr lang="de-DE" dirty="0" err="1"/>
              <a:t>headline</a:t>
            </a:r>
            <a:endParaRPr lang="de-DE" dirty="0"/>
          </a:p>
        </p:txBody>
      </p:sp>
      <p:sp>
        <p:nvSpPr>
          <p:cNvPr id="3" name="Inhaltsplatzhalter 2"/>
          <p:cNvSpPr>
            <a:spLocks noGrp="1"/>
          </p:cNvSpPr>
          <p:nvPr>
            <p:ph idx="1" hasCustomPrompt="1"/>
          </p:nvPr>
        </p:nvSpPr>
        <p:spPr>
          <a:xfrm>
            <a:off x="684213" y="1341438"/>
            <a:ext cx="8208267" cy="4975225"/>
          </a:xfrm>
        </p:spPr>
        <p:txBody>
          <a:bodyPr/>
          <a:lstStyle>
            <a:lvl1pPr marL="342900" indent="-342900">
              <a:buClr>
                <a:schemeClr val="tx1">
                  <a:lumMod val="65000"/>
                  <a:lumOff val="35000"/>
                </a:schemeClr>
              </a:buClr>
              <a:buFont typeface="Arial"/>
              <a:buChar char="•"/>
              <a:defRPr sz="2000">
                <a:latin typeface="Open Sans" panose="020B0606030504020204" pitchFamily="34" charset="0"/>
                <a:ea typeface="Open Sans" panose="020B0606030504020204" pitchFamily="34" charset="0"/>
                <a:cs typeface="Open Sans" panose="020B0606030504020204" pitchFamily="34" charset="0"/>
              </a:defRPr>
            </a:lvl1pPr>
            <a:lvl2pPr marL="742950" indent="-285750">
              <a:buClr>
                <a:schemeClr val="tx1">
                  <a:lumMod val="65000"/>
                  <a:lumOff val="35000"/>
                </a:schemeClr>
              </a:buClr>
              <a:buSzPct val="75000"/>
              <a:buFont typeface="Arial"/>
              <a:buChar char="•"/>
              <a:defRPr sz="2000">
                <a:latin typeface="Open Sans" panose="020B0606030504020204" pitchFamily="34" charset="0"/>
                <a:ea typeface="Open Sans" panose="020B0606030504020204" pitchFamily="34" charset="0"/>
                <a:cs typeface="Open Sans" panose="020B0606030504020204" pitchFamily="34" charset="0"/>
              </a:defRPr>
            </a:lvl2pPr>
          </a:lstStyle>
          <a:p>
            <a:pPr lvl="0"/>
            <a:r>
              <a:rPr lang="de-DE" dirty="0"/>
              <a:t>Click </a:t>
            </a:r>
            <a:r>
              <a:rPr lang="de-DE" dirty="0" err="1"/>
              <a:t>to</a:t>
            </a:r>
            <a:r>
              <a:rPr lang="de-DE" dirty="0"/>
              <a:t> </a:t>
            </a:r>
            <a:r>
              <a:rPr lang="de-DE" dirty="0" err="1"/>
              <a:t>edit</a:t>
            </a:r>
            <a:r>
              <a:rPr lang="de-DE" dirty="0"/>
              <a:t> </a:t>
            </a:r>
            <a:r>
              <a:rPr lang="de-DE" dirty="0" err="1"/>
              <a:t>text</a:t>
            </a:r>
            <a:endParaRPr lang="de-DE" dirty="0"/>
          </a:p>
          <a:p>
            <a:pPr lvl="1"/>
            <a:r>
              <a:rPr lang="de-DE" dirty="0"/>
              <a:t>... </a:t>
            </a:r>
            <a:r>
              <a:rPr lang="de-DE" dirty="0" err="1"/>
              <a:t>second</a:t>
            </a:r>
            <a:r>
              <a:rPr lang="de-DE" dirty="0"/>
              <a:t> </a:t>
            </a:r>
            <a:r>
              <a:rPr lang="de-DE" dirty="0" err="1"/>
              <a:t>level</a:t>
            </a:r>
            <a:endParaRPr lang="de-DE" dirty="0"/>
          </a:p>
        </p:txBody>
      </p:sp>
      <p:sp>
        <p:nvSpPr>
          <p:cNvPr id="6" name="Slide Number Placeholder 1"/>
          <p:cNvSpPr>
            <a:spLocks noGrp="1"/>
          </p:cNvSpPr>
          <p:nvPr>
            <p:ph type="sldNum" sz="quarter" idx="4"/>
          </p:nvPr>
        </p:nvSpPr>
        <p:spPr>
          <a:xfrm>
            <a:off x="106933" y="6381750"/>
            <a:ext cx="504627" cy="365125"/>
          </a:xfrm>
          <a:prstGeom prst="rect">
            <a:avLst/>
          </a:prstGeom>
        </p:spPr>
        <p:txBody>
          <a:bodyPr vert="horz" wrap="square" lIns="91440" tIns="45720" rIns="91440" bIns="45720" numCol="1" anchor="b" anchorCtr="0" compatLnSpc="1">
            <a:prstTxWarp prst="textNoShape">
              <a:avLst/>
            </a:prstTxWarp>
          </a:bodyPr>
          <a:lstStyle>
            <a:lvl1pPr algn="l">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EBF304C2-E370-4D1A-8F81-84060912288A}" type="slidenum">
              <a:rPr lang="en-US" altLang="de-DE" smtClean="0"/>
              <a:pPr>
                <a:defRPr/>
              </a:pPr>
              <a:t>‹Nr.›</a:t>
            </a:fld>
            <a:endParaRPr lang="en-US" altLang="de-DE" dirty="0"/>
          </a:p>
        </p:txBody>
      </p:sp>
    </p:spTree>
    <p:extLst>
      <p:ext uri="{BB962C8B-B14F-4D97-AF65-F5344CB8AC3E}">
        <p14:creationId xmlns:p14="http://schemas.microsoft.com/office/powerpoint/2010/main" val="1351192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s_dua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Click </a:t>
            </a:r>
            <a:r>
              <a:rPr lang="de-DE" dirty="0" err="1"/>
              <a:t>to</a:t>
            </a:r>
            <a:r>
              <a:rPr lang="de-DE" dirty="0"/>
              <a:t> </a:t>
            </a:r>
            <a:r>
              <a:rPr lang="de-DE" dirty="0" err="1"/>
              <a:t>edit</a:t>
            </a:r>
            <a:r>
              <a:rPr lang="de-DE" dirty="0"/>
              <a:t> </a:t>
            </a:r>
            <a:r>
              <a:rPr lang="de-DE" dirty="0" err="1"/>
              <a:t>headline</a:t>
            </a:r>
            <a:endParaRPr lang="de-DE" dirty="0"/>
          </a:p>
        </p:txBody>
      </p:sp>
      <p:sp>
        <p:nvSpPr>
          <p:cNvPr id="5" name="Bildplatzhalter 4"/>
          <p:cNvSpPr>
            <a:spLocks noGrp="1"/>
          </p:cNvSpPr>
          <p:nvPr>
            <p:ph type="pic" sz="quarter" idx="11" hasCustomPrompt="1"/>
          </p:nvPr>
        </p:nvSpPr>
        <p:spPr>
          <a:xfrm>
            <a:off x="4788024" y="1628800"/>
            <a:ext cx="3527425" cy="4537075"/>
          </a:xfrm>
        </p:spPr>
        <p:txBody>
          <a:bodyPr/>
          <a:lstStyle>
            <a:lvl1pPr marL="0" indent="0">
              <a:buNone/>
              <a:defRPr>
                <a:latin typeface="Open Sans" panose="020B0606030504020204" pitchFamily="34" charset="0"/>
                <a:ea typeface="Open Sans" panose="020B0606030504020204" pitchFamily="34" charset="0"/>
                <a:cs typeface="Open Sans" panose="020B0606030504020204" pitchFamily="34" charset="0"/>
              </a:defRPr>
            </a:lvl1pPr>
          </a:lstStyle>
          <a:p>
            <a:r>
              <a:rPr lang="de-DE" dirty="0"/>
              <a:t>Click </a:t>
            </a:r>
            <a:r>
              <a:rPr lang="de-DE" dirty="0" err="1"/>
              <a:t>to</a:t>
            </a:r>
            <a:r>
              <a:rPr lang="de-DE" dirty="0"/>
              <a:t> </a:t>
            </a:r>
            <a:r>
              <a:rPr lang="de-DE" dirty="0" err="1"/>
              <a:t>add</a:t>
            </a:r>
            <a:r>
              <a:rPr lang="de-DE" dirty="0"/>
              <a:t> </a:t>
            </a:r>
            <a:r>
              <a:rPr lang="de-DE" dirty="0" err="1"/>
              <a:t>picture</a:t>
            </a:r>
            <a:endParaRPr lang="de-DE" dirty="0"/>
          </a:p>
        </p:txBody>
      </p:sp>
      <p:sp>
        <p:nvSpPr>
          <p:cNvPr id="6" name="Bildplatzhalter 4"/>
          <p:cNvSpPr>
            <a:spLocks noGrp="1"/>
          </p:cNvSpPr>
          <p:nvPr>
            <p:ph type="pic" sz="quarter" idx="12" hasCustomPrompt="1"/>
          </p:nvPr>
        </p:nvSpPr>
        <p:spPr>
          <a:xfrm>
            <a:off x="827584" y="1628800"/>
            <a:ext cx="3527425" cy="4537075"/>
          </a:xfrm>
        </p:spPr>
        <p:txBody>
          <a:bodyPr/>
          <a:lstStyle>
            <a:lvl1pPr marL="0" indent="0">
              <a:buNone/>
              <a:defRPr>
                <a:latin typeface="Open Sans" panose="020B0606030504020204" pitchFamily="34" charset="0"/>
                <a:ea typeface="Open Sans" panose="020B0606030504020204" pitchFamily="34" charset="0"/>
                <a:cs typeface="Open Sans" panose="020B0606030504020204" pitchFamily="34" charset="0"/>
              </a:defRPr>
            </a:lvl1pPr>
          </a:lstStyle>
          <a:p>
            <a:r>
              <a:rPr lang="de-DE" dirty="0"/>
              <a:t>Click </a:t>
            </a:r>
            <a:r>
              <a:rPr lang="de-DE" dirty="0" err="1"/>
              <a:t>to</a:t>
            </a:r>
            <a:r>
              <a:rPr lang="de-DE" dirty="0"/>
              <a:t> </a:t>
            </a:r>
            <a:r>
              <a:rPr lang="de-DE" dirty="0" err="1"/>
              <a:t>add</a:t>
            </a:r>
            <a:r>
              <a:rPr lang="de-DE" dirty="0"/>
              <a:t> </a:t>
            </a:r>
            <a:r>
              <a:rPr lang="de-DE" dirty="0" err="1"/>
              <a:t>picture</a:t>
            </a:r>
            <a:endParaRPr lang="de-DE" dirty="0"/>
          </a:p>
        </p:txBody>
      </p:sp>
      <p:sp>
        <p:nvSpPr>
          <p:cNvPr id="9" name="Slide Number Placeholder 1"/>
          <p:cNvSpPr>
            <a:spLocks noGrp="1"/>
          </p:cNvSpPr>
          <p:nvPr>
            <p:ph type="sldNum" sz="quarter" idx="4"/>
          </p:nvPr>
        </p:nvSpPr>
        <p:spPr>
          <a:xfrm>
            <a:off x="106933" y="6381750"/>
            <a:ext cx="504627" cy="365125"/>
          </a:xfrm>
          <a:prstGeom prst="rect">
            <a:avLst/>
          </a:prstGeom>
        </p:spPr>
        <p:txBody>
          <a:bodyPr vert="horz" wrap="square" lIns="91440" tIns="45720" rIns="91440" bIns="45720" numCol="1" anchor="b" anchorCtr="0" compatLnSpc="1">
            <a:prstTxWarp prst="textNoShape">
              <a:avLst/>
            </a:prstTxWarp>
          </a:bodyPr>
          <a:lstStyle>
            <a:lvl1pPr algn="l">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EBF304C2-E370-4D1A-8F81-84060912288A}" type="slidenum">
              <a:rPr lang="en-US" altLang="de-DE" smtClean="0"/>
              <a:pPr>
                <a:defRPr/>
              </a:pPr>
              <a:t>‹Nr.›</a:t>
            </a:fld>
            <a:endParaRPr lang="en-US" altLang="de-DE" dirty="0"/>
          </a:p>
        </p:txBody>
      </p:sp>
    </p:spTree>
    <p:extLst>
      <p:ext uri="{BB962C8B-B14F-4D97-AF65-F5344CB8AC3E}">
        <p14:creationId xmlns:p14="http://schemas.microsoft.com/office/powerpoint/2010/main" val="1211139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_on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de-DE" dirty="0"/>
              <a:t>Click </a:t>
            </a:r>
            <a:r>
              <a:rPr lang="de-DE" dirty="0" err="1"/>
              <a:t>to</a:t>
            </a:r>
            <a:r>
              <a:rPr lang="de-DE" dirty="0"/>
              <a:t> </a:t>
            </a:r>
            <a:r>
              <a:rPr lang="de-DE" dirty="0" err="1"/>
              <a:t>edit</a:t>
            </a:r>
            <a:r>
              <a:rPr lang="de-DE" dirty="0"/>
              <a:t> </a:t>
            </a:r>
            <a:r>
              <a:rPr lang="de-DE" dirty="0" err="1"/>
              <a:t>headline</a:t>
            </a:r>
            <a:endParaRPr lang="de-DE" dirty="0"/>
          </a:p>
        </p:txBody>
      </p:sp>
      <p:sp>
        <p:nvSpPr>
          <p:cNvPr id="6" name="Bildplatzhalter 4"/>
          <p:cNvSpPr>
            <a:spLocks noGrp="1"/>
          </p:cNvSpPr>
          <p:nvPr>
            <p:ph type="pic" sz="quarter" idx="12" hasCustomPrompt="1"/>
          </p:nvPr>
        </p:nvSpPr>
        <p:spPr>
          <a:xfrm>
            <a:off x="827584" y="1628800"/>
            <a:ext cx="7488832" cy="4537075"/>
          </a:xfrm>
        </p:spPr>
        <p:txBody>
          <a:bodyPr/>
          <a:lstStyle>
            <a:lvl1pPr marL="0" indent="0">
              <a:buNone/>
              <a:defRPr>
                <a:latin typeface="Open Sans" panose="020B0606030504020204" pitchFamily="34" charset="0"/>
                <a:ea typeface="Open Sans" panose="020B0606030504020204" pitchFamily="34" charset="0"/>
                <a:cs typeface="Open Sans" panose="020B0606030504020204" pitchFamily="34" charset="0"/>
              </a:defRPr>
            </a:lvl1pPr>
          </a:lstStyle>
          <a:p>
            <a:r>
              <a:rPr lang="de-DE" dirty="0"/>
              <a:t>Click </a:t>
            </a:r>
            <a:r>
              <a:rPr lang="de-DE" dirty="0" err="1"/>
              <a:t>to</a:t>
            </a:r>
            <a:r>
              <a:rPr lang="de-DE" dirty="0"/>
              <a:t> </a:t>
            </a:r>
            <a:r>
              <a:rPr lang="de-DE" dirty="0" err="1"/>
              <a:t>add</a:t>
            </a:r>
            <a:r>
              <a:rPr lang="de-DE" dirty="0"/>
              <a:t> </a:t>
            </a:r>
            <a:r>
              <a:rPr lang="de-DE" dirty="0" err="1"/>
              <a:t>picture</a:t>
            </a:r>
            <a:endParaRPr lang="de-DE" dirty="0"/>
          </a:p>
        </p:txBody>
      </p:sp>
      <p:sp>
        <p:nvSpPr>
          <p:cNvPr id="8" name="Slide Number Placeholder 1"/>
          <p:cNvSpPr>
            <a:spLocks noGrp="1"/>
          </p:cNvSpPr>
          <p:nvPr>
            <p:ph type="sldNum" sz="quarter" idx="4"/>
          </p:nvPr>
        </p:nvSpPr>
        <p:spPr>
          <a:xfrm>
            <a:off x="106933" y="6381750"/>
            <a:ext cx="504627" cy="365125"/>
          </a:xfrm>
          <a:prstGeom prst="rect">
            <a:avLst/>
          </a:prstGeom>
        </p:spPr>
        <p:txBody>
          <a:bodyPr vert="horz" wrap="square" lIns="91440" tIns="45720" rIns="91440" bIns="45720" numCol="1" anchor="b" anchorCtr="0" compatLnSpc="1">
            <a:prstTxWarp prst="textNoShape">
              <a:avLst/>
            </a:prstTxWarp>
          </a:bodyPr>
          <a:lstStyle>
            <a:lvl1pPr algn="l">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EBF304C2-E370-4D1A-8F81-84060912288A}" type="slidenum">
              <a:rPr lang="en-US" altLang="de-DE" smtClean="0"/>
              <a:pPr>
                <a:defRPr/>
              </a:pPr>
              <a:t>‹Nr.›</a:t>
            </a:fld>
            <a:endParaRPr lang="en-US" altLang="de-DE" dirty="0"/>
          </a:p>
        </p:txBody>
      </p:sp>
    </p:spTree>
    <p:extLst>
      <p:ext uri="{BB962C8B-B14F-4D97-AF65-F5344CB8AC3E}">
        <p14:creationId xmlns:p14="http://schemas.microsoft.com/office/powerpoint/2010/main" val="2782758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1188" y="333375"/>
            <a:ext cx="815498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de-DE" dirty="0"/>
              <a:t>Click to edit headline</a:t>
            </a:r>
          </a:p>
        </p:txBody>
      </p:sp>
      <p:sp>
        <p:nvSpPr>
          <p:cNvPr id="1027" name="Rectangle 3"/>
          <p:cNvSpPr>
            <a:spLocks noGrp="1" noChangeArrowheads="1"/>
          </p:cNvSpPr>
          <p:nvPr>
            <p:ph type="body" idx="1"/>
          </p:nvPr>
        </p:nvSpPr>
        <p:spPr bwMode="auto">
          <a:xfrm>
            <a:off x="684213" y="1341438"/>
            <a:ext cx="8459787"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noProof="0" dirty="0"/>
              <a:t>Click </a:t>
            </a:r>
            <a:r>
              <a:rPr lang="de-DE" altLang="de-DE" noProof="0" dirty="0" err="1"/>
              <a:t>to</a:t>
            </a:r>
            <a:r>
              <a:rPr lang="de-DE" altLang="de-DE" noProof="0" dirty="0"/>
              <a:t> </a:t>
            </a:r>
            <a:r>
              <a:rPr lang="de-DE" altLang="de-DE" noProof="0" dirty="0" err="1"/>
              <a:t>add</a:t>
            </a:r>
            <a:r>
              <a:rPr lang="de-DE" altLang="de-DE" noProof="0" dirty="0"/>
              <a:t> </a:t>
            </a:r>
            <a:r>
              <a:rPr lang="de-DE" altLang="de-DE" noProof="0" dirty="0" err="1"/>
              <a:t>text</a:t>
            </a:r>
            <a:r>
              <a:rPr lang="de-DE" altLang="de-DE" noProof="0" dirty="0"/>
              <a:t> …</a:t>
            </a:r>
          </a:p>
          <a:p>
            <a:pPr lvl="1"/>
            <a:r>
              <a:rPr lang="de-DE" altLang="de-DE" noProof="0" dirty="0"/>
              <a:t>… </a:t>
            </a:r>
            <a:r>
              <a:rPr lang="de-DE" altLang="de-DE" noProof="0" dirty="0" err="1"/>
              <a:t>second</a:t>
            </a:r>
            <a:r>
              <a:rPr lang="de-DE" altLang="de-DE" noProof="0" dirty="0"/>
              <a:t> </a:t>
            </a:r>
            <a:r>
              <a:rPr lang="de-DE" altLang="de-DE" noProof="0" dirty="0" err="1"/>
              <a:t>level</a:t>
            </a:r>
            <a:r>
              <a:rPr lang="de-DE" altLang="de-DE" noProof="0" dirty="0"/>
              <a:t> …</a:t>
            </a:r>
          </a:p>
          <a:p>
            <a:pPr lvl="2"/>
            <a:r>
              <a:rPr lang="de-DE" altLang="de-DE" noProof="0" dirty="0"/>
              <a:t>… </a:t>
            </a:r>
            <a:r>
              <a:rPr lang="de-DE" altLang="de-DE" noProof="0" dirty="0" err="1"/>
              <a:t>third</a:t>
            </a:r>
            <a:r>
              <a:rPr lang="de-DE" altLang="de-DE" noProof="0" dirty="0"/>
              <a:t> </a:t>
            </a:r>
            <a:r>
              <a:rPr lang="de-DE" altLang="de-DE" noProof="0" dirty="0" err="1"/>
              <a:t>level</a:t>
            </a:r>
            <a:r>
              <a:rPr lang="de-DE" altLang="de-DE" noProof="0" dirty="0"/>
              <a:t> …</a:t>
            </a:r>
          </a:p>
        </p:txBody>
      </p:sp>
      <p:pic>
        <p:nvPicPr>
          <p:cNvPr id="4" name="Grafik 3" descr="C:\denkmodell\Pr\GIZ\bonn\YouMatch\18-669-GIZ-YouMatch-CoPs\Icons und Logos\YouMatch_logo.png"/>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884368" y="6112382"/>
            <a:ext cx="1094978" cy="520194"/>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911" r:id="rId1"/>
    <p:sldLayoutId id="2147483915" r:id="rId2"/>
    <p:sldLayoutId id="2147483912" r:id="rId3"/>
    <p:sldLayoutId id="2147483913" r:id="rId4"/>
    <p:sldLayoutId id="2147483914" r:id="rId5"/>
    <p:sldLayoutId id="2147483916" r:id="rId6"/>
    <p:sldLayoutId id="2147483917" r:id="rId7"/>
  </p:sldLayoutIdLst>
  <p:hf hdr="0" ftr="0" dt="0"/>
  <p:txStyles>
    <p:titleStyle>
      <a:lvl1pPr algn="l" rtl="0" eaLnBrk="1" fontAlgn="base" hangingPunct="1">
        <a:spcBef>
          <a:spcPct val="0"/>
        </a:spcBef>
        <a:spcAft>
          <a:spcPct val="0"/>
        </a:spcAft>
        <a:defRPr lang="en-GB" altLang="de-DE" sz="240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algn="l" rtl="0" eaLnBrk="1" fontAlgn="base" hangingPunct="1">
        <a:spcBef>
          <a:spcPct val="0"/>
        </a:spcBef>
        <a:spcAft>
          <a:spcPct val="0"/>
        </a:spcAft>
        <a:defRPr sz="2400">
          <a:solidFill>
            <a:srgbClr val="404040"/>
          </a:solidFill>
          <a:effectLst>
            <a:outerShdw blurRad="38100" dist="38100" dir="2700000" algn="tl">
              <a:srgbClr val="C0C0C0"/>
            </a:outerShdw>
          </a:effectLst>
          <a:latin typeface="Calibri" pitchFamily="34" charset="0"/>
          <a:ea typeface="ＭＳ Ｐゴシック" charset="0"/>
          <a:cs typeface="Calibri" pitchFamily="34" charset="0"/>
        </a:defRPr>
      </a:lvl2pPr>
      <a:lvl3pPr algn="l" rtl="0" eaLnBrk="1" fontAlgn="base" hangingPunct="1">
        <a:spcBef>
          <a:spcPct val="0"/>
        </a:spcBef>
        <a:spcAft>
          <a:spcPct val="0"/>
        </a:spcAft>
        <a:defRPr sz="2400">
          <a:solidFill>
            <a:srgbClr val="404040"/>
          </a:solidFill>
          <a:effectLst>
            <a:outerShdw blurRad="38100" dist="38100" dir="2700000" algn="tl">
              <a:srgbClr val="C0C0C0"/>
            </a:outerShdw>
          </a:effectLst>
          <a:latin typeface="Calibri" pitchFamily="34" charset="0"/>
          <a:ea typeface="ＭＳ Ｐゴシック" charset="0"/>
          <a:cs typeface="Calibri" pitchFamily="34" charset="0"/>
        </a:defRPr>
      </a:lvl3pPr>
      <a:lvl4pPr algn="l" rtl="0" eaLnBrk="1" fontAlgn="base" hangingPunct="1">
        <a:spcBef>
          <a:spcPct val="0"/>
        </a:spcBef>
        <a:spcAft>
          <a:spcPct val="0"/>
        </a:spcAft>
        <a:defRPr sz="2400">
          <a:solidFill>
            <a:srgbClr val="404040"/>
          </a:solidFill>
          <a:effectLst>
            <a:outerShdw blurRad="38100" dist="38100" dir="2700000" algn="tl">
              <a:srgbClr val="C0C0C0"/>
            </a:outerShdw>
          </a:effectLst>
          <a:latin typeface="Calibri" pitchFamily="34" charset="0"/>
          <a:ea typeface="ＭＳ Ｐゴシック" charset="0"/>
          <a:cs typeface="Calibri" pitchFamily="34" charset="0"/>
        </a:defRPr>
      </a:lvl4pPr>
      <a:lvl5pPr algn="l" rtl="0" eaLnBrk="1" fontAlgn="base" hangingPunct="1">
        <a:spcBef>
          <a:spcPct val="0"/>
        </a:spcBef>
        <a:spcAft>
          <a:spcPct val="0"/>
        </a:spcAft>
        <a:defRPr sz="2400">
          <a:solidFill>
            <a:srgbClr val="404040"/>
          </a:solidFill>
          <a:effectLst>
            <a:outerShdw blurRad="38100" dist="38100" dir="2700000" algn="tl">
              <a:srgbClr val="C0C0C0"/>
            </a:outerShdw>
          </a:effectLst>
          <a:latin typeface="Calibri" pitchFamily="34" charset="0"/>
          <a:ea typeface="ＭＳ Ｐゴシック" charset="0"/>
          <a:cs typeface="Calibri" pitchFamily="34" charset="0"/>
        </a:defRPr>
      </a:lvl5pPr>
      <a:lvl6pPr marL="457200" algn="l" rtl="0" eaLnBrk="1" fontAlgn="base" hangingPunct="1">
        <a:spcBef>
          <a:spcPct val="0"/>
        </a:spcBef>
        <a:spcAft>
          <a:spcPct val="0"/>
        </a:spcAft>
        <a:defRPr sz="2400" b="1">
          <a:solidFill>
            <a:srgbClr val="003366"/>
          </a:solidFill>
          <a:effectLst>
            <a:outerShdw blurRad="38100" dist="38100" dir="2700000" algn="tl">
              <a:srgbClr val="C0C0C0"/>
            </a:outerShdw>
          </a:effectLst>
          <a:latin typeface="Arial" charset="0"/>
        </a:defRPr>
      </a:lvl6pPr>
      <a:lvl7pPr marL="914400" algn="l" rtl="0" eaLnBrk="1" fontAlgn="base" hangingPunct="1">
        <a:spcBef>
          <a:spcPct val="0"/>
        </a:spcBef>
        <a:spcAft>
          <a:spcPct val="0"/>
        </a:spcAft>
        <a:defRPr sz="2400" b="1">
          <a:solidFill>
            <a:srgbClr val="003366"/>
          </a:solidFill>
          <a:effectLst>
            <a:outerShdw blurRad="38100" dist="38100" dir="2700000" algn="tl">
              <a:srgbClr val="C0C0C0"/>
            </a:outerShdw>
          </a:effectLst>
          <a:latin typeface="Arial" charset="0"/>
        </a:defRPr>
      </a:lvl7pPr>
      <a:lvl8pPr marL="1371600" algn="l" rtl="0" eaLnBrk="1" fontAlgn="base" hangingPunct="1">
        <a:spcBef>
          <a:spcPct val="0"/>
        </a:spcBef>
        <a:spcAft>
          <a:spcPct val="0"/>
        </a:spcAft>
        <a:defRPr sz="2400" b="1">
          <a:solidFill>
            <a:srgbClr val="003366"/>
          </a:solidFill>
          <a:effectLst>
            <a:outerShdw blurRad="38100" dist="38100" dir="2700000" algn="tl">
              <a:srgbClr val="C0C0C0"/>
            </a:outerShdw>
          </a:effectLst>
          <a:latin typeface="Arial" charset="0"/>
        </a:defRPr>
      </a:lvl8pPr>
      <a:lvl9pPr marL="1828800" algn="l" rtl="0" eaLnBrk="1" fontAlgn="base" hangingPunct="1">
        <a:spcBef>
          <a:spcPct val="0"/>
        </a:spcBef>
        <a:spcAft>
          <a:spcPct val="0"/>
        </a:spcAft>
        <a:defRPr sz="2400" b="1">
          <a:solidFill>
            <a:srgbClr val="003366"/>
          </a:solidFill>
          <a:effectLst>
            <a:outerShdw blurRad="38100" dist="38100" dir="2700000" algn="tl">
              <a:srgbClr val="C0C0C0"/>
            </a:outerShdw>
          </a:effectLst>
          <a:latin typeface="Arial" charset="0"/>
        </a:defRPr>
      </a:lvl9pPr>
    </p:titleStyle>
    <p:bodyStyle>
      <a:lvl1pPr marL="457200" indent="-457200" algn="l" rtl="0" eaLnBrk="1" fontAlgn="base" hangingPunct="1">
        <a:spcBef>
          <a:spcPct val="20000"/>
        </a:spcBef>
        <a:spcAft>
          <a:spcPct val="0"/>
        </a:spcAft>
        <a:buClr>
          <a:schemeClr val="tx1">
            <a:lumMod val="65000"/>
            <a:lumOff val="35000"/>
          </a:schemeClr>
        </a:buClr>
        <a:buFont typeface="Arial" pitchFamily="34" charset="0"/>
        <a:buChar char="•"/>
        <a:defRPr lang="en-GB" sz="28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rtl="0" eaLnBrk="1" fontAlgn="base" hangingPunct="1">
        <a:spcBef>
          <a:spcPct val="20000"/>
        </a:spcBef>
        <a:spcAft>
          <a:spcPct val="0"/>
        </a:spcAft>
        <a:buClr>
          <a:schemeClr val="tx1">
            <a:lumMod val="65000"/>
            <a:lumOff val="35000"/>
          </a:schemeClr>
        </a:buClr>
        <a:buSzPct val="75000"/>
        <a:buFont typeface="Arial" pitchFamily="34" charset="0"/>
        <a:buChar char="•"/>
        <a:defRPr lang="en-GB" sz="26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257300" indent="-342900" algn="l" rtl="0" eaLnBrk="1" fontAlgn="base" hangingPunct="1">
        <a:spcBef>
          <a:spcPct val="20000"/>
        </a:spcBef>
        <a:spcAft>
          <a:spcPct val="0"/>
        </a:spcAft>
        <a:buClr>
          <a:schemeClr val="tx1">
            <a:lumMod val="65000"/>
            <a:lumOff val="35000"/>
          </a:schemeClr>
        </a:buClr>
        <a:buSzPct val="75000"/>
        <a:buFont typeface="Arial" panose="020B0604020202020204" pitchFamily="34" charset="0"/>
        <a:buChar char="•"/>
        <a:defRPr lang="en-GB" sz="24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1" fontAlgn="base" hangingPunct="1">
        <a:spcBef>
          <a:spcPct val="20000"/>
        </a:spcBef>
        <a:spcAft>
          <a:spcPct val="0"/>
        </a:spcAft>
        <a:buClr>
          <a:schemeClr val="accent6"/>
        </a:buClr>
        <a:buFont typeface="Arial" pitchFamily="34" charset="0"/>
        <a:buChar char="•"/>
        <a:defRPr lang="en-GB"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1" fontAlgn="base" hangingPunct="1">
        <a:spcBef>
          <a:spcPct val="20000"/>
        </a:spcBef>
        <a:spcAft>
          <a:spcPct val="0"/>
        </a:spcAft>
        <a:buClr>
          <a:schemeClr val="accent6"/>
        </a:buClr>
        <a:buChar char="-"/>
        <a:defRPr lang="en-GB"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rtl="0" eaLnBrk="1" fontAlgn="base" hangingPunct="1">
        <a:spcBef>
          <a:spcPct val="20000"/>
        </a:spcBef>
        <a:spcAft>
          <a:spcPct val="0"/>
        </a:spcAft>
        <a:buClr>
          <a:srgbClr val="CC0000"/>
        </a:buClr>
        <a:buChar char="-"/>
        <a:defRPr sz="2000">
          <a:solidFill>
            <a:schemeClr val="tx1"/>
          </a:solidFill>
          <a:latin typeface="+mn-lt"/>
        </a:defRPr>
      </a:lvl6pPr>
      <a:lvl7pPr marL="2971800" indent="-228600" algn="l" rtl="0" eaLnBrk="1" fontAlgn="base" hangingPunct="1">
        <a:spcBef>
          <a:spcPct val="20000"/>
        </a:spcBef>
        <a:spcAft>
          <a:spcPct val="0"/>
        </a:spcAft>
        <a:buClr>
          <a:srgbClr val="CC0000"/>
        </a:buClr>
        <a:buChar char="-"/>
        <a:defRPr sz="2000">
          <a:solidFill>
            <a:schemeClr val="tx1"/>
          </a:solidFill>
          <a:latin typeface="+mn-lt"/>
        </a:defRPr>
      </a:lvl7pPr>
      <a:lvl8pPr marL="3429000" indent="-228600" algn="l" rtl="0" eaLnBrk="1" fontAlgn="base" hangingPunct="1">
        <a:spcBef>
          <a:spcPct val="20000"/>
        </a:spcBef>
        <a:spcAft>
          <a:spcPct val="0"/>
        </a:spcAft>
        <a:buClr>
          <a:srgbClr val="CC0000"/>
        </a:buClr>
        <a:buChar char="-"/>
        <a:defRPr sz="2000">
          <a:solidFill>
            <a:schemeClr val="tx1"/>
          </a:solidFill>
          <a:latin typeface="+mn-lt"/>
        </a:defRPr>
      </a:lvl8pPr>
      <a:lvl9pPr marL="3886200" indent="-228600" algn="l" rtl="0" eaLnBrk="1" fontAlgn="base" hangingPunct="1">
        <a:spcBef>
          <a:spcPct val="20000"/>
        </a:spcBef>
        <a:spcAft>
          <a:spcPct val="0"/>
        </a:spcAft>
        <a:buClr>
          <a:srgbClr val="CC0000"/>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ihk-fachkraefte-nrw.de/"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ib.nrw.de/"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C:\Users\sd\AppData\Local\Microsoft\Windows\INetCache\Content.Word\ELdZ_ml_Office_farbe_en.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7376" y="181066"/>
            <a:ext cx="1417955" cy="790575"/>
          </a:xfrm>
          <a:prstGeom prst="rect">
            <a:avLst/>
          </a:prstGeom>
          <a:noFill/>
          <a:ln>
            <a:noFill/>
          </a:ln>
        </p:spPr>
      </p:pic>
      <p:pic>
        <p:nvPicPr>
          <p:cNvPr id="7" name="Grafik 6" descr="C:\denkmodell\Pr\GIZ\bonn\YouMatch\18-669-GIZ-YouMatch-CoPs\Icons und Logos\YouMatch_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658" y="767211"/>
            <a:ext cx="2291715" cy="876300"/>
          </a:xfrm>
          <a:prstGeom prst="rect">
            <a:avLst/>
          </a:prstGeom>
          <a:noFill/>
          <a:ln>
            <a:noFill/>
          </a:ln>
        </p:spPr>
      </p:pic>
      <p:pic>
        <p:nvPicPr>
          <p:cNvPr id="8" name="Grafik 7" descr="GIZ"/>
          <p:cNvPicPr/>
          <p:nvPr/>
        </p:nvPicPr>
        <p:blipFill>
          <a:blip r:embed="rId4">
            <a:extLst>
              <a:ext uri="{28A0092B-C50C-407E-A947-70E740481C1C}">
                <a14:useLocalDpi xmlns:a14="http://schemas.microsoft.com/office/drawing/2010/main" val="0"/>
              </a:ext>
            </a:extLst>
          </a:blip>
          <a:srcRect/>
          <a:stretch>
            <a:fillRect/>
          </a:stretch>
        </p:blipFill>
        <p:spPr bwMode="auto">
          <a:xfrm>
            <a:off x="383519" y="179152"/>
            <a:ext cx="2245995" cy="592455"/>
          </a:xfrm>
          <a:prstGeom prst="rect">
            <a:avLst/>
          </a:prstGeom>
          <a:noFill/>
          <a:ln>
            <a:noFill/>
          </a:ln>
        </p:spPr>
      </p:pic>
      <p:sp>
        <p:nvSpPr>
          <p:cNvPr id="5" name="Textplatzhalter 4"/>
          <p:cNvSpPr>
            <a:spLocks noGrp="1"/>
          </p:cNvSpPr>
          <p:nvPr>
            <p:ph type="body" sz="quarter" idx="11"/>
          </p:nvPr>
        </p:nvSpPr>
        <p:spPr>
          <a:xfrm>
            <a:off x="323528" y="1556792"/>
            <a:ext cx="8783342" cy="1656184"/>
          </a:xfrm>
        </p:spPr>
        <p:txBody>
          <a:bodyPr/>
          <a:lstStyle/>
          <a:p>
            <a:pPr algn="ctr"/>
            <a:r>
              <a:rPr lang="en-US" sz="1800" dirty="0" err="1">
                <a:solidFill>
                  <a:schemeClr val="tx1">
                    <a:lumMod val="65000"/>
                    <a:lumOff val="35000"/>
                  </a:schemeClr>
                </a:solidFill>
              </a:rPr>
              <a:t>YouMatch</a:t>
            </a:r>
            <a:r>
              <a:rPr lang="en-US" sz="1800" dirty="0">
                <a:solidFill>
                  <a:schemeClr val="tx1">
                    <a:lumMod val="65000"/>
                    <a:lumOff val="35000"/>
                  </a:schemeClr>
                </a:solidFill>
              </a:rPr>
              <a:t> - Global Initiative on Employment Services for Youth </a:t>
            </a:r>
          </a:p>
          <a:p>
            <a:pPr algn="ctr"/>
            <a:r>
              <a:rPr lang="en-US" sz="1800" dirty="0">
                <a:solidFill>
                  <a:schemeClr val="tx1">
                    <a:lumMod val="65000"/>
                    <a:lumOff val="35000"/>
                  </a:schemeClr>
                </a:solidFill>
              </a:rPr>
              <a:t>Study Tour „</a:t>
            </a:r>
            <a:r>
              <a:rPr lang="en-US" sz="1800" dirty="0" err="1">
                <a:solidFill>
                  <a:schemeClr val="tx1">
                    <a:lumMod val="65000"/>
                    <a:lumOff val="35000"/>
                  </a:schemeClr>
                </a:solidFill>
              </a:rPr>
              <a:t>Labour</a:t>
            </a:r>
            <a:r>
              <a:rPr lang="en-US" sz="1800" dirty="0">
                <a:solidFill>
                  <a:schemeClr val="tx1">
                    <a:lumMod val="65000"/>
                    <a:lumOff val="35000"/>
                  </a:schemeClr>
                </a:solidFill>
              </a:rPr>
              <a:t> Market Information” 02 - 06 December 2019 </a:t>
            </a:r>
          </a:p>
          <a:p>
            <a:pPr algn="ctr"/>
            <a:r>
              <a:rPr lang="en-US" sz="1800" dirty="0">
                <a:solidFill>
                  <a:schemeClr val="tx1">
                    <a:lumMod val="65000"/>
                    <a:lumOff val="35000"/>
                  </a:schemeClr>
                </a:solidFill>
              </a:rPr>
              <a:t>North Rhine-Westphalia / Germany </a:t>
            </a:r>
          </a:p>
          <a:p>
            <a:pPr algn="ctr"/>
            <a:endParaRPr lang="en-US" sz="1800" dirty="0">
              <a:solidFill>
                <a:schemeClr val="tx1">
                  <a:lumMod val="65000"/>
                  <a:lumOff val="35000"/>
                </a:schemeClr>
              </a:solidFill>
            </a:endParaRPr>
          </a:p>
          <a:p>
            <a:pPr algn="ctr"/>
            <a:r>
              <a:rPr lang="en-US" sz="1800" dirty="0">
                <a:solidFill>
                  <a:schemeClr val="tx1">
                    <a:lumMod val="65000"/>
                    <a:lumOff val="35000"/>
                  </a:schemeClr>
                </a:solidFill>
              </a:rPr>
              <a:t>CoP 1 “Labour Market Information” English / French</a:t>
            </a:r>
          </a:p>
        </p:txBody>
      </p:sp>
      <p:sp>
        <p:nvSpPr>
          <p:cNvPr id="14" name="TextBox 13">
            <a:extLst>
              <a:ext uri="{FF2B5EF4-FFF2-40B4-BE49-F238E27FC236}">
                <a16:creationId xmlns:a16="http://schemas.microsoft.com/office/drawing/2014/main" id="{45099765-AF96-E04E-9DC5-F6E57E5E27A2}"/>
              </a:ext>
            </a:extLst>
          </p:cNvPr>
          <p:cNvSpPr txBox="1"/>
          <p:nvPr/>
        </p:nvSpPr>
        <p:spPr>
          <a:xfrm>
            <a:off x="991714" y="6505599"/>
            <a:ext cx="7344817" cy="307777"/>
          </a:xfrm>
          <a:prstGeom prst="rect">
            <a:avLst/>
          </a:prstGeom>
          <a:noFill/>
        </p:spPr>
        <p:txBody>
          <a:bodyPr wrap="square" rtlCol="0">
            <a:spAutoFit/>
          </a:bodyPr>
          <a:lstStyle/>
          <a:p>
            <a:pPr algn="l"/>
            <a:r>
              <a:rPr lang="en-US" sz="1400" dirty="0"/>
              <a:t>Facilitators: Katja Janischewski, </a:t>
            </a:r>
            <a:r>
              <a:rPr lang="en-US" sz="1400" dirty="0" err="1"/>
              <a:t>Yasameen</a:t>
            </a:r>
            <a:r>
              <a:rPr lang="en-US" sz="1400" dirty="0"/>
              <a:t> Al-</a:t>
            </a:r>
            <a:r>
              <a:rPr lang="en-US" sz="1400" dirty="0" err="1"/>
              <a:t>Nadheri</a:t>
            </a:r>
            <a:r>
              <a:rPr lang="en-US" sz="1400" dirty="0"/>
              <a:t> and </a:t>
            </a:r>
            <a:r>
              <a:rPr lang="de-DE" sz="1400" dirty="0"/>
              <a:t>Jean de Dieu </a:t>
            </a:r>
            <a:r>
              <a:rPr lang="de-DE" sz="1400" dirty="0" err="1"/>
              <a:t>Ndaruhuye</a:t>
            </a:r>
            <a:endParaRPr lang="en-US" sz="1400" dirty="0"/>
          </a:p>
        </p:txBody>
      </p:sp>
      <p:pic>
        <p:nvPicPr>
          <p:cNvPr id="1025" name="Picture 1" descr="page1image43641408">
            <a:extLst>
              <a:ext uri="{FF2B5EF4-FFF2-40B4-BE49-F238E27FC236}">
                <a16:creationId xmlns:a16="http://schemas.microsoft.com/office/drawing/2014/main" id="{8616468B-BCBF-A347-BF0F-9CF3839ECA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181066"/>
            <a:ext cx="2142606" cy="588628"/>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10" descr="A group of people standing in front of a crowd posing for the camera&#10;&#10;Description automatically generated">
            <a:extLst>
              <a:ext uri="{FF2B5EF4-FFF2-40B4-BE49-F238E27FC236}">
                <a16:creationId xmlns:a16="http://schemas.microsoft.com/office/drawing/2014/main" id="{35722CEC-4278-944D-8DAF-1A0CE2B418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1828459" y="3252265"/>
            <a:ext cx="5671326" cy="319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0376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br>
              <a:rPr lang="en-US" altLang="de-DE" b="1" dirty="0"/>
            </a:br>
            <a:br>
              <a:rPr lang="en-US" altLang="de-DE" b="1" dirty="0"/>
            </a:br>
            <a:r>
              <a:rPr lang="en-US" altLang="de-DE" b="1" dirty="0">
                <a:solidFill>
                  <a:schemeClr val="tx2"/>
                </a:solidFill>
              </a:rPr>
              <a:t>2.2 Employment Office </a:t>
            </a:r>
            <a:r>
              <a:rPr lang="en-US" altLang="de-DE" b="1" dirty="0" err="1">
                <a:solidFill>
                  <a:schemeClr val="tx2"/>
                </a:solidFill>
              </a:rPr>
              <a:t>Brühl</a:t>
            </a:r>
            <a:br>
              <a:rPr lang="en-US" altLang="de-DE" b="1" dirty="0">
                <a:solidFill>
                  <a:schemeClr val="tx2"/>
                </a:solidFill>
              </a:rPr>
            </a:br>
            <a:br>
              <a:rPr lang="en-US" dirty="0"/>
            </a:br>
            <a:r>
              <a:rPr lang="en-US" altLang="de-DE" sz="1400" dirty="0">
                <a:solidFill>
                  <a:schemeClr val="tx1">
                    <a:lumMod val="65000"/>
                    <a:lumOff val="35000"/>
                  </a:schemeClr>
                </a:solidFill>
              </a:rPr>
              <a:t>https://www.arbeitsagentur.de/vor-ort/bruehl/startseite </a:t>
            </a:r>
            <a:br>
              <a:rPr lang="en-US" altLang="de-DE" sz="1400" dirty="0"/>
            </a:br>
            <a:br>
              <a:rPr lang="en-US" dirty="0"/>
            </a:br>
            <a:endParaRPr lang="en-US" dirty="0"/>
          </a:p>
        </p:txBody>
      </p:sp>
      <p:sp>
        <p:nvSpPr>
          <p:cNvPr id="4" name="Foliennummernplatzhalter 3"/>
          <p:cNvSpPr>
            <a:spLocks noGrp="1"/>
          </p:cNvSpPr>
          <p:nvPr>
            <p:ph type="sldNum" sz="quarter" idx="4"/>
          </p:nvPr>
        </p:nvSpPr>
        <p:spPr/>
        <p:txBody>
          <a:bodyPr/>
          <a:lstStyle/>
          <a:p>
            <a:pPr>
              <a:defRPr/>
            </a:pPr>
            <a:fld id="{EBF304C2-E370-4D1A-8F81-84060912288A}" type="slidenum">
              <a:rPr lang="en-US" altLang="de-DE" smtClean="0"/>
              <a:pPr>
                <a:defRPr/>
              </a:pPr>
              <a:t>10</a:t>
            </a:fld>
            <a:endParaRPr lang="en-US" altLang="de-DE" dirty="0"/>
          </a:p>
        </p:txBody>
      </p:sp>
      <p:sp>
        <p:nvSpPr>
          <p:cNvPr id="5" name="Rectangle 2"/>
          <p:cNvSpPr>
            <a:spLocks noGrp="1" noChangeArrowheads="1"/>
          </p:cNvSpPr>
          <p:nvPr>
            <p:ph idx="1"/>
          </p:nvPr>
        </p:nvSpPr>
        <p:spPr bwMode="auto">
          <a:xfrm>
            <a:off x="611188" y="3002761"/>
            <a:ext cx="7344171"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BDF7E134-3BCB-6E42-A695-F8A7526A53C7}"/>
              </a:ext>
            </a:extLst>
          </p:cNvPr>
          <p:cNvSpPr txBox="1"/>
          <p:nvPr/>
        </p:nvSpPr>
        <p:spPr>
          <a:xfrm>
            <a:off x="7020272" y="5657105"/>
            <a:ext cx="1656556" cy="307777"/>
          </a:xfrm>
          <a:prstGeom prst="rect">
            <a:avLst/>
          </a:prstGeom>
          <a:noFill/>
        </p:spPr>
        <p:txBody>
          <a:bodyPr wrap="square" rtlCol="0">
            <a:spAutoFit/>
          </a:bodyPr>
          <a:lstStyle/>
          <a:p>
            <a:pPr algn="l"/>
            <a:r>
              <a:rPr lang="en-GB" sz="1400" dirty="0">
                <a:solidFill>
                  <a:schemeClr val="tx2"/>
                </a:solidFill>
                <a:cs typeface="Arial" panose="020B0604020202020204" pitchFamily="34" charset="0"/>
              </a:rPr>
              <a:t>By: </a:t>
            </a:r>
            <a:r>
              <a:rPr lang="en-US" sz="1400" dirty="0" err="1">
                <a:solidFill>
                  <a:schemeClr val="tx2"/>
                </a:solidFill>
                <a:cs typeface="Arial" panose="020B0604020202020204" pitchFamily="34" charset="0"/>
              </a:rPr>
              <a:t>Albius</a:t>
            </a:r>
            <a:r>
              <a:rPr lang="en-US" sz="1400" dirty="0">
                <a:solidFill>
                  <a:schemeClr val="tx2"/>
                </a:solidFill>
                <a:cs typeface="Arial" panose="020B0604020202020204" pitchFamily="34" charset="0"/>
              </a:rPr>
              <a:t> </a:t>
            </a:r>
            <a:r>
              <a:rPr lang="en-US" sz="1400" dirty="0" err="1">
                <a:solidFill>
                  <a:schemeClr val="tx2"/>
                </a:solidFill>
                <a:cs typeface="Arial" panose="020B0604020202020204" pitchFamily="34" charset="0"/>
              </a:rPr>
              <a:t>Mwiya</a:t>
            </a:r>
            <a:endParaRPr lang="en-ZA" sz="1400" dirty="0">
              <a:solidFill>
                <a:srgbClr val="C00000"/>
              </a:solidFill>
              <a:cs typeface="Arial" panose="020B0604020202020204" pitchFamily="34" charset="0"/>
            </a:endParaRPr>
          </a:p>
        </p:txBody>
      </p:sp>
      <p:pic>
        <p:nvPicPr>
          <p:cNvPr id="6" name="Picture 2" descr="D:\Users\default.LAPTOP-28G6SK8J\Documents\3rd Online meeting GIZ\pictures study tour\BIZ 2.PNG">
            <a:extLst>
              <a:ext uri="{FF2B5EF4-FFF2-40B4-BE49-F238E27FC236}">
                <a16:creationId xmlns:a16="http://schemas.microsoft.com/office/drawing/2014/main" id="{8634B349-2E03-9C4E-B00E-10631AA56A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542213"/>
            <a:ext cx="3688744" cy="4555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370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pPr>
              <a:defRPr/>
            </a:pPr>
            <a:fld id="{EBF304C2-E370-4D1A-8F81-84060912288A}" type="slidenum">
              <a:rPr lang="en-US" altLang="de-DE" smtClean="0"/>
              <a:pPr>
                <a:defRPr/>
              </a:pPr>
              <a:t>11</a:t>
            </a:fld>
            <a:endParaRPr lang="en-US" altLang="de-DE" dirty="0"/>
          </a:p>
        </p:txBody>
      </p:sp>
      <p:sp>
        <p:nvSpPr>
          <p:cNvPr id="5" name="Rectangle 2"/>
          <p:cNvSpPr>
            <a:spLocks noGrp="1" noChangeArrowheads="1"/>
          </p:cNvSpPr>
          <p:nvPr>
            <p:ph idx="1"/>
          </p:nvPr>
        </p:nvSpPr>
        <p:spPr bwMode="auto">
          <a:xfrm>
            <a:off x="611188" y="3002761"/>
            <a:ext cx="7344171"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BDF7E134-3BCB-6E42-A695-F8A7526A53C7}"/>
              </a:ext>
            </a:extLst>
          </p:cNvPr>
          <p:cNvSpPr txBox="1"/>
          <p:nvPr/>
        </p:nvSpPr>
        <p:spPr>
          <a:xfrm>
            <a:off x="611188" y="1124744"/>
            <a:ext cx="7921624" cy="4487382"/>
          </a:xfrm>
          <a:prstGeom prst="rect">
            <a:avLst/>
          </a:prstGeom>
          <a:noFill/>
        </p:spPr>
        <p:txBody>
          <a:bodyPr wrap="square" rtlCol="0">
            <a:spAutoFit/>
          </a:bodyPr>
          <a:lstStyle/>
          <a:p>
            <a:pPr algn="l" eaLnBrk="1" hangingPunct="1">
              <a:spcBef>
                <a:spcPct val="20000"/>
              </a:spcBef>
              <a:buClr>
                <a:schemeClr val="tx1">
                  <a:lumMod val="65000"/>
                  <a:lumOff val="35000"/>
                </a:schemeClr>
              </a:buClr>
            </a:pPr>
            <a:r>
              <a:rPr lang="en-ZA" sz="2000" b="1" dirty="0">
                <a:solidFill>
                  <a:schemeClr val="tx2"/>
                </a:solidFill>
                <a:latin typeface="Open Sans" panose="020B0606030504020204" pitchFamily="34" charset="0"/>
              </a:rPr>
              <a:t>Vocational Information Centre (1</a:t>
            </a:r>
            <a:r>
              <a:rPr lang="en-ZA" sz="2000" b="1" baseline="30000" dirty="0">
                <a:solidFill>
                  <a:schemeClr val="tx2"/>
                </a:solidFill>
                <a:latin typeface="Open Sans" panose="020B0606030504020204" pitchFamily="34" charset="0"/>
              </a:rPr>
              <a:t>st</a:t>
            </a:r>
            <a:r>
              <a:rPr lang="en-ZA" sz="2000" b="1" dirty="0">
                <a:solidFill>
                  <a:schemeClr val="tx2"/>
                </a:solidFill>
                <a:latin typeface="Open Sans" panose="020B0606030504020204" pitchFamily="34" charset="0"/>
              </a:rPr>
              <a:t> Session) </a:t>
            </a:r>
          </a:p>
          <a:p>
            <a:pPr algn="l"/>
            <a:endParaRPr lang="en-US" sz="1800" dirty="0">
              <a:latin typeface="Open Sans" panose="020B0606030504020204" pitchFamily="34" charset="0"/>
            </a:endParaRPr>
          </a:p>
          <a:p>
            <a:pPr algn="l" eaLnBrk="1" hangingPunct="1">
              <a:spcBef>
                <a:spcPct val="20000"/>
              </a:spcBef>
              <a:buClr>
                <a:schemeClr val="tx1">
                  <a:lumMod val="65000"/>
                  <a:lumOff val="35000"/>
                </a:schemeClr>
              </a:buClr>
            </a:pPr>
            <a:r>
              <a:rPr lang="en-US" sz="1800" dirty="0">
                <a:latin typeface="Open Sans" panose="020B0606030504020204" pitchFamily="34" charset="0"/>
              </a:rPr>
              <a:t>Information provided by Ms. Angela </a:t>
            </a:r>
            <a:r>
              <a:rPr lang="en-US" sz="1800" dirty="0" err="1">
                <a:latin typeface="Open Sans" panose="020B0606030504020204" pitchFamily="34" charset="0"/>
              </a:rPr>
              <a:t>Schüller-Kistemann</a:t>
            </a:r>
            <a:r>
              <a:rPr lang="en-US" sz="1800" dirty="0">
                <a:latin typeface="Open Sans" panose="020B0606030504020204" pitchFamily="34" charset="0"/>
              </a:rPr>
              <a:t> </a:t>
            </a:r>
          </a:p>
          <a:p>
            <a:pPr algn="l"/>
            <a:endParaRPr lang="en-US" sz="1800" dirty="0">
              <a:latin typeface="Open Sans" panose="020B0606030504020204" pitchFamily="34" charset="0"/>
            </a:endParaRPr>
          </a:p>
          <a:p>
            <a:pPr marL="171450" indent="-171450" algn="l">
              <a:buFont typeface="Arial" panose="020B0604020202020204" pitchFamily="34" charset="0"/>
              <a:buChar char="•"/>
            </a:pPr>
            <a:r>
              <a:rPr lang="en-ZA" sz="1800" dirty="0">
                <a:latin typeface="Open Sans" panose="020B0606030504020204" pitchFamily="34" charset="0"/>
              </a:rPr>
              <a:t>It provides information to young people on study, financial support, vacancies on various occupations. </a:t>
            </a:r>
          </a:p>
          <a:p>
            <a:pPr algn="l"/>
            <a:endParaRPr lang="en-ZA" sz="1800" dirty="0">
              <a:latin typeface="Open Sans" panose="020B0606030504020204" pitchFamily="34" charset="0"/>
            </a:endParaRPr>
          </a:p>
          <a:p>
            <a:pPr marL="171450" indent="-171450" algn="l">
              <a:buFont typeface="Arial" panose="020B0604020202020204" pitchFamily="34" charset="0"/>
              <a:buChar char="•"/>
            </a:pPr>
            <a:r>
              <a:rPr lang="en-ZA" sz="1800" dirty="0">
                <a:latin typeface="Open Sans" panose="020B0606030504020204" pitchFamily="34" charset="0"/>
              </a:rPr>
              <a:t>The centre is open to everybody including migrants. </a:t>
            </a:r>
          </a:p>
          <a:p>
            <a:pPr algn="l"/>
            <a:endParaRPr lang="en-ZA" sz="1800" dirty="0">
              <a:latin typeface="Open Sans" panose="020B0606030504020204" pitchFamily="34" charset="0"/>
            </a:endParaRPr>
          </a:p>
          <a:p>
            <a:pPr marL="171450" indent="-171450" algn="l">
              <a:buFont typeface="Arial" panose="020B0604020202020204" pitchFamily="34" charset="0"/>
              <a:buChar char="•"/>
            </a:pPr>
            <a:r>
              <a:rPr lang="en-ZA" sz="1800" dirty="0">
                <a:latin typeface="Open Sans" panose="020B0606030504020204" pitchFamily="34" charset="0"/>
              </a:rPr>
              <a:t>No need to schedule an appointment</a:t>
            </a:r>
          </a:p>
          <a:p>
            <a:pPr algn="l"/>
            <a:endParaRPr lang="en-ZA" sz="1800" dirty="0">
              <a:latin typeface="Open Sans" panose="020B0606030504020204" pitchFamily="34" charset="0"/>
            </a:endParaRPr>
          </a:p>
          <a:p>
            <a:pPr marL="171450" indent="-171450" algn="l">
              <a:buFont typeface="Arial" panose="020B0604020202020204" pitchFamily="34" charset="0"/>
              <a:buChar char="•"/>
            </a:pPr>
            <a:r>
              <a:rPr lang="en-ZA" sz="1800" dirty="0">
                <a:latin typeface="Open Sans" panose="020B0606030504020204" pitchFamily="34" charset="0"/>
              </a:rPr>
              <a:t>Free vocational counselling and career guidance.</a:t>
            </a:r>
          </a:p>
          <a:p>
            <a:pPr algn="l"/>
            <a:endParaRPr lang="en-ZA" sz="1800" dirty="0"/>
          </a:p>
          <a:p>
            <a:pPr algn="l"/>
            <a:endParaRPr lang="en-ZA" sz="1600" dirty="0"/>
          </a:p>
          <a:p>
            <a:pPr algn="l"/>
            <a:endParaRPr lang="en-US" sz="1600" dirty="0"/>
          </a:p>
          <a:p>
            <a:pPr algn="l"/>
            <a:endParaRPr lang="en-US" sz="1600" dirty="0">
              <a:solidFill>
                <a:srgbClr val="C00000"/>
              </a:solidFill>
            </a:endParaRPr>
          </a:p>
        </p:txBody>
      </p:sp>
    </p:spTree>
    <p:extLst>
      <p:ext uri="{BB962C8B-B14F-4D97-AF65-F5344CB8AC3E}">
        <p14:creationId xmlns:p14="http://schemas.microsoft.com/office/powerpoint/2010/main" val="3195239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pPr>
              <a:defRPr/>
            </a:pPr>
            <a:fld id="{EBF304C2-E370-4D1A-8F81-84060912288A}" type="slidenum">
              <a:rPr lang="en-US" altLang="de-DE" smtClean="0"/>
              <a:pPr>
                <a:defRPr/>
              </a:pPr>
              <a:t>12</a:t>
            </a:fld>
            <a:endParaRPr lang="en-US" altLang="de-DE" dirty="0"/>
          </a:p>
        </p:txBody>
      </p:sp>
      <p:sp>
        <p:nvSpPr>
          <p:cNvPr id="9" name="Textfeld 8"/>
          <p:cNvSpPr txBox="1"/>
          <p:nvPr/>
        </p:nvSpPr>
        <p:spPr>
          <a:xfrm>
            <a:off x="87019" y="260648"/>
            <a:ext cx="8768491" cy="5835444"/>
          </a:xfrm>
          <a:prstGeom prst="rect">
            <a:avLst/>
          </a:prstGeom>
          <a:noFill/>
        </p:spPr>
        <p:txBody>
          <a:bodyPr wrap="square" rtlCol="0">
            <a:spAutoFit/>
          </a:bodyPr>
          <a:lstStyle/>
          <a:p>
            <a:pPr algn="l" eaLnBrk="1" hangingPunct="1">
              <a:spcBef>
                <a:spcPct val="20000"/>
              </a:spcBef>
              <a:buClr>
                <a:schemeClr val="tx1">
                  <a:lumMod val="65000"/>
                  <a:lumOff val="35000"/>
                </a:schemeClr>
              </a:buClr>
            </a:pPr>
            <a:r>
              <a:rPr lang="en-US" sz="2000" b="1" dirty="0">
                <a:solidFill>
                  <a:schemeClr val="tx2"/>
                </a:solidFill>
                <a:latin typeface="Open Sans" panose="020B0606030504020204" pitchFamily="34" charset="0"/>
              </a:rPr>
              <a:t>Federal Employment Agency – Statistical Service (2</a:t>
            </a:r>
            <a:r>
              <a:rPr lang="en-US" sz="2000" b="1" baseline="30000" dirty="0">
                <a:solidFill>
                  <a:schemeClr val="tx2"/>
                </a:solidFill>
                <a:latin typeface="Open Sans" panose="020B0606030504020204" pitchFamily="34" charset="0"/>
              </a:rPr>
              <a:t>nd</a:t>
            </a:r>
            <a:r>
              <a:rPr lang="en-US" sz="2000" b="1" dirty="0">
                <a:solidFill>
                  <a:schemeClr val="tx2"/>
                </a:solidFill>
                <a:latin typeface="Open Sans" panose="020B0606030504020204" pitchFamily="34" charset="0"/>
              </a:rPr>
              <a:t> Session) – 1/3</a:t>
            </a:r>
          </a:p>
          <a:p>
            <a:pPr algn="l" eaLnBrk="1" hangingPunct="1">
              <a:spcBef>
                <a:spcPct val="20000"/>
              </a:spcBef>
              <a:buClr>
                <a:schemeClr val="tx1">
                  <a:lumMod val="65000"/>
                  <a:lumOff val="35000"/>
                </a:schemeClr>
              </a:buClr>
            </a:pPr>
            <a:endParaRPr lang="en-US" sz="1800" dirty="0">
              <a:latin typeface="Open Sans" panose="020B0606030504020204" pitchFamily="34" charset="0"/>
            </a:endParaRPr>
          </a:p>
          <a:p>
            <a:pPr algn="l" eaLnBrk="1" hangingPunct="1">
              <a:spcBef>
                <a:spcPct val="20000"/>
              </a:spcBef>
              <a:buClr>
                <a:schemeClr val="tx1">
                  <a:lumMod val="65000"/>
                  <a:lumOff val="35000"/>
                </a:schemeClr>
              </a:buClr>
            </a:pPr>
            <a:r>
              <a:rPr lang="en-US" sz="1800" dirty="0">
                <a:latin typeface="Open Sans" panose="020B0606030504020204" pitchFamily="34" charset="0"/>
              </a:rPr>
              <a:t>Information provided by Mr. Jean-Claude Schenck:</a:t>
            </a:r>
          </a:p>
          <a:p>
            <a:pPr algn="l"/>
            <a:endParaRPr lang="en-US" sz="1400" dirty="0">
              <a:solidFill>
                <a:srgbClr val="0062A1"/>
              </a:solidFill>
            </a:endParaRPr>
          </a:p>
          <a:p>
            <a:pPr marL="171450" indent="-171450" algn="l">
              <a:buFont typeface="Arial" panose="020B0604020202020204" pitchFamily="34" charset="0"/>
              <a:buChar char="•"/>
            </a:pPr>
            <a:r>
              <a:rPr lang="en-ZA" sz="1800" dirty="0">
                <a:latin typeface="Open Sans" panose="020B0606030504020204" pitchFamily="34" charset="0"/>
              </a:rPr>
              <a:t>Presentation on the labour Market Information system in Germany.</a:t>
            </a:r>
          </a:p>
          <a:p>
            <a:pPr algn="l"/>
            <a:endParaRPr lang="en-ZA" sz="1800" dirty="0">
              <a:latin typeface="Open Sans" panose="020B0606030504020204" pitchFamily="34" charset="0"/>
            </a:endParaRPr>
          </a:p>
          <a:p>
            <a:pPr marL="171450" indent="-171450" algn="l">
              <a:buFont typeface="Arial" panose="020B0604020202020204" pitchFamily="34" charset="0"/>
              <a:buChar char="•"/>
            </a:pPr>
            <a:r>
              <a:rPr lang="en-ZA" sz="1800" dirty="0">
                <a:latin typeface="Open Sans" panose="020B0606030504020204" pitchFamily="34" charset="0"/>
              </a:rPr>
              <a:t>Various levels of information production such as European Level, National Level, Federal level and Local level.</a:t>
            </a:r>
            <a:r>
              <a:rPr lang="en-US" sz="1800" dirty="0">
                <a:latin typeface="Open Sans" panose="020B0606030504020204" pitchFamily="34" charset="0"/>
              </a:rPr>
              <a:t> </a:t>
            </a:r>
          </a:p>
          <a:p>
            <a:pPr algn="l"/>
            <a:endParaRPr lang="en-US" sz="1800" dirty="0">
              <a:latin typeface="Open Sans" panose="020B0606030504020204" pitchFamily="34" charset="0"/>
            </a:endParaRPr>
          </a:p>
          <a:p>
            <a:pPr marL="171450" indent="-171450" algn="l">
              <a:buFont typeface="Arial" panose="020B0604020202020204" pitchFamily="34" charset="0"/>
              <a:buChar char="•"/>
            </a:pPr>
            <a:r>
              <a:rPr lang="en-ZA" sz="1800" dirty="0">
                <a:latin typeface="Open Sans" panose="020B0606030504020204" pitchFamily="34" charset="0"/>
              </a:rPr>
              <a:t>Federal Statistics Office</a:t>
            </a:r>
            <a:r>
              <a:rPr lang="en-US" sz="1800" dirty="0">
                <a:latin typeface="Open Sans" panose="020B0606030504020204" pitchFamily="34" charset="0"/>
              </a:rPr>
              <a:t> as important source of information, plus most relevant: full census based on own data sources</a:t>
            </a:r>
          </a:p>
          <a:p>
            <a:pPr marL="171450" indent="-171450" algn="l">
              <a:buFont typeface="Arial" panose="020B0604020202020204" pitchFamily="34" charset="0"/>
              <a:buChar char="•"/>
            </a:pPr>
            <a:endParaRPr lang="en-US" sz="1800" dirty="0">
              <a:latin typeface="Open Sans" panose="020B0606030504020204" pitchFamily="34" charset="0"/>
            </a:endParaRPr>
          </a:p>
          <a:p>
            <a:pPr marL="171450" indent="-171450" algn="l">
              <a:buFont typeface="Arial" panose="020B0604020202020204" pitchFamily="34" charset="0"/>
              <a:buChar char="•"/>
            </a:pPr>
            <a:r>
              <a:rPr lang="en-ZA" sz="1800" dirty="0">
                <a:latin typeface="Open Sans" panose="020B0606030504020204" pitchFamily="34" charset="0"/>
              </a:rPr>
              <a:t>Information on social benefits for children and unemployed</a:t>
            </a:r>
            <a:r>
              <a:rPr lang="en-US" sz="1800" dirty="0">
                <a:latin typeface="Open Sans" panose="020B0606030504020204" pitchFamily="34" charset="0"/>
              </a:rPr>
              <a:t> are also considered </a:t>
            </a:r>
          </a:p>
          <a:p>
            <a:pPr algn="l"/>
            <a:endParaRPr lang="en-US" sz="1800" dirty="0">
              <a:latin typeface="Open Sans" panose="020B0606030504020204" pitchFamily="34" charset="0"/>
            </a:endParaRPr>
          </a:p>
          <a:p>
            <a:pPr marL="171450" indent="-171450" algn="l">
              <a:buFont typeface="Arial" panose="020B0604020202020204" pitchFamily="34" charset="0"/>
              <a:buChar char="•"/>
            </a:pPr>
            <a:r>
              <a:rPr lang="en-ZA" sz="1800" dirty="0">
                <a:latin typeface="Open Sans" panose="020B0606030504020204" pitchFamily="34" charset="0"/>
              </a:rPr>
              <a:t>Data on unemployment rate are needed by different industries. </a:t>
            </a:r>
          </a:p>
          <a:p>
            <a:pPr marL="171450" indent="-171450" algn="l">
              <a:buFont typeface="Arial" panose="020B0604020202020204" pitchFamily="34" charset="0"/>
              <a:buChar char="•"/>
            </a:pPr>
            <a:endParaRPr lang="en-ZA" sz="1800" dirty="0">
              <a:latin typeface="Open Sans" panose="020B0606030504020204" pitchFamily="34" charset="0"/>
            </a:endParaRPr>
          </a:p>
          <a:p>
            <a:pPr marL="171450" indent="-171450" algn="l">
              <a:buFont typeface="Arial" panose="020B0604020202020204" pitchFamily="34" charset="0"/>
              <a:buChar char="•"/>
            </a:pPr>
            <a:r>
              <a:rPr lang="en-ZA" sz="1800" dirty="0">
                <a:latin typeface="Open Sans" panose="020B0606030504020204" pitchFamily="34" charset="0"/>
              </a:rPr>
              <a:t>Vocational counsellors advise prospective employees to look for occupations with opportunities</a:t>
            </a:r>
            <a:r>
              <a:rPr lang="en-US" sz="1800" dirty="0">
                <a:latin typeface="Open Sans" panose="020B0606030504020204" pitchFamily="34" charset="0"/>
              </a:rPr>
              <a:t> </a:t>
            </a:r>
          </a:p>
          <a:p>
            <a:pPr algn="l"/>
            <a:endParaRPr lang="en-US" sz="1600" dirty="0"/>
          </a:p>
          <a:p>
            <a:pPr algn="l"/>
            <a:endParaRPr lang="en-US" sz="1400" dirty="0">
              <a:solidFill>
                <a:srgbClr val="0062A1"/>
              </a:solidFill>
            </a:endParaRPr>
          </a:p>
          <a:p>
            <a:pPr algn="l"/>
            <a:r>
              <a:rPr lang="en-US" sz="1400" dirty="0">
                <a:solidFill>
                  <a:srgbClr val="0062A1"/>
                </a:solidFill>
              </a:rPr>
              <a:t> </a:t>
            </a:r>
            <a:endParaRPr lang="en-US" sz="1400" dirty="0">
              <a:solidFill>
                <a:srgbClr val="0062A1"/>
              </a:solidFill>
              <a:effectLst/>
            </a:endParaRPr>
          </a:p>
        </p:txBody>
      </p:sp>
      <p:sp>
        <p:nvSpPr>
          <p:cNvPr id="11" name="Textfeld 14354"/>
          <p:cNvSpPr txBox="1">
            <a:spLocks noChangeArrowheads="1"/>
          </p:cNvSpPr>
          <p:nvPr/>
        </p:nvSpPr>
        <p:spPr bwMode="auto">
          <a:xfrm>
            <a:off x="818515" y="9366250"/>
            <a:ext cx="4667250" cy="42881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ct val="120000"/>
              </a:lnSpc>
              <a:spcBef>
                <a:spcPts val="300"/>
              </a:spcBef>
              <a:spcAft>
                <a:spcPts val="300"/>
              </a:spcAft>
            </a:pPr>
            <a:r>
              <a:rPr lang="de-DE" sz="900">
                <a:effectLst/>
                <a:latin typeface="Open Sans" panose="020B0606030504020204" pitchFamily="34" charset="0"/>
                <a:ea typeface="Times New Roman" panose="02020603050405020304" pitchFamily="18" charset="0"/>
                <a:cs typeface="Times New Roman" panose="02020603050405020304" pitchFamily="18" charset="0"/>
              </a:rPr>
              <a:t> </a:t>
            </a:r>
          </a:p>
          <a:p>
            <a:pPr algn="just">
              <a:lnSpc>
                <a:spcPct val="120000"/>
              </a:lnSpc>
              <a:spcBef>
                <a:spcPts val="300"/>
              </a:spcBef>
              <a:spcAft>
                <a:spcPts val="300"/>
              </a:spcAft>
            </a:pPr>
            <a:r>
              <a:rPr lang="de-DE" sz="900">
                <a:effectLst/>
                <a:latin typeface="Open Sans" panose="020B0606030504020204" pitchFamily="34" charset="0"/>
                <a:ea typeface="Times New Roman" panose="02020603050405020304" pitchFamily="18" charset="0"/>
                <a:cs typeface="Times New Roman" panose="02020603050405020304" pitchFamily="18" charset="0"/>
              </a:rPr>
              <a:t> </a:t>
            </a:r>
          </a:p>
          <a:p>
            <a:pPr algn="just">
              <a:lnSpc>
                <a:spcPct val="120000"/>
              </a:lnSpc>
              <a:spcBef>
                <a:spcPts val="300"/>
              </a:spcBef>
              <a:spcAft>
                <a:spcPts val="300"/>
              </a:spcAft>
            </a:pPr>
            <a:r>
              <a:rPr lang="de-DE" sz="900">
                <a:effectLst/>
                <a:latin typeface="Open Sans" panose="020B0606030504020204" pitchFamily="34" charset="0"/>
                <a:ea typeface="Times New Roman" panose="02020603050405020304" pitchFamily="18" charset="0"/>
                <a:cs typeface="Times New Roman" panose="02020603050405020304" pitchFamily="18" charset="0"/>
              </a:rPr>
              <a:t> </a:t>
            </a:r>
          </a:p>
          <a:p>
            <a:pPr algn="just">
              <a:lnSpc>
                <a:spcPct val="120000"/>
              </a:lnSpc>
              <a:spcBef>
                <a:spcPts val="300"/>
              </a:spcBef>
              <a:spcAft>
                <a:spcPts val="300"/>
              </a:spcAft>
            </a:pPr>
            <a:r>
              <a:rPr lang="de-DE" sz="900">
                <a:effectLst/>
                <a:latin typeface="Open Sans" panose="020B0606030504020204" pitchFamily="34" charset="0"/>
                <a:ea typeface="Times New Roman" panose="02020603050405020304" pitchFamily="18" charset="0"/>
                <a:cs typeface="Times New Roman" panose="02020603050405020304" pitchFamily="18" charset="0"/>
              </a:rPr>
              <a:t> </a:t>
            </a:r>
          </a:p>
          <a:p>
            <a:pPr algn="just">
              <a:lnSpc>
                <a:spcPct val="120000"/>
              </a:lnSpc>
              <a:spcBef>
                <a:spcPts val="300"/>
              </a:spcBef>
              <a:spcAft>
                <a:spcPts val="300"/>
              </a:spcAft>
            </a:pPr>
            <a:r>
              <a:rPr lang="de-DE" sz="900">
                <a:effectLst/>
                <a:latin typeface="Open Sans" panose="020B0606030504020204" pitchFamily="34" charset="0"/>
                <a:ea typeface="Times New Roman" panose="02020603050405020304" pitchFamily="18" charset="0"/>
                <a:cs typeface="Times New Roman" panose="02020603050405020304" pitchFamily="18" charset="0"/>
              </a:rPr>
              <a:t> </a:t>
            </a:r>
          </a:p>
          <a:p>
            <a:pPr algn="just">
              <a:lnSpc>
                <a:spcPct val="120000"/>
              </a:lnSpc>
              <a:spcBef>
                <a:spcPts val="300"/>
              </a:spcBef>
              <a:spcAft>
                <a:spcPts val="300"/>
              </a:spcAft>
            </a:pPr>
            <a:r>
              <a:rPr lang="de-DE" sz="900">
                <a:effectLst/>
                <a:latin typeface="Open Sans" panose="020B0606030504020204" pitchFamily="34" charset="0"/>
                <a:ea typeface="Times New Roman" panose="02020603050405020304" pitchFamily="18" charset="0"/>
                <a:cs typeface="Times New Roman" panose="02020603050405020304" pitchFamily="18" charset="0"/>
              </a:rPr>
              <a:t> </a:t>
            </a:r>
          </a:p>
          <a:p>
            <a:pPr algn="just">
              <a:lnSpc>
                <a:spcPct val="120000"/>
              </a:lnSpc>
              <a:spcBef>
                <a:spcPts val="300"/>
              </a:spcBef>
              <a:spcAft>
                <a:spcPts val="300"/>
              </a:spcAft>
            </a:pPr>
            <a:r>
              <a:rPr lang="de-DE" sz="900">
                <a:effectLst/>
                <a:latin typeface="Open Sans" panose="020B0606030504020204" pitchFamily="34" charset="0"/>
                <a:ea typeface="Times New Roman" panose="02020603050405020304" pitchFamily="18" charset="0"/>
                <a:cs typeface="Times New Roman" panose="02020603050405020304" pitchFamily="18" charset="0"/>
              </a:rPr>
              <a:t> </a:t>
            </a:r>
          </a:p>
          <a:p>
            <a:pPr algn="just">
              <a:lnSpc>
                <a:spcPct val="120000"/>
              </a:lnSpc>
              <a:spcBef>
                <a:spcPts val="300"/>
              </a:spcBef>
              <a:spcAft>
                <a:spcPts val="300"/>
              </a:spcAft>
            </a:pPr>
            <a:r>
              <a:rPr lang="de-DE" sz="900">
                <a:effectLst/>
                <a:latin typeface="Open Sans" panose="020B0606030504020204" pitchFamily="34" charset="0"/>
                <a:ea typeface="Times New Roman" panose="02020603050405020304" pitchFamily="18" charset="0"/>
                <a:cs typeface="Times New Roman" panose="02020603050405020304" pitchFamily="18" charset="0"/>
              </a:rPr>
              <a:t> </a:t>
            </a:r>
          </a:p>
          <a:p>
            <a:pPr algn="just">
              <a:lnSpc>
                <a:spcPct val="120000"/>
              </a:lnSpc>
              <a:spcBef>
                <a:spcPts val="300"/>
              </a:spcBef>
              <a:spcAft>
                <a:spcPts val="300"/>
              </a:spcAft>
            </a:pPr>
            <a:r>
              <a:rPr lang="de-DE" sz="900">
                <a:effectLst/>
                <a:latin typeface="Open Sans" panose="020B0606030504020204" pitchFamily="34" charset="0"/>
                <a:ea typeface="Times New Roman" panose="02020603050405020304" pitchFamily="18" charset="0"/>
                <a:cs typeface="Times New Roman" panose="02020603050405020304" pitchFamily="18" charset="0"/>
              </a:rPr>
              <a:t> </a:t>
            </a:r>
          </a:p>
          <a:p>
            <a:pPr algn="just">
              <a:lnSpc>
                <a:spcPct val="120000"/>
              </a:lnSpc>
              <a:spcBef>
                <a:spcPts val="300"/>
              </a:spcBef>
              <a:spcAft>
                <a:spcPts val="300"/>
              </a:spcAft>
            </a:pPr>
            <a:r>
              <a:rPr lang="de-DE" sz="900">
                <a:effectLst/>
                <a:latin typeface="Open Sans" panose="020B0606030504020204" pitchFamily="34" charset="0"/>
                <a:ea typeface="Times New Roman" panose="02020603050405020304" pitchFamily="18" charset="0"/>
                <a:cs typeface="Times New Roman" panose="02020603050405020304" pitchFamily="18" charset="0"/>
              </a:rPr>
              <a:t> </a:t>
            </a:r>
          </a:p>
          <a:p>
            <a:pPr algn="just">
              <a:lnSpc>
                <a:spcPct val="120000"/>
              </a:lnSpc>
              <a:spcBef>
                <a:spcPts val="300"/>
              </a:spcBef>
              <a:spcAft>
                <a:spcPts val="300"/>
              </a:spcAft>
            </a:pPr>
            <a:r>
              <a:rPr lang="de-DE" sz="900">
                <a:effectLst/>
                <a:latin typeface="Open Sans" panose="020B0606030504020204" pitchFamily="34" charset="0"/>
                <a:ea typeface="Times New Roman" panose="02020603050405020304" pitchFamily="18" charset="0"/>
                <a:cs typeface="Times New Roman" panose="02020603050405020304" pitchFamily="18" charset="0"/>
              </a:rPr>
              <a:t> </a:t>
            </a:r>
          </a:p>
          <a:p>
            <a:pPr algn="just">
              <a:lnSpc>
                <a:spcPct val="120000"/>
              </a:lnSpc>
              <a:spcBef>
                <a:spcPts val="300"/>
              </a:spcBef>
              <a:spcAft>
                <a:spcPts val="300"/>
              </a:spcAft>
            </a:pPr>
            <a:r>
              <a:rPr lang="de-DE" sz="900">
                <a:effectLst/>
                <a:latin typeface="Open Sans" panose="020B0606030504020204" pitchFamily="34" charset="0"/>
                <a:ea typeface="Times New Roman" panose="02020603050405020304" pitchFamily="18" charset="0"/>
                <a:cs typeface="Times New Roman" panose="02020603050405020304" pitchFamily="18" charset="0"/>
              </a:rPr>
              <a:t> </a:t>
            </a:r>
          </a:p>
          <a:p>
            <a:pPr algn="just">
              <a:lnSpc>
                <a:spcPct val="120000"/>
              </a:lnSpc>
              <a:spcBef>
                <a:spcPts val="300"/>
              </a:spcBef>
              <a:spcAft>
                <a:spcPts val="300"/>
              </a:spcAft>
            </a:pPr>
            <a:r>
              <a:rPr lang="de-DE" sz="900">
                <a:effectLst/>
                <a:latin typeface="Open Sans" panose="020B0606030504020204" pitchFamily="34" charset="0"/>
                <a:ea typeface="Times New Roman" panose="02020603050405020304" pitchFamily="18" charset="0"/>
                <a:cs typeface="Times New Roman" panose="02020603050405020304" pitchFamily="18" charset="0"/>
              </a:rPr>
              <a:t> </a:t>
            </a:r>
          </a:p>
          <a:p>
            <a:pPr algn="just">
              <a:lnSpc>
                <a:spcPct val="120000"/>
              </a:lnSpc>
              <a:spcBef>
                <a:spcPts val="300"/>
              </a:spcBef>
              <a:spcAft>
                <a:spcPts val="300"/>
              </a:spcAft>
            </a:pPr>
            <a:r>
              <a:rPr lang="de-DE" sz="900">
                <a:effectLst/>
                <a:latin typeface="Open Sans" panose="020B0606030504020204" pitchFamily="34" charset="0"/>
                <a:ea typeface="Times New Roman" panose="02020603050405020304" pitchFamily="18" charset="0"/>
                <a:cs typeface="Times New Roman" panose="02020603050405020304" pitchFamily="18" charset="0"/>
              </a:rPr>
              <a:t> </a:t>
            </a:r>
          </a:p>
          <a:p>
            <a:pPr algn="just">
              <a:lnSpc>
                <a:spcPct val="120000"/>
              </a:lnSpc>
              <a:spcBef>
                <a:spcPts val="300"/>
              </a:spcBef>
              <a:spcAft>
                <a:spcPts val="300"/>
              </a:spcAft>
            </a:pPr>
            <a:r>
              <a:rPr lang="de-DE" sz="900">
                <a:effectLst/>
                <a:latin typeface="Open Sans" panose="020B0606030504020204" pitchFamily="34" charset="0"/>
                <a:ea typeface="Times New Roman" panose="02020603050405020304" pitchFamily="18" charset="0"/>
                <a:cs typeface="Times New Roman" panose="02020603050405020304" pitchFamily="18" charset="0"/>
              </a:rPr>
              <a:t> </a:t>
            </a:r>
          </a:p>
        </p:txBody>
      </p:sp>
      <p:sp>
        <p:nvSpPr>
          <p:cNvPr id="12" name="Rectangle 4"/>
          <p:cNvSpPr>
            <a:spLocks noChangeArrowheads="1"/>
          </p:cNvSpPr>
          <p:nvPr/>
        </p:nvSpPr>
        <p:spPr bwMode="auto">
          <a:xfrm>
            <a:off x="268274" y="3467479"/>
            <a:ext cx="335177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de-DE" sz="1800" b="0" i="0" u="none" strike="noStrike" cap="none" normalizeH="0" baseline="0" dirty="0">
              <a:ln>
                <a:noFill/>
              </a:ln>
              <a:solidFill>
                <a:schemeClr val="tx1"/>
              </a:solidFill>
              <a:effectLst/>
              <a:latin typeface="Open Sans" panose="020B0606030504020204" pitchFamily="34" charset="0"/>
              <a:cs typeface="Open Sans" panose="020B0606030504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de-DE" sz="1800" b="0" i="0" u="none" strike="noStrike" cap="none" normalizeH="0" baseline="0" dirty="0">
              <a:ln>
                <a:noFill/>
              </a:ln>
              <a:solidFill>
                <a:schemeClr val="tx1"/>
              </a:solidFill>
              <a:effectLst/>
            </a:endParaRPr>
          </a:p>
        </p:txBody>
      </p:sp>
      <p:pic>
        <p:nvPicPr>
          <p:cNvPr id="7" name="Picture 2">
            <a:extLst>
              <a:ext uri="{FF2B5EF4-FFF2-40B4-BE49-F238E27FC236}">
                <a16:creationId xmlns:a16="http://schemas.microsoft.com/office/drawing/2014/main" id="{43BE0F79-9CE4-5743-83DD-26429DF89F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5129266"/>
            <a:ext cx="2664296" cy="1617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066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B8A59-2320-9148-A6B1-1A62BE85BDBD}"/>
              </a:ext>
            </a:extLst>
          </p:cNvPr>
          <p:cNvSpPr>
            <a:spLocks noGrp="1"/>
          </p:cNvSpPr>
          <p:nvPr>
            <p:ph type="title"/>
          </p:nvPr>
        </p:nvSpPr>
        <p:spPr/>
        <p:txBody>
          <a:bodyPr/>
          <a:lstStyle/>
          <a:p>
            <a:pPr algn="ctr"/>
            <a:br>
              <a:rPr lang="en-US" altLang="de-DE" b="1" dirty="0"/>
            </a:br>
            <a:r>
              <a:rPr lang="en-US" b="1" dirty="0">
                <a:solidFill>
                  <a:schemeClr val="tx2"/>
                </a:solidFill>
                <a:latin typeface="Open Sans" panose="020B0606030504020204" pitchFamily="34" charset="0"/>
              </a:rPr>
              <a:t>Federal Employment Agency – Statistical Service (2</a:t>
            </a:r>
            <a:r>
              <a:rPr lang="en-US" b="1" baseline="30000" dirty="0">
                <a:solidFill>
                  <a:schemeClr val="tx2"/>
                </a:solidFill>
                <a:latin typeface="Open Sans" panose="020B0606030504020204" pitchFamily="34" charset="0"/>
              </a:rPr>
              <a:t>nd</a:t>
            </a:r>
            <a:r>
              <a:rPr lang="en-US" b="1" dirty="0">
                <a:solidFill>
                  <a:schemeClr val="tx2"/>
                </a:solidFill>
                <a:latin typeface="Open Sans" panose="020B0606030504020204" pitchFamily="34" charset="0"/>
              </a:rPr>
              <a:t> Session) – 2/3</a:t>
            </a:r>
            <a:endParaRPr lang="en-US" dirty="0"/>
          </a:p>
        </p:txBody>
      </p:sp>
      <p:sp>
        <p:nvSpPr>
          <p:cNvPr id="3" name="Content Placeholder 2">
            <a:extLst>
              <a:ext uri="{FF2B5EF4-FFF2-40B4-BE49-F238E27FC236}">
                <a16:creationId xmlns:a16="http://schemas.microsoft.com/office/drawing/2014/main" id="{99764F72-D3A0-514A-BC49-D4C9A4935B15}"/>
              </a:ext>
            </a:extLst>
          </p:cNvPr>
          <p:cNvSpPr>
            <a:spLocks noGrp="1"/>
          </p:cNvSpPr>
          <p:nvPr>
            <p:ph idx="1"/>
          </p:nvPr>
        </p:nvSpPr>
        <p:spPr>
          <a:xfrm>
            <a:off x="899592" y="1340768"/>
            <a:ext cx="3672408" cy="4536503"/>
          </a:xfrm>
        </p:spPr>
        <p:txBody>
          <a:bodyPr/>
          <a:lstStyle/>
          <a:p>
            <a:pPr marL="0" indent="0">
              <a:buNone/>
            </a:pPr>
            <a:r>
              <a:rPr lang="en-US" sz="1800" kern="1200" dirty="0">
                <a:ea typeface="ＭＳ Ｐゴシック" pitchFamily="34" charset="-128"/>
                <a:cs typeface="+mn-cs"/>
              </a:rPr>
              <a:t>Structure of Federal Employment Agency at three levels:</a:t>
            </a:r>
          </a:p>
          <a:p>
            <a:pPr marL="0" indent="0">
              <a:buNone/>
            </a:pPr>
            <a:endParaRPr lang="en-US" sz="1800" kern="1200" dirty="0">
              <a:ea typeface="ＭＳ Ｐゴシック" pitchFamily="34" charset="-128"/>
              <a:cs typeface="+mn-cs"/>
            </a:endParaRPr>
          </a:p>
          <a:p>
            <a:pPr>
              <a:buFont typeface="Arial" panose="020B0604020202020204" pitchFamily="34" charset="0"/>
              <a:buChar char="•"/>
            </a:pPr>
            <a:r>
              <a:rPr lang="en-US" sz="1800" kern="1200" dirty="0">
                <a:ea typeface="ＭＳ Ｐゴシック" pitchFamily="34" charset="-128"/>
                <a:cs typeface="+mn-cs"/>
              </a:rPr>
              <a:t>Headquarters in Nuremberg</a:t>
            </a:r>
          </a:p>
          <a:p>
            <a:pPr>
              <a:buFont typeface="Arial" panose="020B0604020202020204" pitchFamily="34" charset="0"/>
              <a:buChar char="•"/>
            </a:pPr>
            <a:endParaRPr lang="en-US" sz="1800" kern="1200" dirty="0">
              <a:ea typeface="ＭＳ Ｐゴシック" pitchFamily="34" charset="-128"/>
              <a:cs typeface="+mn-cs"/>
            </a:endParaRPr>
          </a:p>
          <a:p>
            <a:pPr>
              <a:buFont typeface="Arial" panose="020B0604020202020204" pitchFamily="34" charset="0"/>
              <a:buChar char="•"/>
            </a:pPr>
            <a:r>
              <a:rPr lang="en-US" sz="1800" kern="1200" dirty="0">
                <a:ea typeface="ＭＳ Ｐゴシック" pitchFamily="34" charset="-128"/>
                <a:cs typeface="+mn-cs"/>
              </a:rPr>
              <a:t>10 regional offices</a:t>
            </a:r>
          </a:p>
          <a:p>
            <a:pPr>
              <a:buFont typeface="Arial" panose="020B0604020202020204" pitchFamily="34" charset="0"/>
              <a:buChar char="•"/>
            </a:pPr>
            <a:endParaRPr lang="en-US" sz="1800" kern="1200" dirty="0">
              <a:ea typeface="ＭＳ Ｐゴシック" pitchFamily="34" charset="-128"/>
              <a:cs typeface="+mn-cs"/>
            </a:endParaRPr>
          </a:p>
          <a:p>
            <a:pPr>
              <a:buFont typeface="Arial" panose="020B0604020202020204" pitchFamily="34" charset="0"/>
              <a:buChar char="•"/>
            </a:pPr>
            <a:r>
              <a:rPr lang="en-US" sz="1800" kern="1200" dirty="0">
                <a:ea typeface="ＭＳ Ｐゴシック" pitchFamily="34" charset="-128"/>
                <a:cs typeface="+mn-cs"/>
              </a:rPr>
              <a:t>156 employment and employment agencies 602 agencies (SGB III)</a:t>
            </a:r>
          </a:p>
          <a:p>
            <a:pPr>
              <a:buFont typeface="Arial" panose="020B0604020202020204" pitchFamily="34" charset="0"/>
              <a:buChar char="•"/>
            </a:pPr>
            <a:endParaRPr lang="en-US" sz="1800" kern="1200" dirty="0">
              <a:ea typeface="ＭＳ Ｐゴシック" pitchFamily="34" charset="-128"/>
              <a:cs typeface="+mn-cs"/>
            </a:endParaRPr>
          </a:p>
          <a:p>
            <a:pPr>
              <a:buFont typeface="Arial" panose="020B0604020202020204" pitchFamily="34" charset="0"/>
              <a:buChar char="•"/>
            </a:pPr>
            <a:r>
              <a:rPr lang="en-US" sz="1800" kern="1200" dirty="0">
                <a:ea typeface="ＭＳ Ｐゴシック" pitchFamily="34" charset="-128"/>
                <a:cs typeface="+mn-cs"/>
              </a:rPr>
              <a:t>303 employment center (shared Institutions, SGB II)</a:t>
            </a:r>
          </a:p>
          <a:p>
            <a:pPr>
              <a:buFont typeface="Arial" panose="020B0604020202020204" pitchFamily="34" charset="0"/>
              <a:buChar char="•"/>
            </a:pPr>
            <a:endParaRPr lang="en-US" sz="1800" kern="1200" dirty="0">
              <a:ea typeface="ＭＳ Ｐゴシック" pitchFamily="34" charset="-128"/>
              <a:cs typeface="+mn-cs"/>
            </a:endParaRPr>
          </a:p>
          <a:p>
            <a:pPr>
              <a:buFont typeface="Arial" panose="020B0604020202020204" pitchFamily="34" charset="0"/>
              <a:buChar char="•"/>
            </a:pPr>
            <a:r>
              <a:rPr lang="en-US" sz="1800" kern="1200" dirty="0">
                <a:ea typeface="ＭＳ Ｐゴシック" pitchFamily="34" charset="-128"/>
                <a:cs typeface="+mn-cs"/>
              </a:rPr>
              <a:t>Special departments.</a:t>
            </a:r>
          </a:p>
          <a:p>
            <a:pPr marL="0" indent="0">
              <a:buNone/>
            </a:pPr>
            <a:endParaRPr lang="en-US" dirty="0"/>
          </a:p>
        </p:txBody>
      </p:sp>
      <p:sp>
        <p:nvSpPr>
          <p:cNvPr id="4" name="Slide Number Placeholder 3">
            <a:extLst>
              <a:ext uri="{FF2B5EF4-FFF2-40B4-BE49-F238E27FC236}">
                <a16:creationId xmlns:a16="http://schemas.microsoft.com/office/drawing/2014/main" id="{A04F9A3A-6E62-854E-874F-D928A2B12D32}"/>
              </a:ext>
            </a:extLst>
          </p:cNvPr>
          <p:cNvSpPr>
            <a:spLocks noGrp="1"/>
          </p:cNvSpPr>
          <p:nvPr>
            <p:ph type="sldNum" sz="quarter" idx="4"/>
          </p:nvPr>
        </p:nvSpPr>
        <p:spPr/>
        <p:txBody>
          <a:bodyPr/>
          <a:lstStyle/>
          <a:p>
            <a:pPr>
              <a:defRPr/>
            </a:pPr>
            <a:fld id="{EBF304C2-E370-4D1A-8F81-84060912288A}" type="slidenum">
              <a:rPr lang="en-US" altLang="de-DE" smtClean="0"/>
              <a:pPr>
                <a:defRPr/>
              </a:pPr>
              <a:t>13</a:t>
            </a:fld>
            <a:endParaRPr lang="en-US" altLang="de-DE" dirty="0"/>
          </a:p>
        </p:txBody>
      </p:sp>
      <p:pic>
        <p:nvPicPr>
          <p:cNvPr id="5" name="Picture 3">
            <a:extLst>
              <a:ext uri="{FF2B5EF4-FFF2-40B4-BE49-F238E27FC236}">
                <a16:creationId xmlns:a16="http://schemas.microsoft.com/office/drawing/2014/main" id="{4F133C5B-2D88-5E44-9100-A74724DFE5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278" y="1916832"/>
            <a:ext cx="4032447" cy="285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3055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E4D1D-BBFC-6F48-9693-79C59FD0C816}"/>
              </a:ext>
            </a:extLst>
          </p:cNvPr>
          <p:cNvSpPr>
            <a:spLocks noGrp="1"/>
          </p:cNvSpPr>
          <p:nvPr>
            <p:ph type="title"/>
          </p:nvPr>
        </p:nvSpPr>
        <p:spPr/>
        <p:txBody>
          <a:bodyPr/>
          <a:lstStyle/>
          <a:p>
            <a:pPr algn="ctr"/>
            <a:r>
              <a:rPr lang="en-US" b="1" dirty="0">
                <a:solidFill>
                  <a:schemeClr val="tx2"/>
                </a:solidFill>
                <a:latin typeface="Open Sans" panose="020B0606030504020204" pitchFamily="34" charset="0"/>
              </a:rPr>
              <a:t>Federal Employment Agency – Statistical Service (2</a:t>
            </a:r>
            <a:r>
              <a:rPr lang="en-US" b="1" baseline="30000" dirty="0">
                <a:solidFill>
                  <a:schemeClr val="tx2"/>
                </a:solidFill>
                <a:latin typeface="Open Sans" panose="020B0606030504020204" pitchFamily="34" charset="0"/>
              </a:rPr>
              <a:t>nd</a:t>
            </a:r>
            <a:r>
              <a:rPr lang="en-US" b="1" dirty="0">
                <a:solidFill>
                  <a:schemeClr val="tx2"/>
                </a:solidFill>
                <a:latin typeface="Open Sans" panose="020B0606030504020204" pitchFamily="34" charset="0"/>
              </a:rPr>
              <a:t> Session) – 3/3</a:t>
            </a:r>
            <a:endParaRPr lang="en-US" dirty="0"/>
          </a:p>
        </p:txBody>
      </p:sp>
      <p:sp>
        <p:nvSpPr>
          <p:cNvPr id="5" name="Slide Number Placeholder 4">
            <a:extLst>
              <a:ext uri="{FF2B5EF4-FFF2-40B4-BE49-F238E27FC236}">
                <a16:creationId xmlns:a16="http://schemas.microsoft.com/office/drawing/2014/main" id="{401F03B2-3472-874D-825E-29357A389C2D}"/>
              </a:ext>
            </a:extLst>
          </p:cNvPr>
          <p:cNvSpPr>
            <a:spLocks noGrp="1"/>
          </p:cNvSpPr>
          <p:nvPr>
            <p:ph type="sldNum" sz="quarter" idx="4"/>
          </p:nvPr>
        </p:nvSpPr>
        <p:spPr/>
        <p:txBody>
          <a:bodyPr/>
          <a:lstStyle/>
          <a:p>
            <a:pPr>
              <a:defRPr/>
            </a:pPr>
            <a:fld id="{EBF304C2-E370-4D1A-8F81-84060912288A}" type="slidenum">
              <a:rPr lang="en-US" altLang="de-DE" smtClean="0"/>
              <a:pPr>
                <a:defRPr/>
              </a:pPr>
              <a:t>14</a:t>
            </a:fld>
            <a:endParaRPr lang="en-US" altLang="de-DE" dirty="0"/>
          </a:p>
        </p:txBody>
      </p:sp>
      <p:sp>
        <p:nvSpPr>
          <p:cNvPr id="7" name="TextBox 6">
            <a:extLst>
              <a:ext uri="{FF2B5EF4-FFF2-40B4-BE49-F238E27FC236}">
                <a16:creationId xmlns:a16="http://schemas.microsoft.com/office/drawing/2014/main" id="{75F55224-A533-7642-AE67-1ADDA18B50C0}"/>
              </a:ext>
            </a:extLst>
          </p:cNvPr>
          <p:cNvSpPr txBox="1"/>
          <p:nvPr/>
        </p:nvSpPr>
        <p:spPr>
          <a:xfrm>
            <a:off x="359246" y="2564904"/>
            <a:ext cx="3132634" cy="3102388"/>
          </a:xfrm>
          <a:prstGeom prst="rect">
            <a:avLst/>
          </a:prstGeom>
          <a:noFill/>
        </p:spPr>
        <p:txBody>
          <a:bodyPr wrap="square" rtlCol="0">
            <a:spAutoFit/>
          </a:bodyPr>
          <a:lstStyle/>
          <a:p>
            <a:pPr algn="l"/>
            <a:r>
              <a:rPr lang="en-US" sz="2000" b="1" dirty="0">
                <a:solidFill>
                  <a:schemeClr val="tx2"/>
                </a:solidFill>
                <a:latin typeface="Open Sans" panose="020B0606030504020204" pitchFamily="34" charset="0"/>
              </a:rPr>
              <a:t>Why do we do statistics?</a:t>
            </a:r>
          </a:p>
          <a:p>
            <a:pPr marL="342900" indent="-342900" algn="l" eaLnBrk="1" hangingPunct="1">
              <a:spcBef>
                <a:spcPct val="20000"/>
              </a:spcBef>
              <a:buClr>
                <a:schemeClr val="tx1">
                  <a:lumMod val="65000"/>
                  <a:lumOff val="35000"/>
                </a:schemeClr>
              </a:buClr>
              <a:buFont typeface="Arial" panose="020B0604020202020204" pitchFamily="34" charset="0"/>
              <a:buChar char="•"/>
            </a:pPr>
            <a:r>
              <a:rPr lang="en-US" sz="1800" dirty="0">
                <a:latin typeface="Open Sans" panose="020B0606030504020204" pitchFamily="34" charset="0"/>
              </a:rPr>
              <a:t>European regulations</a:t>
            </a:r>
          </a:p>
          <a:p>
            <a:pPr marL="342900" indent="-342900" algn="l" eaLnBrk="1" hangingPunct="1">
              <a:spcBef>
                <a:spcPct val="20000"/>
              </a:spcBef>
              <a:buClr>
                <a:schemeClr val="tx1">
                  <a:lumMod val="65000"/>
                  <a:lumOff val="35000"/>
                </a:schemeClr>
              </a:buClr>
              <a:buFont typeface="Arial" panose="020B0604020202020204" pitchFamily="34" charset="0"/>
              <a:buChar char="•"/>
            </a:pPr>
            <a:r>
              <a:rPr lang="en-US" sz="1800" dirty="0">
                <a:latin typeface="Open Sans" panose="020B0606030504020204" pitchFamily="34" charset="0"/>
              </a:rPr>
              <a:t>Federal Statistics Law</a:t>
            </a:r>
          </a:p>
          <a:p>
            <a:pPr marL="342900" indent="-342900" algn="l" eaLnBrk="1" hangingPunct="1">
              <a:spcBef>
                <a:spcPct val="20000"/>
              </a:spcBef>
              <a:buClr>
                <a:schemeClr val="tx1">
                  <a:lumMod val="65000"/>
                  <a:lumOff val="35000"/>
                </a:schemeClr>
              </a:buClr>
              <a:buFont typeface="Arial" panose="020B0604020202020204" pitchFamily="34" charset="0"/>
              <a:buChar char="•"/>
            </a:pPr>
            <a:r>
              <a:rPr lang="en-US" sz="1800" dirty="0">
                <a:latin typeface="Open Sans" panose="020B0606030504020204" pitchFamily="34" charset="0"/>
              </a:rPr>
              <a:t>Social code books</a:t>
            </a:r>
          </a:p>
          <a:p>
            <a:pPr marL="342900" indent="-342900" algn="l" eaLnBrk="1" hangingPunct="1">
              <a:spcBef>
                <a:spcPct val="20000"/>
              </a:spcBef>
              <a:buClr>
                <a:schemeClr val="tx1">
                  <a:lumMod val="65000"/>
                  <a:lumOff val="35000"/>
                </a:schemeClr>
              </a:buClr>
              <a:buFont typeface="Arial" panose="020B0604020202020204" pitchFamily="34" charset="0"/>
              <a:buChar char="•"/>
            </a:pPr>
            <a:r>
              <a:rPr lang="en-US" sz="1800" dirty="0">
                <a:latin typeface="Open Sans" panose="020B0606030504020204" pitchFamily="34" charset="0"/>
              </a:rPr>
              <a:t>Statistical laws</a:t>
            </a:r>
          </a:p>
          <a:p>
            <a:pPr marL="342900" indent="-342900" algn="l" eaLnBrk="1" hangingPunct="1">
              <a:spcBef>
                <a:spcPct val="20000"/>
              </a:spcBef>
              <a:buClr>
                <a:schemeClr val="tx1">
                  <a:lumMod val="65000"/>
                  <a:lumOff val="35000"/>
                </a:schemeClr>
              </a:buClr>
              <a:buFont typeface="Arial" panose="020B0604020202020204" pitchFamily="34" charset="0"/>
              <a:buChar char="•"/>
            </a:pPr>
            <a:r>
              <a:rPr lang="en-US" sz="1800" dirty="0">
                <a:latin typeface="Open Sans" panose="020B0606030504020204" pitchFamily="34" charset="0"/>
              </a:rPr>
              <a:t>Code of conduct for </a:t>
            </a:r>
          </a:p>
          <a:p>
            <a:pPr marL="342900" indent="-342900" algn="l" eaLnBrk="1" hangingPunct="1">
              <a:spcBef>
                <a:spcPct val="20000"/>
              </a:spcBef>
              <a:buClr>
                <a:schemeClr val="tx1">
                  <a:lumMod val="65000"/>
                  <a:lumOff val="35000"/>
                </a:schemeClr>
              </a:buClr>
              <a:buFont typeface="Arial" panose="020B0604020202020204" pitchFamily="34" charset="0"/>
              <a:buChar char="•"/>
            </a:pPr>
            <a:r>
              <a:rPr lang="en-US" sz="1800" dirty="0">
                <a:latin typeface="Open Sans" panose="020B0606030504020204" pitchFamily="34" charset="0"/>
              </a:rPr>
              <a:t>European statistical statistics</a:t>
            </a:r>
          </a:p>
          <a:p>
            <a:endParaRPr lang="en-US" sz="1800" dirty="0">
              <a:latin typeface="Open Sans" panose="020B0606030504020204" pitchFamily="34" charset="0"/>
            </a:endParaRPr>
          </a:p>
          <a:p>
            <a:endParaRPr lang="en-US" dirty="0"/>
          </a:p>
        </p:txBody>
      </p:sp>
      <p:sp>
        <p:nvSpPr>
          <p:cNvPr id="8" name="TextBox 7">
            <a:extLst>
              <a:ext uri="{FF2B5EF4-FFF2-40B4-BE49-F238E27FC236}">
                <a16:creationId xmlns:a16="http://schemas.microsoft.com/office/drawing/2014/main" id="{AB8B3D95-1B0A-EC4F-AFA0-C7EB98E61F73}"/>
              </a:ext>
            </a:extLst>
          </p:cNvPr>
          <p:cNvSpPr txBox="1"/>
          <p:nvPr/>
        </p:nvSpPr>
        <p:spPr>
          <a:xfrm>
            <a:off x="3635895" y="1332110"/>
            <a:ext cx="5130279" cy="5078313"/>
          </a:xfrm>
          <a:prstGeom prst="rect">
            <a:avLst/>
          </a:prstGeom>
          <a:noFill/>
        </p:spPr>
        <p:txBody>
          <a:bodyPr wrap="square" rtlCol="0">
            <a:spAutoFit/>
          </a:bodyPr>
          <a:lstStyle/>
          <a:p>
            <a:pPr algn="l"/>
            <a:endParaRPr lang="en-US" sz="1400" dirty="0"/>
          </a:p>
          <a:p>
            <a:pPr marL="0" indent="0" algn="l">
              <a:buNone/>
            </a:pPr>
            <a:r>
              <a:rPr lang="en-US" sz="2000" b="1" dirty="0">
                <a:solidFill>
                  <a:schemeClr val="tx2"/>
                </a:solidFill>
                <a:latin typeface="Open Sans" panose="020B0606030504020204" pitchFamily="34" charset="0"/>
              </a:rPr>
              <a:t>Important for the credibility of statistics principles:</a:t>
            </a:r>
          </a:p>
          <a:p>
            <a:pPr marL="285750" indent="-285750" algn="l">
              <a:buFont typeface="Arial" panose="020B0604020202020204" pitchFamily="34" charset="0"/>
              <a:buChar char="•"/>
            </a:pPr>
            <a:r>
              <a:rPr lang="en-US" sz="1800" dirty="0">
                <a:latin typeface="Open Sans" panose="020B0606030504020204" pitchFamily="34" charset="0"/>
              </a:rPr>
              <a:t>Professional independence</a:t>
            </a:r>
          </a:p>
          <a:p>
            <a:pPr marL="285750" indent="-285750" algn="l">
              <a:buFont typeface="Arial" panose="020B0604020202020204" pitchFamily="34" charset="0"/>
              <a:buChar char="•"/>
            </a:pPr>
            <a:r>
              <a:rPr lang="en-US" sz="1800" dirty="0">
                <a:latin typeface="Open Sans" panose="020B0606030504020204" pitchFamily="34" charset="0"/>
              </a:rPr>
              <a:t>Mandate for data collection and access</a:t>
            </a:r>
          </a:p>
          <a:p>
            <a:pPr marL="285750" indent="-285750" algn="l">
              <a:buFont typeface="Arial" panose="020B0604020202020204" pitchFamily="34" charset="0"/>
              <a:buChar char="•"/>
            </a:pPr>
            <a:r>
              <a:rPr lang="en-US" sz="1800" dirty="0">
                <a:latin typeface="Open Sans" panose="020B0606030504020204" pitchFamily="34" charset="0"/>
              </a:rPr>
              <a:t>Adequate resources </a:t>
            </a:r>
          </a:p>
          <a:p>
            <a:pPr marL="285750" indent="-285750" algn="l">
              <a:buFont typeface="Arial" panose="020B0604020202020204" pitchFamily="34" charset="0"/>
              <a:buChar char="•"/>
            </a:pPr>
            <a:r>
              <a:rPr lang="en-US" sz="1800" dirty="0">
                <a:latin typeface="Open Sans" panose="020B0606030504020204" pitchFamily="34" charset="0"/>
              </a:rPr>
              <a:t>Commitment to quality</a:t>
            </a:r>
          </a:p>
          <a:p>
            <a:pPr marL="285750" indent="-285750" algn="l">
              <a:buFont typeface="Arial" panose="020B0604020202020204" pitchFamily="34" charset="0"/>
              <a:buChar char="•"/>
            </a:pPr>
            <a:r>
              <a:rPr lang="en-US" sz="1800" dirty="0">
                <a:latin typeface="Open Sans" panose="020B0606030504020204" pitchFamily="34" charset="0"/>
              </a:rPr>
              <a:t>Statistical confidentiality and data protection</a:t>
            </a:r>
          </a:p>
          <a:p>
            <a:pPr marL="285750" indent="-285750" algn="l">
              <a:buFont typeface="Arial" panose="020B0604020202020204" pitchFamily="34" charset="0"/>
              <a:buChar char="•"/>
            </a:pPr>
            <a:r>
              <a:rPr lang="en-US" sz="1800" dirty="0">
                <a:latin typeface="Open Sans" panose="020B0606030504020204" pitchFamily="34" charset="0"/>
              </a:rPr>
              <a:t>Impartiality and objectivity</a:t>
            </a:r>
          </a:p>
          <a:p>
            <a:pPr marL="285750" indent="-285750" algn="l">
              <a:buFont typeface="Arial" panose="020B0604020202020204" pitchFamily="34" charset="0"/>
              <a:buChar char="•"/>
            </a:pPr>
            <a:r>
              <a:rPr lang="en-US" sz="1800" dirty="0">
                <a:latin typeface="Open Sans" panose="020B0606030504020204" pitchFamily="34" charset="0"/>
              </a:rPr>
              <a:t>Solid methodology</a:t>
            </a:r>
          </a:p>
          <a:p>
            <a:pPr marL="285750" indent="-285750" algn="l">
              <a:buFont typeface="Arial" panose="020B0604020202020204" pitchFamily="34" charset="0"/>
              <a:buChar char="•"/>
            </a:pPr>
            <a:r>
              <a:rPr lang="en-US" sz="1800" dirty="0">
                <a:latin typeface="Open Sans" panose="020B0606030504020204" pitchFamily="34" charset="0"/>
              </a:rPr>
              <a:t>Appropriate statistical procedures</a:t>
            </a:r>
          </a:p>
          <a:p>
            <a:pPr marL="285750" indent="-285750" algn="l">
              <a:buFont typeface="Arial" panose="020B0604020202020204" pitchFamily="34" charset="0"/>
              <a:buChar char="•"/>
            </a:pPr>
            <a:r>
              <a:rPr lang="en-US" sz="1800" dirty="0">
                <a:latin typeface="Open Sans" panose="020B0606030504020204" pitchFamily="34" charset="0"/>
              </a:rPr>
              <a:t>Avoid undue burden on respondents</a:t>
            </a:r>
          </a:p>
          <a:p>
            <a:pPr marL="285750" indent="-285750" algn="l">
              <a:buFont typeface="Arial" panose="020B0604020202020204" pitchFamily="34" charset="0"/>
              <a:buChar char="•"/>
            </a:pPr>
            <a:r>
              <a:rPr lang="en-US" sz="1800" dirty="0">
                <a:latin typeface="Open Sans" panose="020B0606030504020204" pitchFamily="34" charset="0"/>
              </a:rPr>
              <a:t>Economy</a:t>
            </a:r>
          </a:p>
          <a:p>
            <a:pPr marL="285750" indent="-285750" algn="l">
              <a:buFont typeface="Arial" panose="020B0604020202020204" pitchFamily="34" charset="0"/>
              <a:buChar char="•"/>
            </a:pPr>
            <a:r>
              <a:rPr lang="en-US" sz="1800" dirty="0">
                <a:latin typeface="Open Sans" panose="020B0606030504020204" pitchFamily="34" charset="0"/>
              </a:rPr>
              <a:t>Relevance</a:t>
            </a:r>
          </a:p>
          <a:p>
            <a:pPr marL="285750" indent="-285750" algn="l">
              <a:buFont typeface="Arial" panose="020B0604020202020204" pitchFamily="34" charset="0"/>
              <a:buChar char="•"/>
            </a:pPr>
            <a:r>
              <a:rPr lang="en-US" sz="1800" dirty="0">
                <a:latin typeface="Open Sans" panose="020B0606030504020204" pitchFamily="34" charset="0"/>
              </a:rPr>
              <a:t>Precision and reliability</a:t>
            </a:r>
          </a:p>
          <a:p>
            <a:pPr marL="285750" indent="-285750" algn="l">
              <a:buFont typeface="Arial" panose="020B0604020202020204" pitchFamily="34" charset="0"/>
              <a:buChar char="•"/>
            </a:pPr>
            <a:r>
              <a:rPr lang="en-US" sz="1800" dirty="0">
                <a:latin typeface="Open Sans" panose="020B0606030504020204" pitchFamily="34" charset="0"/>
              </a:rPr>
              <a:t>News and punctuality</a:t>
            </a:r>
          </a:p>
          <a:p>
            <a:pPr marL="285750" indent="-285750" algn="l">
              <a:buFont typeface="Arial" panose="020B0604020202020204" pitchFamily="34" charset="0"/>
              <a:buChar char="•"/>
            </a:pPr>
            <a:r>
              <a:rPr lang="en-US" sz="1800" dirty="0">
                <a:latin typeface="Open Sans" panose="020B0606030504020204" pitchFamily="34" charset="0"/>
              </a:rPr>
              <a:t>Consistency and comparability</a:t>
            </a:r>
          </a:p>
          <a:p>
            <a:pPr marL="285750" indent="-285750" algn="l">
              <a:buFont typeface="Arial" panose="020B0604020202020204" pitchFamily="34" charset="0"/>
              <a:buChar char="•"/>
            </a:pPr>
            <a:r>
              <a:rPr lang="en-US" sz="1800" dirty="0">
                <a:latin typeface="Open Sans" panose="020B0606030504020204" pitchFamily="34" charset="0"/>
              </a:rPr>
              <a:t>Accessibility and clarity</a:t>
            </a:r>
          </a:p>
        </p:txBody>
      </p:sp>
    </p:spTree>
    <p:extLst>
      <p:ext uri="{BB962C8B-B14F-4D97-AF65-F5344CB8AC3E}">
        <p14:creationId xmlns:p14="http://schemas.microsoft.com/office/powerpoint/2010/main" val="104231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FD466-5840-3C4D-80F7-8D60B9FF14D3}"/>
              </a:ext>
            </a:extLst>
          </p:cNvPr>
          <p:cNvSpPr>
            <a:spLocks noGrp="1"/>
          </p:cNvSpPr>
          <p:nvPr>
            <p:ph type="title"/>
          </p:nvPr>
        </p:nvSpPr>
        <p:spPr/>
        <p:txBody>
          <a:bodyPr/>
          <a:lstStyle/>
          <a:p>
            <a:pPr algn="ctr"/>
            <a:r>
              <a:rPr lang="en-GB" altLang="de-DE" b="1" dirty="0">
                <a:solidFill>
                  <a:schemeClr val="tx2"/>
                </a:solidFill>
              </a:rPr>
              <a:t>2.3 Case Study – Labour market information</a:t>
            </a:r>
            <a:r>
              <a:rPr lang="en-GB" altLang="de-DE" b="1" dirty="0"/>
              <a:t> </a:t>
            </a:r>
            <a:r>
              <a:rPr lang="en-GB" altLang="de-DE" b="1" dirty="0">
                <a:solidFill>
                  <a:schemeClr val="tx2"/>
                </a:solidFill>
              </a:rPr>
              <a:t>in Rwanda (1/4)</a:t>
            </a:r>
            <a:endParaRPr lang="en-US" dirty="0"/>
          </a:p>
        </p:txBody>
      </p:sp>
      <p:sp>
        <p:nvSpPr>
          <p:cNvPr id="5" name="Slide Number Placeholder 4">
            <a:extLst>
              <a:ext uri="{FF2B5EF4-FFF2-40B4-BE49-F238E27FC236}">
                <a16:creationId xmlns:a16="http://schemas.microsoft.com/office/drawing/2014/main" id="{533F9938-EAA6-6E4F-A003-B17DCBFCE4C4}"/>
              </a:ext>
            </a:extLst>
          </p:cNvPr>
          <p:cNvSpPr>
            <a:spLocks noGrp="1"/>
          </p:cNvSpPr>
          <p:nvPr>
            <p:ph type="sldNum" sz="quarter" idx="4"/>
          </p:nvPr>
        </p:nvSpPr>
        <p:spPr/>
        <p:txBody>
          <a:bodyPr/>
          <a:lstStyle/>
          <a:p>
            <a:pPr>
              <a:defRPr/>
            </a:pPr>
            <a:fld id="{EBF304C2-E370-4D1A-8F81-84060912288A}" type="slidenum">
              <a:rPr lang="en-US" altLang="de-DE" smtClean="0"/>
              <a:pPr>
                <a:defRPr/>
              </a:pPr>
              <a:t>15</a:t>
            </a:fld>
            <a:endParaRPr lang="en-US" altLang="de-DE" dirty="0"/>
          </a:p>
        </p:txBody>
      </p:sp>
      <p:pic>
        <p:nvPicPr>
          <p:cNvPr id="6" name="Picture 2" descr="D:\Users\default.LAPTOP-28G6SK8J\Documents\3rd Online meeting GIZ\pictures study tour\rwanda 2.jpeg">
            <a:extLst>
              <a:ext uri="{FF2B5EF4-FFF2-40B4-BE49-F238E27FC236}">
                <a16:creationId xmlns:a16="http://schemas.microsoft.com/office/drawing/2014/main" id="{C8D00D23-3DF4-3746-BD72-2ACE492118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619" y="2204864"/>
            <a:ext cx="3768644" cy="282648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946DB17-3000-5943-BA07-66D4A4EBB25A}"/>
              </a:ext>
            </a:extLst>
          </p:cNvPr>
          <p:cNvSpPr txBox="1"/>
          <p:nvPr/>
        </p:nvSpPr>
        <p:spPr>
          <a:xfrm>
            <a:off x="1473545" y="4572000"/>
            <a:ext cx="184731" cy="246221"/>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2FBDFEAF-F781-4D4B-A6F0-493459B85B8A}"/>
              </a:ext>
            </a:extLst>
          </p:cNvPr>
          <p:cNvSpPr txBox="1"/>
          <p:nvPr/>
        </p:nvSpPr>
        <p:spPr>
          <a:xfrm>
            <a:off x="467544" y="1178582"/>
            <a:ext cx="4176464" cy="5355312"/>
          </a:xfrm>
          <a:prstGeom prst="rect">
            <a:avLst/>
          </a:prstGeom>
          <a:noFill/>
        </p:spPr>
        <p:txBody>
          <a:bodyPr wrap="square" rtlCol="0">
            <a:spAutoFit/>
          </a:bodyPr>
          <a:lstStyle/>
          <a:p>
            <a:pPr marL="285750" indent="-285750" algn="l">
              <a:buFont typeface="Arial" panose="020B0604020202020204" pitchFamily="34" charset="0"/>
              <a:buChar char="•"/>
            </a:pPr>
            <a:r>
              <a:rPr lang="en-ZA" sz="1800" dirty="0">
                <a:latin typeface="Open Sans" panose="020B0606030504020204" pitchFamily="34" charset="0"/>
              </a:rPr>
              <a:t>CoP (1) Members from </a:t>
            </a:r>
            <a:r>
              <a:rPr lang="en-ZA" sz="1800" dirty="0" err="1">
                <a:latin typeface="Open Sans" panose="020B0606030504020204" pitchFamily="34" charset="0"/>
              </a:rPr>
              <a:t>Rawanda</a:t>
            </a:r>
            <a:r>
              <a:rPr lang="en-ZA" sz="1800" dirty="0">
                <a:latin typeface="Open Sans" panose="020B0606030504020204" pitchFamily="34" charset="0"/>
              </a:rPr>
              <a:t> have presented the structure of their Labour Market Information System and the objectives of their LMIS such as identification of data gaps on the labour market, provide guidance to policy makers, students and employers and to forecast labour demand. </a:t>
            </a:r>
          </a:p>
          <a:p>
            <a:pPr marL="285750" indent="-285750" algn="l">
              <a:buFont typeface="Arial" panose="020B0604020202020204" pitchFamily="34" charset="0"/>
              <a:buChar char="•"/>
            </a:pPr>
            <a:r>
              <a:rPr lang="en-ZA" sz="1800" dirty="0">
                <a:latin typeface="Open Sans" panose="020B0606030504020204" pitchFamily="34" charset="0"/>
              </a:rPr>
              <a:t>They have also explained that their main source of information is labour force surveys which is now conducted quarterly. </a:t>
            </a:r>
          </a:p>
          <a:p>
            <a:pPr marL="285750" indent="-285750" algn="l">
              <a:buFont typeface="Arial" panose="020B0604020202020204" pitchFamily="34" charset="0"/>
              <a:buChar char="•"/>
            </a:pPr>
            <a:r>
              <a:rPr lang="en-ZA" sz="1800" dirty="0">
                <a:latin typeface="Open Sans" panose="020B0606030504020204" pitchFamily="34" charset="0"/>
              </a:rPr>
              <a:t>What was more interesting was that they also conduct sectoral skills audits and employment sectoral researches. </a:t>
            </a:r>
          </a:p>
          <a:p>
            <a:pPr marL="285750" indent="-285750" algn="l">
              <a:buFont typeface="Arial" panose="020B0604020202020204" pitchFamily="34" charset="0"/>
              <a:buChar char="•"/>
            </a:pPr>
            <a:r>
              <a:rPr lang="en-ZA" sz="1800" dirty="0">
                <a:latin typeface="Open Sans" panose="020B0606030504020204" pitchFamily="34" charset="0"/>
              </a:rPr>
              <a:t>It was a lively exchange of ideas on the Rwanda case.</a:t>
            </a:r>
            <a:endParaRPr lang="en-US" sz="1800" dirty="0">
              <a:latin typeface="Open Sans" panose="020B0606030504020204" pitchFamily="34" charset="0"/>
            </a:endParaRPr>
          </a:p>
        </p:txBody>
      </p:sp>
    </p:spTree>
    <p:extLst>
      <p:ext uri="{BB962C8B-B14F-4D97-AF65-F5344CB8AC3E}">
        <p14:creationId xmlns:p14="http://schemas.microsoft.com/office/powerpoint/2010/main" val="3200539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7027B-071F-EE45-8BEE-9E93F22161C1}"/>
              </a:ext>
            </a:extLst>
          </p:cNvPr>
          <p:cNvSpPr>
            <a:spLocks noGrp="1"/>
          </p:cNvSpPr>
          <p:nvPr>
            <p:ph type="title"/>
          </p:nvPr>
        </p:nvSpPr>
        <p:spPr>
          <a:xfrm>
            <a:off x="611560" y="713690"/>
            <a:ext cx="8154987" cy="692150"/>
          </a:xfrm>
        </p:spPr>
        <p:txBody>
          <a:bodyPr/>
          <a:lstStyle/>
          <a:p>
            <a:pPr algn="ctr"/>
            <a:r>
              <a:rPr lang="en-GB" altLang="de-DE" b="1" dirty="0">
                <a:solidFill>
                  <a:schemeClr val="tx2"/>
                </a:solidFill>
              </a:rPr>
              <a:t>2.3 Case Study – Labour market information</a:t>
            </a:r>
            <a:r>
              <a:rPr lang="en-GB" altLang="de-DE" b="1" dirty="0"/>
              <a:t> </a:t>
            </a:r>
            <a:r>
              <a:rPr lang="en-GB" altLang="de-DE" b="1" dirty="0">
                <a:solidFill>
                  <a:schemeClr val="tx2"/>
                </a:solidFill>
              </a:rPr>
              <a:t>in Rwanda (2/4)</a:t>
            </a:r>
            <a:br>
              <a:rPr lang="en-US" altLang="de-DE" dirty="0"/>
            </a:br>
            <a:endParaRPr lang="en-US" dirty="0"/>
          </a:p>
        </p:txBody>
      </p:sp>
      <p:sp>
        <p:nvSpPr>
          <p:cNvPr id="3" name="Content Placeholder 2">
            <a:extLst>
              <a:ext uri="{FF2B5EF4-FFF2-40B4-BE49-F238E27FC236}">
                <a16:creationId xmlns:a16="http://schemas.microsoft.com/office/drawing/2014/main" id="{632213B1-BD33-AD44-82F9-8AF36EC99F2D}"/>
              </a:ext>
            </a:extLst>
          </p:cNvPr>
          <p:cNvSpPr>
            <a:spLocks noGrp="1"/>
          </p:cNvSpPr>
          <p:nvPr>
            <p:ph idx="1"/>
          </p:nvPr>
        </p:nvSpPr>
        <p:spPr>
          <a:xfrm>
            <a:off x="106933" y="1700808"/>
            <a:ext cx="5256262" cy="4013175"/>
          </a:xfrm>
        </p:spPr>
        <p:txBody>
          <a:bodyPr/>
          <a:lstStyle/>
          <a:p>
            <a:pPr marL="0" indent="0" eaLnBrk="0" hangingPunct="0">
              <a:spcBef>
                <a:spcPct val="0"/>
              </a:spcBef>
              <a:buNone/>
            </a:pPr>
            <a:r>
              <a:rPr lang="en-US" b="1" kern="1200" dirty="0">
                <a:solidFill>
                  <a:schemeClr val="tx2"/>
                </a:solidFill>
                <a:ea typeface="ＭＳ Ｐゴシック" pitchFamily="34" charset="-128"/>
                <a:cs typeface="+mn-cs"/>
              </a:rPr>
              <a:t>LMI objectives:</a:t>
            </a:r>
          </a:p>
          <a:p>
            <a:pPr marL="0" indent="0" algn="just">
              <a:buNone/>
            </a:pPr>
            <a:endParaRPr lang="en-US" sz="1600" b="1" dirty="0">
              <a:solidFill>
                <a:srgbClr val="C00000"/>
              </a:solidFill>
              <a:latin typeface="Arial" panose="020B0604020202020204" pitchFamily="34" charset="0"/>
              <a:cs typeface="Arial" panose="020B0604020202020204" pitchFamily="34" charset="0"/>
            </a:endParaRPr>
          </a:p>
          <a:p>
            <a:pPr algn="just">
              <a:buFont typeface="Arial" panose="020B0604020202020204" pitchFamily="34" charset="0"/>
              <a:buChar char="•"/>
            </a:pPr>
            <a:r>
              <a:rPr lang="en-US" sz="1800" kern="1200" dirty="0">
                <a:ea typeface="ＭＳ Ｐゴシック" pitchFamily="34" charset="-128"/>
                <a:cs typeface="+mn-cs"/>
              </a:rPr>
              <a:t>Identify missing labor market information and data</a:t>
            </a:r>
          </a:p>
          <a:p>
            <a:pPr algn="just">
              <a:buFont typeface="Arial" panose="020B0604020202020204" pitchFamily="34" charset="0"/>
              <a:buChar char="•"/>
            </a:pPr>
            <a:r>
              <a:rPr lang="en-US" sz="1800" kern="1200" dirty="0">
                <a:ea typeface="ＭＳ Ｐゴシック" pitchFamily="34" charset="-128"/>
                <a:cs typeface="+mn-cs"/>
              </a:rPr>
              <a:t>Work with different stakeholders to ensure the collection and availability of LMI</a:t>
            </a:r>
          </a:p>
          <a:p>
            <a:pPr algn="just">
              <a:buFont typeface="Arial" panose="020B0604020202020204" pitchFamily="34" charset="0"/>
              <a:buChar char="•"/>
            </a:pPr>
            <a:r>
              <a:rPr lang="fr-FR" sz="1800" kern="1200" dirty="0">
                <a:ea typeface="ＭＳ Ｐゴシック" pitchFamily="34" charset="-128"/>
                <a:cs typeface="+mn-cs"/>
              </a:rPr>
              <a:t>LMI </a:t>
            </a:r>
            <a:r>
              <a:rPr lang="fr-FR" sz="1800" kern="1200" dirty="0" err="1">
                <a:ea typeface="ＭＳ Ｐゴシック" pitchFamily="34" charset="-128"/>
                <a:cs typeface="+mn-cs"/>
              </a:rPr>
              <a:t>Analysis</a:t>
            </a:r>
            <a:r>
              <a:rPr lang="fr-FR" sz="1800" kern="1200" dirty="0">
                <a:ea typeface="ＭＳ Ｐゴシック" pitchFamily="34" charset="-128"/>
                <a:cs typeface="+mn-cs"/>
              </a:rPr>
              <a:t> in Rwanda</a:t>
            </a:r>
          </a:p>
          <a:p>
            <a:pPr algn="just">
              <a:buFont typeface="Arial" panose="020B0604020202020204" pitchFamily="34" charset="0"/>
              <a:buChar char="•"/>
            </a:pPr>
            <a:r>
              <a:rPr lang="en-US" sz="1800" kern="1200" dirty="0">
                <a:ea typeface="ＭＳ Ｐゴシック" pitchFamily="34" charset="-128"/>
                <a:cs typeface="+mn-cs"/>
              </a:rPr>
              <a:t>Provide advice to different stakeholders to make evidence-based on labour market decisions:</a:t>
            </a:r>
          </a:p>
          <a:p>
            <a:pPr lvl="1" algn="just">
              <a:buFont typeface="Arial" panose="020B0604020202020204" pitchFamily="34" charset="0"/>
              <a:buChar char="•"/>
            </a:pPr>
            <a:r>
              <a:rPr lang="fr-FR" sz="1800" kern="1200" dirty="0">
                <a:ea typeface="ＭＳ Ｐゴシック" pitchFamily="34" charset="-128"/>
                <a:cs typeface="+mn-cs"/>
              </a:rPr>
              <a:t>Policy Markers</a:t>
            </a:r>
          </a:p>
          <a:p>
            <a:pPr lvl="1" algn="just">
              <a:buFont typeface="Arial" panose="020B0604020202020204" pitchFamily="34" charset="0"/>
              <a:buChar char="•"/>
            </a:pPr>
            <a:r>
              <a:rPr lang="fr-FR" sz="1800" kern="1200" dirty="0" err="1">
                <a:ea typeface="ＭＳ Ｐゴシック" pitchFamily="34" charset="-128"/>
                <a:cs typeface="+mn-cs"/>
              </a:rPr>
              <a:t>Educaters</a:t>
            </a:r>
            <a:r>
              <a:rPr lang="fr-FR" sz="1800" kern="1200" dirty="0">
                <a:ea typeface="ＭＳ Ｐゴシック" pitchFamily="34" charset="-128"/>
                <a:cs typeface="+mn-cs"/>
              </a:rPr>
              <a:t> and </a:t>
            </a:r>
            <a:r>
              <a:rPr lang="fr-FR" sz="1800" kern="1200" dirty="0" err="1">
                <a:ea typeface="ＭＳ Ｐゴシック" pitchFamily="34" charset="-128"/>
                <a:cs typeface="+mn-cs"/>
              </a:rPr>
              <a:t>students</a:t>
            </a:r>
            <a:endParaRPr lang="fr-FR" sz="1800" kern="1200" dirty="0">
              <a:ea typeface="ＭＳ Ｐゴシック" pitchFamily="34" charset="-128"/>
              <a:cs typeface="+mn-cs"/>
            </a:endParaRPr>
          </a:p>
          <a:p>
            <a:pPr lvl="1" algn="just">
              <a:buFont typeface="Arial" panose="020B0604020202020204" pitchFamily="34" charset="0"/>
              <a:buChar char="•"/>
            </a:pPr>
            <a:r>
              <a:rPr lang="fr-FR" sz="1800" kern="1200" dirty="0" err="1">
                <a:ea typeface="ＭＳ Ｐゴシック" pitchFamily="34" charset="-128"/>
                <a:cs typeface="+mn-cs"/>
              </a:rPr>
              <a:t>Employers</a:t>
            </a:r>
            <a:r>
              <a:rPr lang="fr-FR" sz="1800" kern="1200" dirty="0">
                <a:ea typeface="ＭＳ Ｐゴシック" pitchFamily="34" charset="-128"/>
                <a:cs typeface="+mn-cs"/>
              </a:rPr>
              <a:t> and </a:t>
            </a:r>
            <a:r>
              <a:rPr lang="fr-FR" sz="1800" kern="1200" dirty="0" err="1">
                <a:ea typeface="ＭＳ Ｐゴシック" pitchFamily="34" charset="-128"/>
                <a:cs typeface="+mn-cs"/>
              </a:rPr>
              <a:t>investors</a:t>
            </a:r>
            <a:endParaRPr lang="fr-FR" sz="1800" kern="1200" dirty="0">
              <a:ea typeface="ＭＳ Ｐゴシック" pitchFamily="34" charset="-128"/>
              <a:cs typeface="+mn-cs"/>
            </a:endParaRPr>
          </a:p>
          <a:p>
            <a:pPr lvl="1" algn="just">
              <a:buFont typeface="Arial" panose="020B0604020202020204" pitchFamily="34" charset="0"/>
              <a:buChar char="•"/>
            </a:pPr>
            <a:r>
              <a:rPr lang="en-US" sz="1800" kern="1200" dirty="0">
                <a:ea typeface="ＭＳ Ｐゴシック" pitchFamily="34" charset="-128"/>
                <a:cs typeface="+mn-cs"/>
              </a:rPr>
              <a:t>Forecasting labor supply and demand for human resource planning</a:t>
            </a:r>
          </a:p>
        </p:txBody>
      </p:sp>
      <p:sp>
        <p:nvSpPr>
          <p:cNvPr id="4" name="Slide Number Placeholder 3">
            <a:extLst>
              <a:ext uri="{FF2B5EF4-FFF2-40B4-BE49-F238E27FC236}">
                <a16:creationId xmlns:a16="http://schemas.microsoft.com/office/drawing/2014/main" id="{827351D0-0631-4A47-81FA-9F070F33BD96}"/>
              </a:ext>
            </a:extLst>
          </p:cNvPr>
          <p:cNvSpPr>
            <a:spLocks noGrp="1"/>
          </p:cNvSpPr>
          <p:nvPr>
            <p:ph type="sldNum" sz="quarter" idx="4"/>
          </p:nvPr>
        </p:nvSpPr>
        <p:spPr/>
        <p:txBody>
          <a:bodyPr/>
          <a:lstStyle/>
          <a:p>
            <a:pPr>
              <a:defRPr/>
            </a:pPr>
            <a:fld id="{EBF304C2-E370-4D1A-8F81-84060912288A}" type="slidenum">
              <a:rPr lang="en-US" altLang="de-DE" smtClean="0"/>
              <a:pPr>
                <a:defRPr/>
              </a:pPr>
              <a:t>16</a:t>
            </a:fld>
            <a:endParaRPr lang="en-US" altLang="de-DE" dirty="0"/>
          </a:p>
        </p:txBody>
      </p:sp>
      <p:pic>
        <p:nvPicPr>
          <p:cNvPr id="6" name="Grafik 5">
            <a:extLst>
              <a:ext uri="{FF2B5EF4-FFF2-40B4-BE49-F238E27FC236}">
                <a16:creationId xmlns:a16="http://schemas.microsoft.com/office/drawing/2014/main" id="{E449D81A-08A0-44A2-A2A6-6F63C4E547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3234680"/>
            <a:ext cx="3331435" cy="2498576"/>
          </a:xfrm>
          <a:prstGeom prst="rect">
            <a:avLst/>
          </a:prstGeom>
        </p:spPr>
      </p:pic>
    </p:spTree>
    <p:extLst>
      <p:ext uri="{BB962C8B-B14F-4D97-AF65-F5344CB8AC3E}">
        <p14:creationId xmlns:p14="http://schemas.microsoft.com/office/powerpoint/2010/main" val="3740214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74E9A-4EAF-E443-947D-FF056BE3E098}"/>
              </a:ext>
            </a:extLst>
          </p:cNvPr>
          <p:cNvSpPr>
            <a:spLocks noGrp="1"/>
          </p:cNvSpPr>
          <p:nvPr>
            <p:ph type="title"/>
          </p:nvPr>
        </p:nvSpPr>
        <p:spPr>
          <a:xfrm>
            <a:off x="494968" y="620688"/>
            <a:ext cx="8154987" cy="692150"/>
          </a:xfrm>
        </p:spPr>
        <p:txBody>
          <a:bodyPr/>
          <a:lstStyle/>
          <a:p>
            <a:pPr algn="ctr"/>
            <a:r>
              <a:rPr lang="en-GB" altLang="de-DE" b="1" dirty="0">
                <a:solidFill>
                  <a:schemeClr val="tx2"/>
                </a:solidFill>
              </a:rPr>
              <a:t>2.3 Case Study – Labour market information</a:t>
            </a:r>
            <a:r>
              <a:rPr lang="en-GB" altLang="de-DE" b="1" dirty="0"/>
              <a:t> </a:t>
            </a:r>
            <a:r>
              <a:rPr lang="en-GB" altLang="de-DE" b="1" dirty="0">
                <a:solidFill>
                  <a:schemeClr val="tx2"/>
                </a:solidFill>
              </a:rPr>
              <a:t>in Rwanda (3/4)</a:t>
            </a:r>
            <a:endParaRPr lang="en-US" dirty="0"/>
          </a:p>
        </p:txBody>
      </p:sp>
      <p:sp>
        <p:nvSpPr>
          <p:cNvPr id="4" name="Slide Number Placeholder 3">
            <a:extLst>
              <a:ext uri="{FF2B5EF4-FFF2-40B4-BE49-F238E27FC236}">
                <a16:creationId xmlns:a16="http://schemas.microsoft.com/office/drawing/2014/main" id="{8C5194A3-EE44-F345-8C9F-2A587F211C99}"/>
              </a:ext>
            </a:extLst>
          </p:cNvPr>
          <p:cNvSpPr>
            <a:spLocks noGrp="1"/>
          </p:cNvSpPr>
          <p:nvPr>
            <p:ph type="sldNum" sz="quarter" idx="4"/>
          </p:nvPr>
        </p:nvSpPr>
        <p:spPr/>
        <p:txBody>
          <a:bodyPr/>
          <a:lstStyle/>
          <a:p>
            <a:pPr>
              <a:defRPr/>
            </a:pPr>
            <a:fld id="{EBF304C2-E370-4D1A-8F81-84060912288A}" type="slidenum">
              <a:rPr lang="en-US" altLang="de-DE" smtClean="0"/>
              <a:pPr>
                <a:defRPr/>
              </a:pPr>
              <a:t>17</a:t>
            </a:fld>
            <a:endParaRPr lang="en-US" altLang="de-DE" dirty="0"/>
          </a:p>
        </p:txBody>
      </p:sp>
      <p:pic>
        <p:nvPicPr>
          <p:cNvPr id="5" name="Picture 2" descr="D:\Users\default.LAPTOP-28G6SK8J\Documents\3rd Online meeting GIZ\pictures study tour\rwanda 4.jpeg">
            <a:extLst>
              <a:ext uri="{FF2B5EF4-FFF2-40B4-BE49-F238E27FC236}">
                <a16:creationId xmlns:a16="http://schemas.microsoft.com/office/drawing/2014/main" id="{28D9386C-344B-8649-A32C-A71454F43682}"/>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2589" t="11937"/>
          <a:stretch/>
        </p:blipFill>
        <p:spPr bwMode="auto">
          <a:xfrm>
            <a:off x="3707904" y="2442558"/>
            <a:ext cx="5203913" cy="35283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3EE9CD9-97B1-6E44-80E2-D034E027CF8C}"/>
              </a:ext>
            </a:extLst>
          </p:cNvPr>
          <p:cNvSpPr/>
          <p:nvPr/>
        </p:nvSpPr>
        <p:spPr>
          <a:xfrm>
            <a:off x="467544" y="1839952"/>
            <a:ext cx="3399628" cy="4733604"/>
          </a:xfrm>
          <a:prstGeom prst="rect">
            <a:avLst/>
          </a:prstGeom>
        </p:spPr>
        <p:txBody>
          <a:bodyPr wrap="square">
            <a:spAutoFit/>
          </a:bodyPr>
          <a:lstStyle/>
          <a:p>
            <a:pPr algn="l">
              <a:buClr>
                <a:schemeClr val="tx1">
                  <a:lumMod val="65000"/>
                  <a:lumOff val="35000"/>
                </a:schemeClr>
              </a:buClr>
            </a:pPr>
            <a:r>
              <a:rPr lang="fr-FR" sz="2000" b="1" dirty="0">
                <a:solidFill>
                  <a:schemeClr val="tx2"/>
                </a:solidFill>
                <a:latin typeface="Open Sans" panose="020B0606030504020204" pitchFamily="34" charset="0"/>
              </a:rPr>
              <a:t>Main Labour </a:t>
            </a:r>
            <a:r>
              <a:rPr lang="fr-FR" sz="2000" b="1" dirty="0" err="1">
                <a:solidFill>
                  <a:schemeClr val="tx2"/>
                </a:solidFill>
                <a:latin typeface="Open Sans" panose="020B0606030504020204" pitchFamily="34" charset="0"/>
              </a:rPr>
              <a:t>Market</a:t>
            </a:r>
            <a:r>
              <a:rPr lang="fr-FR" sz="2000" b="1" dirty="0">
                <a:solidFill>
                  <a:schemeClr val="tx2"/>
                </a:solidFill>
                <a:latin typeface="Open Sans" panose="020B0606030504020204" pitchFamily="34" charset="0"/>
              </a:rPr>
              <a:t> </a:t>
            </a:r>
            <a:r>
              <a:rPr lang="fr-FR" sz="2000" b="1" dirty="0" err="1">
                <a:solidFill>
                  <a:schemeClr val="tx2"/>
                </a:solidFill>
                <a:latin typeface="Open Sans" panose="020B0606030504020204" pitchFamily="34" charset="0"/>
              </a:rPr>
              <a:t>Indicators</a:t>
            </a:r>
            <a:r>
              <a:rPr lang="fr-FR" sz="2000" b="1" dirty="0">
                <a:solidFill>
                  <a:schemeClr val="tx2"/>
                </a:solidFill>
                <a:latin typeface="Open Sans" panose="020B0606030504020204" pitchFamily="34" charset="0"/>
              </a:rPr>
              <a:t>:</a:t>
            </a:r>
          </a:p>
          <a:p>
            <a:endParaRPr lang="fr-FR" sz="1400" dirty="0">
              <a:solidFill>
                <a:srgbClr val="C00000"/>
              </a:solidFill>
            </a:endParaRPr>
          </a:p>
          <a:p>
            <a:pPr marL="342900" indent="-342900" algn="l" eaLnBrk="1" hangingPunct="1">
              <a:spcBef>
                <a:spcPct val="20000"/>
              </a:spcBef>
              <a:buClr>
                <a:schemeClr val="tx1">
                  <a:lumMod val="65000"/>
                  <a:lumOff val="35000"/>
                </a:schemeClr>
              </a:buClr>
              <a:buFont typeface="Arial" panose="020B0604020202020204" pitchFamily="34" charset="0"/>
              <a:buChar char="•"/>
            </a:pPr>
            <a:r>
              <a:rPr lang="en-US" sz="1800" dirty="0">
                <a:latin typeface="Open Sans" panose="020B0606030504020204" pitchFamily="34" charset="0"/>
              </a:rPr>
              <a:t>Labor force indicator</a:t>
            </a:r>
          </a:p>
          <a:p>
            <a:pPr marL="342900" indent="-342900" algn="l" eaLnBrk="1" hangingPunct="1">
              <a:spcBef>
                <a:spcPct val="20000"/>
              </a:spcBef>
              <a:buClr>
                <a:schemeClr val="tx1">
                  <a:lumMod val="65000"/>
                  <a:lumOff val="35000"/>
                </a:schemeClr>
              </a:buClr>
              <a:buFont typeface="Arial" panose="020B0604020202020204" pitchFamily="34" charset="0"/>
              <a:buChar char="•"/>
            </a:pPr>
            <a:r>
              <a:rPr lang="en-US" sz="1800" dirty="0">
                <a:latin typeface="Open Sans" panose="020B0606030504020204" pitchFamily="34" charset="0"/>
              </a:rPr>
              <a:t>Skills development indicators</a:t>
            </a:r>
          </a:p>
          <a:p>
            <a:pPr marL="342900" indent="-342900" algn="l" eaLnBrk="1" hangingPunct="1">
              <a:spcBef>
                <a:spcPct val="20000"/>
              </a:spcBef>
              <a:buClr>
                <a:schemeClr val="tx1">
                  <a:lumMod val="65000"/>
                  <a:lumOff val="35000"/>
                </a:schemeClr>
              </a:buClr>
              <a:buFont typeface="Arial" panose="020B0604020202020204" pitchFamily="34" charset="0"/>
              <a:buChar char="•"/>
            </a:pPr>
            <a:r>
              <a:rPr lang="en-US" sz="1800" dirty="0">
                <a:latin typeface="Open Sans" panose="020B0606030504020204" pitchFamily="34" charset="0"/>
              </a:rPr>
              <a:t>Job creation indicators</a:t>
            </a:r>
          </a:p>
          <a:p>
            <a:pPr marL="342900" indent="-342900" algn="l" eaLnBrk="1" hangingPunct="1">
              <a:spcBef>
                <a:spcPct val="20000"/>
              </a:spcBef>
              <a:buClr>
                <a:schemeClr val="tx1">
                  <a:lumMod val="65000"/>
                  <a:lumOff val="35000"/>
                </a:schemeClr>
              </a:buClr>
              <a:buFont typeface="Arial" panose="020B0604020202020204" pitchFamily="34" charset="0"/>
              <a:buChar char="•"/>
            </a:pPr>
            <a:r>
              <a:rPr lang="en-US" sz="1800" dirty="0">
                <a:latin typeface="Open Sans" panose="020B0606030504020204" pitchFamily="34" charset="0"/>
              </a:rPr>
              <a:t>Business development indicators for the formal sector</a:t>
            </a:r>
          </a:p>
          <a:p>
            <a:pPr marL="342900" indent="-342900" algn="l" eaLnBrk="1" hangingPunct="1">
              <a:spcBef>
                <a:spcPct val="20000"/>
              </a:spcBef>
              <a:buClr>
                <a:schemeClr val="tx1">
                  <a:lumMod val="65000"/>
                  <a:lumOff val="35000"/>
                </a:schemeClr>
              </a:buClr>
              <a:buFont typeface="Arial" panose="020B0604020202020204" pitchFamily="34" charset="0"/>
              <a:buChar char="•"/>
            </a:pPr>
            <a:r>
              <a:rPr lang="en-US" sz="1800" dirty="0">
                <a:latin typeface="Open Sans" panose="020B0606030504020204" pitchFamily="34" charset="0"/>
              </a:rPr>
              <a:t>Employment indicators</a:t>
            </a:r>
          </a:p>
          <a:p>
            <a:pPr marL="342900" indent="-342900" algn="l" eaLnBrk="1" hangingPunct="1">
              <a:spcBef>
                <a:spcPct val="20000"/>
              </a:spcBef>
              <a:buClr>
                <a:schemeClr val="tx1">
                  <a:lumMod val="65000"/>
                  <a:lumOff val="35000"/>
                </a:schemeClr>
              </a:buClr>
              <a:buFont typeface="Arial" panose="020B0604020202020204" pitchFamily="34" charset="0"/>
              <a:buChar char="•"/>
            </a:pPr>
            <a:r>
              <a:rPr lang="en-US" sz="1800" dirty="0">
                <a:latin typeface="Open Sans" panose="020B0606030504020204" pitchFamily="34" charset="0"/>
              </a:rPr>
              <a:t>Unemployment and underutilization of the workforce</a:t>
            </a:r>
            <a:endParaRPr lang="fr-FR" sz="1800" dirty="0">
              <a:latin typeface="Open Sans" panose="020B0606030504020204" pitchFamily="34" charset="0"/>
            </a:endParaRPr>
          </a:p>
          <a:p>
            <a:endParaRPr lang="fr-FR" sz="1400" dirty="0">
              <a:solidFill>
                <a:srgbClr val="C00000"/>
              </a:solidFill>
            </a:endParaRPr>
          </a:p>
          <a:p>
            <a:endParaRPr lang="fr-FR" sz="1400" dirty="0">
              <a:solidFill>
                <a:srgbClr val="C00000"/>
              </a:solidFill>
            </a:endParaRPr>
          </a:p>
        </p:txBody>
      </p:sp>
    </p:spTree>
    <p:extLst>
      <p:ext uri="{BB962C8B-B14F-4D97-AF65-F5344CB8AC3E}">
        <p14:creationId xmlns:p14="http://schemas.microsoft.com/office/powerpoint/2010/main" val="1401997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07DE9-4996-0E49-B1CA-BDA1FD63FB07}"/>
              </a:ext>
            </a:extLst>
          </p:cNvPr>
          <p:cNvSpPr>
            <a:spLocks noGrp="1"/>
          </p:cNvSpPr>
          <p:nvPr>
            <p:ph type="title"/>
          </p:nvPr>
        </p:nvSpPr>
        <p:spPr/>
        <p:txBody>
          <a:bodyPr/>
          <a:lstStyle/>
          <a:p>
            <a:pPr algn="ctr"/>
            <a:r>
              <a:rPr lang="en-GB" altLang="de-DE" b="1" dirty="0">
                <a:solidFill>
                  <a:schemeClr val="tx2"/>
                </a:solidFill>
              </a:rPr>
              <a:t>2.3 Case Study – Labour market information</a:t>
            </a:r>
            <a:r>
              <a:rPr lang="en-GB" altLang="de-DE" b="1" dirty="0"/>
              <a:t> </a:t>
            </a:r>
            <a:r>
              <a:rPr lang="en-GB" altLang="de-DE" b="1" dirty="0">
                <a:solidFill>
                  <a:schemeClr val="tx2"/>
                </a:solidFill>
              </a:rPr>
              <a:t>in Rwanda (4/4)</a:t>
            </a:r>
            <a:endParaRPr lang="en-US" dirty="0"/>
          </a:p>
        </p:txBody>
      </p:sp>
      <p:sp>
        <p:nvSpPr>
          <p:cNvPr id="4" name="Slide Number Placeholder 3">
            <a:extLst>
              <a:ext uri="{FF2B5EF4-FFF2-40B4-BE49-F238E27FC236}">
                <a16:creationId xmlns:a16="http://schemas.microsoft.com/office/drawing/2014/main" id="{1D55E4CB-B2D6-F144-9620-ADF975CAD5E2}"/>
              </a:ext>
            </a:extLst>
          </p:cNvPr>
          <p:cNvSpPr>
            <a:spLocks noGrp="1"/>
          </p:cNvSpPr>
          <p:nvPr>
            <p:ph type="sldNum" sz="quarter" idx="4"/>
          </p:nvPr>
        </p:nvSpPr>
        <p:spPr/>
        <p:txBody>
          <a:bodyPr/>
          <a:lstStyle/>
          <a:p>
            <a:pPr>
              <a:defRPr/>
            </a:pPr>
            <a:fld id="{EBF304C2-E370-4D1A-8F81-84060912288A}" type="slidenum">
              <a:rPr lang="en-US" altLang="de-DE" smtClean="0"/>
              <a:pPr>
                <a:defRPr/>
              </a:pPr>
              <a:t>18</a:t>
            </a:fld>
            <a:endParaRPr lang="en-US" altLang="de-DE" dirty="0"/>
          </a:p>
        </p:txBody>
      </p:sp>
      <p:pic>
        <p:nvPicPr>
          <p:cNvPr id="5" name="Picture 2" descr="D:\Users\default.LAPTOP-28G6SK8J\Documents\3rd Online meeting GIZ\pictures study tour\Rwanda case study.jpeg">
            <a:extLst>
              <a:ext uri="{FF2B5EF4-FFF2-40B4-BE49-F238E27FC236}">
                <a16:creationId xmlns:a16="http://schemas.microsoft.com/office/drawing/2014/main" id="{E8111A71-6D13-AE48-8E1E-6C034D249092}"/>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6904"/>
          <a:stretch/>
        </p:blipFill>
        <p:spPr bwMode="auto">
          <a:xfrm>
            <a:off x="4067944" y="1916832"/>
            <a:ext cx="4663141" cy="3692652"/>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a:extLst>
              <a:ext uri="{FF2B5EF4-FFF2-40B4-BE49-F238E27FC236}">
                <a16:creationId xmlns:a16="http://schemas.microsoft.com/office/drawing/2014/main" id="{48CEA214-C4CC-584E-95DB-4EC89BDDB9C9}"/>
              </a:ext>
            </a:extLst>
          </p:cNvPr>
          <p:cNvSpPr txBox="1">
            <a:spLocks/>
          </p:cNvSpPr>
          <p:nvPr/>
        </p:nvSpPr>
        <p:spPr bwMode="auto">
          <a:xfrm>
            <a:off x="611188" y="1269182"/>
            <a:ext cx="3304356" cy="5112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lang="de-DE" altLang="de-DE" sz="240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algn="l" rtl="0" eaLnBrk="1" fontAlgn="base" hangingPunct="1">
              <a:spcBef>
                <a:spcPct val="0"/>
              </a:spcBef>
              <a:spcAft>
                <a:spcPct val="0"/>
              </a:spcAft>
              <a:defRPr sz="2400">
                <a:solidFill>
                  <a:srgbClr val="404040"/>
                </a:solidFill>
                <a:effectLst>
                  <a:outerShdw blurRad="38100" dist="38100" dir="2700000" algn="tl">
                    <a:srgbClr val="C0C0C0"/>
                  </a:outerShdw>
                </a:effectLst>
                <a:latin typeface="Calibri" pitchFamily="34" charset="0"/>
                <a:ea typeface="ＭＳ Ｐゴシック" charset="0"/>
                <a:cs typeface="Calibri" pitchFamily="34" charset="0"/>
              </a:defRPr>
            </a:lvl2pPr>
            <a:lvl3pPr algn="l" rtl="0" eaLnBrk="1" fontAlgn="base" hangingPunct="1">
              <a:spcBef>
                <a:spcPct val="0"/>
              </a:spcBef>
              <a:spcAft>
                <a:spcPct val="0"/>
              </a:spcAft>
              <a:defRPr sz="2400">
                <a:solidFill>
                  <a:srgbClr val="404040"/>
                </a:solidFill>
                <a:effectLst>
                  <a:outerShdw blurRad="38100" dist="38100" dir="2700000" algn="tl">
                    <a:srgbClr val="C0C0C0"/>
                  </a:outerShdw>
                </a:effectLst>
                <a:latin typeface="Calibri" pitchFamily="34" charset="0"/>
                <a:ea typeface="ＭＳ Ｐゴシック" charset="0"/>
                <a:cs typeface="Calibri" pitchFamily="34" charset="0"/>
              </a:defRPr>
            </a:lvl3pPr>
            <a:lvl4pPr algn="l" rtl="0" eaLnBrk="1" fontAlgn="base" hangingPunct="1">
              <a:spcBef>
                <a:spcPct val="0"/>
              </a:spcBef>
              <a:spcAft>
                <a:spcPct val="0"/>
              </a:spcAft>
              <a:defRPr sz="2400">
                <a:solidFill>
                  <a:srgbClr val="404040"/>
                </a:solidFill>
                <a:effectLst>
                  <a:outerShdw blurRad="38100" dist="38100" dir="2700000" algn="tl">
                    <a:srgbClr val="C0C0C0"/>
                  </a:outerShdw>
                </a:effectLst>
                <a:latin typeface="Calibri" pitchFamily="34" charset="0"/>
                <a:ea typeface="ＭＳ Ｐゴシック" charset="0"/>
                <a:cs typeface="Calibri" pitchFamily="34" charset="0"/>
              </a:defRPr>
            </a:lvl4pPr>
            <a:lvl5pPr algn="l" rtl="0" eaLnBrk="1" fontAlgn="base" hangingPunct="1">
              <a:spcBef>
                <a:spcPct val="0"/>
              </a:spcBef>
              <a:spcAft>
                <a:spcPct val="0"/>
              </a:spcAft>
              <a:defRPr sz="2400">
                <a:solidFill>
                  <a:srgbClr val="404040"/>
                </a:solidFill>
                <a:effectLst>
                  <a:outerShdw blurRad="38100" dist="38100" dir="2700000" algn="tl">
                    <a:srgbClr val="C0C0C0"/>
                  </a:outerShdw>
                </a:effectLst>
                <a:latin typeface="Calibri" pitchFamily="34" charset="0"/>
                <a:ea typeface="ＭＳ Ｐゴシック" charset="0"/>
                <a:cs typeface="Calibri" pitchFamily="34" charset="0"/>
              </a:defRPr>
            </a:lvl5pPr>
            <a:lvl6pPr marL="457200" algn="l" rtl="0" eaLnBrk="1" fontAlgn="base" hangingPunct="1">
              <a:spcBef>
                <a:spcPct val="0"/>
              </a:spcBef>
              <a:spcAft>
                <a:spcPct val="0"/>
              </a:spcAft>
              <a:defRPr sz="2400" b="1">
                <a:solidFill>
                  <a:srgbClr val="003366"/>
                </a:solidFill>
                <a:effectLst>
                  <a:outerShdw blurRad="38100" dist="38100" dir="2700000" algn="tl">
                    <a:srgbClr val="C0C0C0"/>
                  </a:outerShdw>
                </a:effectLst>
                <a:latin typeface="Arial" charset="0"/>
              </a:defRPr>
            </a:lvl6pPr>
            <a:lvl7pPr marL="914400" algn="l" rtl="0" eaLnBrk="1" fontAlgn="base" hangingPunct="1">
              <a:spcBef>
                <a:spcPct val="0"/>
              </a:spcBef>
              <a:spcAft>
                <a:spcPct val="0"/>
              </a:spcAft>
              <a:defRPr sz="2400" b="1">
                <a:solidFill>
                  <a:srgbClr val="003366"/>
                </a:solidFill>
                <a:effectLst>
                  <a:outerShdw blurRad="38100" dist="38100" dir="2700000" algn="tl">
                    <a:srgbClr val="C0C0C0"/>
                  </a:outerShdw>
                </a:effectLst>
                <a:latin typeface="Arial" charset="0"/>
              </a:defRPr>
            </a:lvl7pPr>
            <a:lvl8pPr marL="1371600" algn="l" rtl="0" eaLnBrk="1" fontAlgn="base" hangingPunct="1">
              <a:spcBef>
                <a:spcPct val="0"/>
              </a:spcBef>
              <a:spcAft>
                <a:spcPct val="0"/>
              </a:spcAft>
              <a:defRPr sz="2400" b="1">
                <a:solidFill>
                  <a:srgbClr val="003366"/>
                </a:solidFill>
                <a:effectLst>
                  <a:outerShdw blurRad="38100" dist="38100" dir="2700000" algn="tl">
                    <a:srgbClr val="C0C0C0"/>
                  </a:outerShdw>
                </a:effectLst>
                <a:latin typeface="Arial" charset="0"/>
              </a:defRPr>
            </a:lvl8pPr>
            <a:lvl9pPr marL="1828800" algn="l" rtl="0" eaLnBrk="1" fontAlgn="base" hangingPunct="1">
              <a:spcBef>
                <a:spcPct val="0"/>
              </a:spcBef>
              <a:spcAft>
                <a:spcPct val="0"/>
              </a:spcAft>
              <a:defRPr sz="2400" b="1">
                <a:solidFill>
                  <a:srgbClr val="003366"/>
                </a:solidFill>
                <a:effectLst>
                  <a:outerShdw blurRad="38100" dist="38100" dir="2700000" algn="tl">
                    <a:srgbClr val="C0C0C0"/>
                  </a:outerShdw>
                </a:effectLst>
                <a:latin typeface="Arial" charset="0"/>
              </a:defRPr>
            </a:lvl9pPr>
          </a:lstStyle>
          <a:p>
            <a:pPr marL="0" lvl="0" indent="0" eaLnBrk="0" hangingPunct="0">
              <a:buClr>
                <a:schemeClr val="tx1">
                  <a:lumMod val="65000"/>
                  <a:lumOff val="35000"/>
                </a:schemeClr>
              </a:buClr>
              <a:buNone/>
            </a:pPr>
            <a:r>
              <a:rPr lang="en-GB" sz="2000" b="1" dirty="0">
                <a:solidFill>
                  <a:schemeClr val="tx2"/>
                </a:solidFill>
                <a:latin typeface="Open Sans" panose="020B0606030504020204" pitchFamily="34" charset="0"/>
                <a:ea typeface="ＭＳ Ｐゴシック" pitchFamily="34" charset="-128"/>
                <a:cs typeface="+mn-cs"/>
              </a:rPr>
              <a:t>Main data source:</a:t>
            </a:r>
          </a:p>
          <a:p>
            <a:pPr marL="0" lvl="0" indent="0">
              <a:buNone/>
            </a:pPr>
            <a:endParaRPr lang="en-GB" sz="1400" dirty="0">
              <a:solidFill>
                <a:srgbClr val="C00000"/>
              </a:solidFill>
              <a:latin typeface="Arial" pitchFamily="34" charset="0"/>
              <a:ea typeface="ＭＳ Ｐゴシック" pitchFamily="34" charset="-128"/>
              <a:cs typeface="+mn-cs"/>
            </a:endParaRPr>
          </a:p>
          <a:p>
            <a:pPr marL="285750" lvl="0" indent="-285750">
              <a:buFont typeface="Arial" panose="020B0604020202020204" pitchFamily="34" charset="0"/>
              <a:buChar char="•"/>
            </a:pPr>
            <a:r>
              <a:rPr lang="en-GB" sz="1800" dirty="0">
                <a:solidFill>
                  <a:schemeClr val="tx1"/>
                </a:solidFill>
                <a:latin typeface="Open Sans" panose="020B0606030504020204" pitchFamily="34" charset="0"/>
                <a:ea typeface="ＭＳ Ｐゴシック" pitchFamily="34" charset="-128"/>
                <a:cs typeface="+mn-cs"/>
              </a:rPr>
              <a:t>RDB: Job portal and skills database</a:t>
            </a:r>
          </a:p>
          <a:p>
            <a:pPr marL="285750" lvl="0" indent="-285750">
              <a:buFont typeface="Arial" panose="020B0604020202020204" pitchFamily="34" charset="0"/>
              <a:buChar char="•"/>
            </a:pPr>
            <a:r>
              <a:rPr lang="en-US" sz="1800" dirty="0">
                <a:solidFill>
                  <a:schemeClr val="tx1"/>
                </a:solidFill>
                <a:latin typeface="Open Sans" panose="020B0606030504020204" pitchFamily="34" charset="0"/>
                <a:ea typeface="ＭＳ Ｐゴシック" pitchFamily="34" charset="-128"/>
                <a:cs typeface="+mn-cs"/>
              </a:rPr>
              <a:t>Surveys (skills deficit, job creation, employment intensity study, ...)</a:t>
            </a:r>
          </a:p>
          <a:p>
            <a:pPr lvl="0"/>
            <a:endParaRPr lang="en-US" sz="1800" b="1" dirty="0">
              <a:solidFill>
                <a:schemeClr val="tx1"/>
              </a:solidFill>
              <a:latin typeface="Maiandra GD" panose="020E0502030308020204" pitchFamily="34" charset="0"/>
            </a:endParaRPr>
          </a:p>
          <a:p>
            <a:pPr eaLnBrk="0" hangingPunct="0">
              <a:buClr>
                <a:schemeClr val="tx1">
                  <a:lumMod val="65000"/>
                  <a:lumOff val="35000"/>
                </a:schemeClr>
              </a:buClr>
            </a:pPr>
            <a:r>
              <a:rPr lang="en-GB" altLang="de-DE" sz="2000" b="1" dirty="0">
                <a:solidFill>
                  <a:schemeClr val="tx2"/>
                </a:solidFill>
                <a:latin typeface="Open Sans" panose="020B0606030504020204" pitchFamily="34" charset="0"/>
                <a:ea typeface="ＭＳ Ｐゴシック" pitchFamily="34" charset="-128"/>
                <a:cs typeface="+mn-cs"/>
              </a:rPr>
              <a:t>Secondary data source:</a:t>
            </a:r>
          </a:p>
          <a:p>
            <a:endParaRPr lang="en-GB" altLang="de-DE" sz="1600" dirty="0">
              <a:solidFill>
                <a:srgbClr val="C00000"/>
              </a:solidFill>
              <a:latin typeface="Arial" pitchFamily="34" charset="0"/>
              <a:ea typeface="ＭＳ Ｐゴシック" pitchFamily="34" charset="-128"/>
              <a:cs typeface="+mn-cs"/>
            </a:endParaRPr>
          </a:p>
          <a:p>
            <a:pPr marL="285750" lvl="0" indent="-285750">
              <a:buFont typeface="Arial" panose="020B0604020202020204" pitchFamily="34" charset="0"/>
              <a:buChar char="•"/>
            </a:pPr>
            <a:r>
              <a:rPr lang="en-GB" altLang="de-DE" sz="1800" dirty="0">
                <a:solidFill>
                  <a:schemeClr val="tx1"/>
                </a:solidFill>
                <a:latin typeface="Open Sans" panose="020B0606030504020204" pitchFamily="34" charset="0"/>
                <a:ea typeface="ＭＳ Ｐゴシック" pitchFamily="34" charset="-128"/>
                <a:cs typeface="+mn-cs"/>
              </a:rPr>
              <a:t>NISR</a:t>
            </a:r>
            <a:endParaRPr lang="en-US" altLang="de-DE" sz="1800" dirty="0">
              <a:solidFill>
                <a:schemeClr val="tx1"/>
              </a:solidFill>
              <a:latin typeface="Open Sans" panose="020B0606030504020204" pitchFamily="34" charset="0"/>
              <a:ea typeface="ＭＳ Ｐゴシック" pitchFamily="34" charset="-128"/>
              <a:cs typeface="+mn-cs"/>
            </a:endParaRPr>
          </a:p>
          <a:p>
            <a:pPr marL="285750" lvl="0" indent="-285750">
              <a:buClrTx/>
              <a:buFont typeface="Arial" panose="020B0604020202020204" pitchFamily="34" charset="0"/>
              <a:buChar char="•"/>
            </a:pPr>
            <a:r>
              <a:rPr lang="en-GB" altLang="de-DE" sz="1800" dirty="0">
                <a:solidFill>
                  <a:schemeClr val="tx1"/>
                </a:solidFill>
                <a:latin typeface="Open Sans" panose="020B0606030504020204" pitchFamily="34" charset="0"/>
                <a:ea typeface="ＭＳ Ｐゴシック" pitchFamily="34" charset="-128"/>
                <a:cs typeface="+mn-cs"/>
              </a:rPr>
              <a:t>ORG/RDB</a:t>
            </a:r>
            <a:endParaRPr lang="en-US" altLang="de-DE" sz="1800" dirty="0">
              <a:solidFill>
                <a:schemeClr val="tx1"/>
              </a:solidFill>
              <a:latin typeface="Open Sans" panose="020B0606030504020204" pitchFamily="34" charset="0"/>
              <a:ea typeface="ＭＳ Ｐゴシック" pitchFamily="34" charset="-128"/>
              <a:cs typeface="+mn-cs"/>
            </a:endParaRPr>
          </a:p>
          <a:p>
            <a:pPr marL="285750" lvl="0" indent="-285750">
              <a:buClrTx/>
              <a:buFont typeface="Arial" panose="020B0604020202020204" pitchFamily="34" charset="0"/>
              <a:buChar char="•"/>
            </a:pPr>
            <a:r>
              <a:rPr lang="en-GB" altLang="de-DE" sz="1800" dirty="0">
                <a:solidFill>
                  <a:schemeClr val="tx1"/>
                </a:solidFill>
                <a:latin typeface="Open Sans" panose="020B0606030504020204" pitchFamily="34" charset="0"/>
                <a:ea typeface="ＭＳ Ｐゴシック" pitchFamily="34" charset="-128"/>
                <a:cs typeface="+mn-cs"/>
              </a:rPr>
              <a:t>RSSB</a:t>
            </a:r>
            <a:endParaRPr lang="en-US" altLang="de-DE" sz="1800" dirty="0">
              <a:solidFill>
                <a:schemeClr val="tx1"/>
              </a:solidFill>
              <a:latin typeface="Open Sans" panose="020B0606030504020204" pitchFamily="34" charset="0"/>
              <a:ea typeface="ＭＳ Ｐゴシック" pitchFamily="34" charset="-128"/>
              <a:cs typeface="+mn-cs"/>
            </a:endParaRPr>
          </a:p>
          <a:p>
            <a:pPr marL="285750" lvl="0" indent="-285750">
              <a:buClrTx/>
              <a:buFont typeface="Arial" panose="020B0604020202020204" pitchFamily="34" charset="0"/>
              <a:buChar char="•"/>
            </a:pPr>
            <a:r>
              <a:rPr lang="en-GB" altLang="de-DE" sz="1800" dirty="0">
                <a:solidFill>
                  <a:schemeClr val="tx1"/>
                </a:solidFill>
                <a:latin typeface="Open Sans" panose="020B0606030504020204" pitchFamily="34" charset="0"/>
                <a:ea typeface="ＭＳ Ｐゴシック" pitchFamily="34" charset="-128"/>
                <a:cs typeface="+mn-cs"/>
              </a:rPr>
              <a:t>WDA</a:t>
            </a:r>
            <a:endParaRPr lang="en-US" altLang="de-DE" sz="1800" dirty="0">
              <a:solidFill>
                <a:schemeClr val="tx1"/>
              </a:solidFill>
              <a:latin typeface="Open Sans" panose="020B0606030504020204" pitchFamily="34" charset="0"/>
              <a:ea typeface="ＭＳ Ｐゴシック" pitchFamily="34" charset="-128"/>
              <a:cs typeface="+mn-cs"/>
            </a:endParaRPr>
          </a:p>
          <a:p>
            <a:pPr marL="285750" lvl="0" indent="-285750">
              <a:buClrTx/>
              <a:buFont typeface="Arial" panose="020B0604020202020204" pitchFamily="34" charset="0"/>
              <a:buChar char="•"/>
            </a:pPr>
            <a:r>
              <a:rPr lang="en-GB" altLang="de-DE" sz="1800" dirty="0">
                <a:solidFill>
                  <a:schemeClr val="tx1"/>
                </a:solidFill>
                <a:latin typeface="Open Sans" panose="020B0606030504020204" pitchFamily="34" charset="0"/>
                <a:ea typeface="ＭＳ Ｐゴシック" pitchFamily="34" charset="-128"/>
                <a:cs typeface="+mn-cs"/>
              </a:rPr>
              <a:t>RRA</a:t>
            </a:r>
            <a:endParaRPr lang="en-US" altLang="de-DE" sz="1800" dirty="0">
              <a:solidFill>
                <a:schemeClr val="tx1"/>
              </a:solidFill>
              <a:latin typeface="Open Sans" panose="020B0606030504020204" pitchFamily="34" charset="0"/>
              <a:ea typeface="ＭＳ Ｐゴシック" pitchFamily="34" charset="-128"/>
              <a:cs typeface="+mn-cs"/>
            </a:endParaRPr>
          </a:p>
          <a:p>
            <a:pPr marL="285750" lvl="0" indent="-285750">
              <a:buClrTx/>
              <a:buFont typeface="Arial" panose="020B0604020202020204" pitchFamily="34" charset="0"/>
              <a:buChar char="•"/>
            </a:pPr>
            <a:r>
              <a:rPr lang="en-GB" altLang="de-DE" sz="1800" dirty="0">
                <a:solidFill>
                  <a:schemeClr val="tx1"/>
                </a:solidFill>
                <a:latin typeface="Open Sans" panose="020B0606030504020204" pitchFamily="34" charset="0"/>
                <a:ea typeface="ＭＳ Ｐゴシック" pitchFamily="34" charset="-128"/>
                <a:cs typeface="+mn-cs"/>
              </a:rPr>
              <a:t>ILO Website</a:t>
            </a:r>
          </a:p>
          <a:p>
            <a:pPr marL="285750" lvl="0" indent="-285750">
              <a:buClrTx/>
              <a:buFont typeface="Arial" panose="020B0604020202020204" pitchFamily="34" charset="0"/>
              <a:buChar char="•"/>
            </a:pPr>
            <a:r>
              <a:rPr lang="en-GB" altLang="de-DE" sz="1800" dirty="0">
                <a:solidFill>
                  <a:schemeClr val="tx1"/>
                </a:solidFill>
                <a:latin typeface="Open Sans" panose="020B0606030504020204" pitchFamily="34" charset="0"/>
                <a:ea typeface="ＭＳ Ｐゴシック" pitchFamily="34" charset="-128"/>
                <a:cs typeface="+mn-cs"/>
              </a:rPr>
              <a:t>Universities</a:t>
            </a:r>
          </a:p>
          <a:p>
            <a:pPr marL="285750" lvl="0" indent="-285750">
              <a:buClrTx/>
              <a:buFont typeface="Arial" panose="020B0604020202020204" pitchFamily="34" charset="0"/>
              <a:buChar char="•"/>
            </a:pPr>
            <a:r>
              <a:rPr lang="en-GB" altLang="de-DE" sz="1800" dirty="0">
                <a:solidFill>
                  <a:schemeClr val="tx1"/>
                </a:solidFill>
                <a:latin typeface="Open Sans" panose="020B0606030504020204" pitchFamily="34" charset="0"/>
                <a:ea typeface="ＭＳ Ｐゴシック" pitchFamily="34" charset="-128"/>
                <a:cs typeface="+mn-cs"/>
              </a:rPr>
              <a:t>Ministry of Education</a:t>
            </a:r>
            <a:endParaRPr lang="en-US" altLang="de-DE" sz="1800" dirty="0">
              <a:solidFill>
                <a:schemeClr val="tx1"/>
              </a:solidFill>
              <a:latin typeface="Open Sans" panose="020B0606030504020204" pitchFamily="34" charset="0"/>
              <a:ea typeface="ＭＳ Ｐゴシック" pitchFamily="34" charset="-128"/>
              <a:cs typeface="+mn-cs"/>
            </a:endParaRPr>
          </a:p>
        </p:txBody>
      </p:sp>
    </p:spTree>
    <p:extLst>
      <p:ext uri="{BB962C8B-B14F-4D97-AF65-F5344CB8AC3E}">
        <p14:creationId xmlns:p14="http://schemas.microsoft.com/office/powerpoint/2010/main" val="476097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39DAC-EDB2-154F-95F8-A36D093A9CFA}"/>
              </a:ext>
            </a:extLst>
          </p:cNvPr>
          <p:cNvSpPr>
            <a:spLocks noGrp="1"/>
          </p:cNvSpPr>
          <p:nvPr>
            <p:ph type="title"/>
          </p:nvPr>
        </p:nvSpPr>
        <p:spPr/>
        <p:txBody>
          <a:bodyPr/>
          <a:lstStyle/>
          <a:p>
            <a:pPr algn="ctr"/>
            <a:r>
              <a:rPr lang="en-US" altLang="de-DE" b="1" dirty="0">
                <a:solidFill>
                  <a:schemeClr val="tx2"/>
                </a:solidFill>
              </a:rPr>
              <a:t>2.4 BIBB- Federal Institute for Vocational Education and Training (1/3)</a:t>
            </a:r>
          </a:p>
        </p:txBody>
      </p:sp>
      <p:sp>
        <p:nvSpPr>
          <p:cNvPr id="4" name="Slide Number Placeholder 3">
            <a:extLst>
              <a:ext uri="{FF2B5EF4-FFF2-40B4-BE49-F238E27FC236}">
                <a16:creationId xmlns:a16="http://schemas.microsoft.com/office/drawing/2014/main" id="{C2AB5791-48FC-7142-9460-830812B6AC9F}"/>
              </a:ext>
            </a:extLst>
          </p:cNvPr>
          <p:cNvSpPr>
            <a:spLocks noGrp="1"/>
          </p:cNvSpPr>
          <p:nvPr>
            <p:ph type="sldNum" sz="quarter" idx="4"/>
          </p:nvPr>
        </p:nvSpPr>
        <p:spPr/>
        <p:txBody>
          <a:bodyPr/>
          <a:lstStyle/>
          <a:p>
            <a:pPr>
              <a:defRPr/>
            </a:pPr>
            <a:fld id="{EBF304C2-E370-4D1A-8F81-84060912288A}" type="slidenum">
              <a:rPr lang="en-US" altLang="de-DE" smtClean="0"/>
              <a:pPr>
                <a:defRPr/>
              </a:pPr>
              <a:t>19</a:t>
            </a:fld>
            <a:endParaRPr lang="en-US" altLang="de-DE" dirty="0"/>
          </a:p>
        </p:txBody>
      </p:sp>
      <p:pic>
        <p:nvPicPr>
          <p:cNvPr id="5" name="Picture 2">
            <a:extLst>
              <a:ext uri="{FF2B5EF4-FFF2-40B4-BE49-F238E27FC236}">
                <a16:creationId xmlns:a16="http://schemas.microsoft.com/office/drawing/2014/main" id="{BC34D25B-5A55-4A48-A001-BD25EC15EE9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32040" y="2155676"/>
            <a:ext cx="4064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3B1E84B1-19D0-4543-AD1A-4F4898E18A3C}"/>
              </a:ext>
            </a:extLst>
          </p:cNvPr>
          <p:cNvSpPr/>
          <p:nvPr/>
        </p:nvSpPr>
        <p:spPr>
          <a:xfrm>
            <a:off x="107504" y="1484784"/>
            <a:ext cx="4784080" cy="4801314"/>
          </a:xfrm>
          <a:prstGeom prst="rect">
            <a:avLst/>
          </a:prstGeom>
        </p:spPr>
        <p:txBody>
          <a:bodyPr wrap="square">
            <a:spAutoFit/>
          </a:bodyPr>
          <a:lstStyle/>
          <a:p>
            <a:pPr marL="285750" indent="-285750" algn="l">
              <a:buFont typeface="Arial" panose="020B0604020202020204" pitchFamily="34" charset="0"/>
              <a:buChar char="•"/>
            </a:pPr>
            <a:r>
              <a:rPr lang="en-ZA" altLang="de-DE" sz="1800" dirty="0">
                <a:latin typeface="Open Sans" panose="020B0606030504020204" pitchFamily="34" charset="0"/>
              </a:rPr>
              <a:t>Informative presentation by Mr. Robert Koch, the senior policy Advisor of the Federal Institute for Vocational Education and Training. </a:t>
            </a:r>
          </a:p>
          <a:p>
            <a:pPr marL="285750" indent="-285750" algn="l">
              <a:buFont typeface="Arial" panose="020B0604020202020204" pitchFamily="34" charset="0"/>
              <a:buChar char="•"/>
            </a:pPr>
            <a:r>
              <a:rPr lang="en-ZA" altLang="de-DE" sz="1800" dirty="0">
                <a:latin typeface="Open Sans" panose="020B0606030504020204" pitchFamily="34" charset="0"/>
              </a:rPr>
              <a:t>His presentation was on the analysis of the information linking the labour market and the vocational education and training. </a:t>
            </a:r>
          </a:p>
          <a:p>
            <a:pPr marL="285750" indent="-285750" algn="l">
              <a:buFont typeface="Arial" panose="020B0604020202020204" pitchFamily="34" charset="0"/>
              <a:buChar char="•"/>
            </a:pPr>
            <a:r>
              <a:rPr lang="en-ZA" altLang="de-DE" sz="1800" dirty="0">
                <a:latin typeface="Open Sans" panose="020B0606030504020204" pitchFamily="34" charset="0"/>
              </a:rPr>
              <a:t>He explained that his organisation is central part of the Germany dual system in terms of the VET Act of 1969 and it is structured in accordance with Act 2005 as amended. </a:t>
            </a:r>
          </a:p>
          <a:p>
            <a:pPr marL="285750" indent="-285750" algn="l">
              <a:buFont typeface="Arial" panose="020B0604020202020204" pitchFamily="34" charset="0"/>
              <a:buChar char="•"/>
            </a:pPr>
            <a:r>
              <a:rPr lang="en-ZA" altLang="de-DE" sz="1800" dirty="0">
                <a:latin typeface="Open Sans" panose="020B0606030504020204" pitchFamily="34" charset="0"/>
              </a:rPr>
              <a:t>He further said that it is a legal obligation for BIBB to collect and publish data and reports that includes students trained yearly and he said they are funded by the Ministry of Education.</a:t>
            </a:r>
            <a:r>
              <a:rPr lang="en-US" altLang="de-DE" sz="1800" dirty="0">
                <a:latin typeface="Open Sans" panose="020B0606030504020204" pitchFamily="34" charset="0"/>
              </a:rPr>
              <a:t> </a:t>
            </a:r>
          </a:p>
        </p:txBody>
      </p:sp>
    </p:spTree>
    <p:extLst>
      <p:ext uri="{BB962C8B-B14F-4D97-AF65-F5344CB8AC3E}">
        <p14:creationId xmlns:p14="http://schemas.microsoft.com/office/powerpoint/2010/main" val="3837808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96B971D-4B6B-4C24-AD51-F2669DD8D84F}"/>
              </a:ext>
            </a:extLst>
          </p:cNvPr>
          <p:cNvSpPr>
            <a:spLocks noGrp="1"/>
          </p:cNvSpPr>
          <p:nvPr>
            <p:ph type="body" sz="quarter" idx="11"/>
          </p:nvPr>
        </p:nvSpPr>
        <p:spPr/>
        <p:txBody>
          <a:bodyPr/>
          <a:lstStyle/>
          <a:p>
            <a:r>
              <a:rPr lang="en-US" b="1" dirty="0">
                <a:solidFill>
                  <a:schemeClr val="tx2"/>
                </a:solidFill>
              </a:rPr>
              <a:t>1. Guiding Questions for study tour meetings</a:t>
            </a:r>
            <a:endParaRPr lang="de-DE" dirty="0"/>
          </a:p>
        </p:txBody>
      </p:sp>
      <p:sp>
        <p:nvSpPr>
          <p:cNvPr id="3" name="Foliennummernplatzhalter 2">
            <a:extLst>
              <a:ext uri="{FF2B5EF4-FFF2-40B4-BE49-F238E27FC236}">
                <a16:creationId xmlns:a16="http://schemas.microsoft.com/office/drawing/2014/main" id="{A965CA37-24DF-4482-9D52-A069B034E482}"/>
              </a:ext>
            </a:extLst>
          </p:cNvPr>
          <p:cNvSpPr>
            <a:spLocks noGrp="1"/>
          </p:cNvSpPr>
          <p:nvPr>
            <p:ph type="sldNum" sz="quarter" idx="4"/>
          </p:nvPr>
        </p:nvSpPr>
        <p:spPr/>
        <p:txBody>
          <a:bodyPr/>
          <a:lstStyle/>
          <a:p>
            <a:pPr>
              <a:defRPr/>
            </a:pPr>
            <a:fld id="{EBF304C2-E370-4D1A-8F81-84060912288A}" type="slidenum">
              <a:rPr lang="en-US" altLang="de-DE" smtClean="0"/>
              <a:pPr>
                <a:defRPr/>
              </a:pPr>
              <a:t>2</a:t>
            </a:fld>
            <a:endParaRPr lang="en-US" altLang="de-DE" dirty="0"/>
          </a:p>
        </p:txBody>
      </p:sp>
    </p:spTree>
    <p:extLst>
      <p:ext uri="{BB962C8B-B14F-4D97-AF65-F5344CB8AC3E}">
        <p14:creationId xmlns:p14="http://schemas.microsoft.com/office/powerpoint/2010/main" val="1816758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6B04A-7285-F748-9D49-0296FA008FC5}"/>
              </a:ext>
            </a:extLst>
          </p:cNvPr>
          <p:cNvSpPr>
            <a:spLocks noGrp="1"/>
          </p:cNvSpPr>
          <p:nvPr>
            <p:ph type="title"/>
          </p:nvPr>
        </p:nvSpPr>
        <p:spPr/>
        <p:txBody>
          <a:bodyPr/>
          <a:lstStyle/>
          <a:p>
            <a:pPr algn="ctr"/>
            <a:r>
              <a:rPr lang="en-US" altLang="de-DE" sz="2000" b="1" dirty="0">
                <a:solidFill>
                  <a:schemeClr val="tx2"/>
                </a:solidFill>
              </a:rPr>
              <a:t>2.4 BIBB- Federal Institute for Vocational Education and Training (2/3)</a:t>
            </a:r>
            <a:endParaRPr lang="en-US" sz="2000" dirty="0"/>
          </a:p>
        </p:txBody>
      </p:sp>
      <p:sp>
        <p:nvSpPr>
          <p:cNvPr id="4" name="Slide Number Placeholder 3">
            <a:extLst>
              <a:ext uri="{FF2B5EF4-FFF2-40B4-BE49-F238E27FC236}">
                <a16:creationId xmlns:a16="http://schemas.microsoft.com/office/drawing/2014/main" id="{CC61EA18-2A15-054B-AAFF-3397FB2F6CC7}"/>
              </a:ext>
            </a:extLst>
          </p:cNvPr>
          <p:cNvSpPr>
            <a:spLocks noGrp="1"/>
          </p:cNvSpPr>
          <p:nvPr>
            <p:ph type="sldNum" sz="quarter" idx="4"/>
          </p:nvPr>
        </p:nvSpPr>
        <p:spPr/>
        <p:txBody>
          <a:bodyPr/>
          <a:lstStyle/>
          <a:p>
            <a:pPr>
              <a:defRPr/>
            </a:pPr>
            <a:fld id="{EBF304C2-E370-4D1A-8F81-84060912288A}" type="slidenum">
              <a:rPr lang="en-US" altLang="de-DE" smtClean="0"/>
              <a:pPr>
                <a:defRPr/>
              </a:pPr>
              <a:t>20</a:t>
            </a:fld>
            <a:endParaRPr lang="en-US" altLang="de-DE" dirty="0"/>
          </a:p>
        </p:txBody>
      </p:sp>
      <p:pic>
        <p:nvPicPr>
          <p:cNvPr id="5" name="Picture 2">
            <a:extLst>
              <a:ext uri="{FF2B5EF4-FFF2-40B4-BE49-F238E27FC236}">
                <a16:creationId xmlns:a16="http://schemas.microsoft.com/office/drawing/2014/main" id="{D0BC54C0-CF35-C245-8312-14FEE30563DC}"/>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2204864"/>
            <a:ext cx="4159564"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D1189E66-E348-1A41-939C-A64FE9ABBFDF}"/>
              </a:ext>
            </a:extLst>
          </p:cNvPr>
          <p:cNvSpPr/>
          <p:nvPr/>
        </p:nvSpPr>
        <p:spPr>
          <a:xfrm>
            <a:off x="368200" y="1366897"/>
            <a:ext cx="4203800" cy="4447371"/>
          </a:xfrm>
          <a:prstGeom prst="rect">
            <a:avLst/>
          </a:prstGeom>
        </p:spPr>
        <p:txBody>
          <a:bodyPr wrap="square">
            <a:spAutoFit/>
          </a:bodyPr>
          <a:lstStyle/>
          <a:p>
            <a:pPr algn="l"/>
            <a:r>
              <a:rPr lang="en-US" altLang="de-DE" sz="2000" b="1" dirty="0">
                <a:solidFill>
                  <a:schemeClr val="tx2"/>
                </a:solidFill>
                <a:latin typeface="Open Sans" panose="020B0606030504020204" pitchFamily="34" charset="0"/>
              </a:rPr>
              <a:t>Report on Vocational Training</a:t>
            </a:r>
          </a:p>
          <a:p>
            <a:pPr algn="l"/>
            <a:endParaRPr lang="en-US" sz="1100" b="1" dirty="0"/>
          </a:p>
          <a:p>
            <a:pPr marL="285750" indent="-285750" algn="l">
              <a:buFont typeface="Arial" panose="020B0604020202020204" pitchFamily="34" charset="0"/>
              <a:buChar char="•"/>
            </a:pPr>
            <a:r>
              <a:rPr lang="en-US" sz="1800" dirty="0">
                <a:latin typeface="Open Sans" panose="020B0606030504020204" pitchFamily="34" charset="0"/>
              </a:rPr>
              <a:t>In 2007: "The main committee of the Federal Institute for Professional Training (BIBB) recommends that “the federal government must reform and restructure the vocational training report as a whole."</a:t>
            </a:r>
          </a:p>
          <a:p>
            <a:pPr algn="l"/>
            <a:endParaRPr lang="en-US" sz="1800" dirty="0">
              <a:latin typeface="Open Sans" panose="020B0606030504020204" pitchFamily="34" charset="0"/>
            </a:endParaRPr>
          </a:p>
          <a:p>
            <a:pPr marL="285750" indent="-285750" algn="l">
              <a:buFont typeface="Arial" panose="020B0604020202020204" pitchFamily="34" charset="0"/>
              <a:buChar char="•"/>
            </a:pPr>
            <a:r>
              <a:rPr lang="en-US" sz="1800" dirty="0">
                <a:latin typeface="Open Sans" panose="020B0606030504020204" pitchFamily="34" charset="0"/>
              </a:rPr>
              <a:t>"There should be a clear separation between a political part, that of the federal government, and a non-political part, which the Federal Institute of Professional Training shall be responsible for."</a:t>
            </a:r>
            <a:endParaRPr lang="fr-FR" sz="1800" dirty="0">
              <a:latin typeface="Open Sans" panose="020B0606030504020204" pitchFamily="34" charset="0"/>
            </a:endParaRPr>
          </a:p>
        </p:txBody>
      </p:sp>
    </p:spTree>
    <p:extLst>
      <p:ext uri="{BB962C8B-B14F-4D97-AF65-F5344CB8AC3E}">
        <p14:creationId xmlns:p14="http://schemas.microsoft.com/office/powerpoint/2010/main" val="1997300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EBF304C2-E370-4D1A-8F81-84060912288A}" type="slidenum">
              <a:rPr lang="en-US" altLang="de-DE" smtClean="0"/>
              <a:pPr>
                <a:defRPr/>
              </a:pPr>
              <a:t>21</a:t>
            </a:fld>
            <a:endParaRPr lang="en-US" altLang="de-DE" dirty="0"/>
          </a:p>
        </p:txBody>
      </p:sp>
      <p:sp>
        <p:nvSpPr>
          <p:cNvPr id="8" name="Titel 1"/>
          <p:cNvSpPr>
            <a:spLocks noGrp="1"/>
          </p:cNvSpPr>
          <p:nvPr>
            <p:ph type="title"/>
          </p:nvPr>
        </p:nvSpPr>
        <p:spPr>
          <a:xfrm>
            <a:off x="494505" y="220752"/>
            <a:ext cx="8154987" cy="576064"/>
          </a:xfrm>
        </p:spPr>
        <p:txBody>
          <a:bodyPr/>
          <a:lstStyle/>
          <a:p>
            <a:pPr algn="ctr"/>
            <a:r>
              <a:rPr lang="en-US" altLang="de-DE" b="1" dirty="0">
                <a:solidFill>
                  <a:schemeClr val="tx2"/>
                </a:solidFill>
              </a:rPr>
              <a:t>2.4 BIBB- Federal Institute for Vocational Education and Training (3/3)</a:t>
            </a:r>
            <a:endParaRPr lang="en-US" dirty="0">
              <a:solidFill>
                <a:srgbClr val="0062A1"/>
              </a:solidFill>
            </a:endParaRPr>
          </a:p>
        </p:txBody>
      </p:sp>
      <p:sp>
        <p:nvSpPr>
          <p:cNvPr id="9" name="Titel 1"/>
          <p:cNvSpPr txBox="1">
            <a:spLocks/>
          </p:cNvSpPr>
          <p:nvPr/>
        </p:nvSpPr>
        <p:spPr bwMode="auto">
          <a:xfrm>
            <a:off x="377824" y="1795899"/>
            <a:ext cx="8388350" cy="4265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lang="de-DE" altLang="de-DE" sz="240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algn="l" rtl="0" eaLnBrk="1" fontAlgn="base" hangingPunct="1">
              <a:spcBef>
                <a:spcPct val="0"/>
              </a:spcBef>
              <a:spcAft>
                <a:spcPct val="0"/>
              </a:spcAft>
              <a:defRPr sz="2400">
                <a:solidFill>
                  <a:srgbClr val="404040"/>
                </a:solidFill>
                <a:effectLst>
                  <a:outerShdw blurRad="38100" dist="38100" dir="2700000" algn="tl">
                    <a:srgbClr val="C0C0C0"/>
                  </a:outerShdw>
                </a:effectLst>
                <a:latin typeface="Calibri" pitchFamily="34" charset="0"/>
                <a:ea typeface="ＭＳ Ｐゴシック" charset="0"/>
                <a:cs typeface="Calibri" pitchFamily="34" charset="0"/>
              </a:defRPr>
            </a:lvl2pPr>
            <a:lvl3pPr algn="l" rtl="0" eaLnBrk="1" fontAlgn="base" hangingPunct="1">
              <a:spcBef>
                <a:spcPct val="0"/>
              </a:spcBef>
              <a:spcAft>
                <a:spcPct val="0"/>
              </a:spcAft>
              <a:defRPr sz="2400">
                <a:solidFill>
                  <a:srgbClr val="404040"/>
                </a:solidFill>
                <a:effectLst>
                  <a:outerShdw blurRad="38100" dist="38100" dir="2700000" algn="tl">
                    <a:srgbClr val="C0C0C0"/>
                  </a:outerShdw>
                </a:effectLst>
                <a:latin typeface="Calibri" pitchFamily="34" charset="0"/>
                <a:ea typeface="ＭＳ Ｐゴシック" charset="0"/>
                <a:cs typeface="Calibri" pitchFamily="34" charset="0"/>
              </a:defRPr>
            </a:lvl3pPr>
            <a:lvl4pPr algn="l" rtl="0" eaLnBrk="1" fontAlgn="base" hangingPunct="1">
              <a:spcBef>
                <a:spcPct val="0"/>
              </a:spcBef>
              <a:spcAft>
                <a:spcPct val="0"/>
              </a:spcAft>
              <a:defRPr sz="2400">
                <a:solidFill>
                  <a:srgbClr val="404040"/>
                </a:solidFill>
                <a:effectLst>
                  <a:outerShdw blurRad="38100" dist="38100" dir="2700000" algn="tl">
                    <a:srgbClr val="C0C0C0"/>
                  </a:outerShdw>
                </a:effectLst>
                <a:latin typeface="Calibri" pitchFamily="34" charset="0"/>
                <a:ea typeface="ＭＳ Ｐゴシック" charset="0"/>
                <a:cs typeface="Calibri" pitchFamily="34" charset="0"/>
              </a:defRPr>
            </a:lvl4pPr>
            <a:lvl5pPr algn="l" rtl="0" eaLnBrk="1" fontAlgn="base" hangingPunct="1">
              <a:spcBef>
                <a:spcPct val="0"/>
              </a:spcBef>
              <a:spcAft>
                <a:spcPct val="0"/>
              </a:spcAft>
              <a:defRPr sz="2400">
                <a:solidFill>
                  <a:srgbClr val="404040"/>
                </a:solidFill>
                <a:effectLst>
                  <a:outerShdw blurRad="38100" dist="38100" dir="2700000" algn="tl">
                    <a:srgbClr val="C0C0C0"/>
                  </a:outerShdw>
                </a:effectLst>
                <a:latin typeface="Calibri" pitchFamily="34" charset="0"/>
                <a:ea typeface="ＭＳ Ｐゴシック" charset="0"/>
                <a:cs typeface="Calibri" pitchFamily="34" charset="0"/>
              </a:defRPr>
            </a:lvl5pPr>
            <a:lvl6pPr marL="457200" algn="l" rtl="0" eaLnBrk="1" fontAlgn="base" hangingPunct="1">
              <a:spcBef>
                <a:spcPct val="0"/>
              </a:spcBef>
              <a:spcAft>
                <a:spcPct val="0"/>
              </a:spcAft>
              <a:defRPr sz="2400" b="1">
                <a:solidFill>
                  <a:srgbClr val="003366"/>
                </a:solidFill>
                <a:effectLst>
                  <a:outerShdw blurRad="38100" dist="38100" dir="2700000" algn="tl">
                    <a:srgbClr val="C0C0C0"/>
                  </a:outerShdw>
                </a:effectLst>
                <a:latin typeface="Arial" charset="0"/>
              </a:defRPr>
            </a:lvl6pPr>
            <a:lvl7pPr marL="914400" algn="l" rtl="0" eaLnBrk="1" fontAlgn="base" hangingPunct="1">
              <a:spcBef>
                <a:spcPct val="0"/>
              </a:spcBef>
              <a:spcAft>
                <a:spcPct val="0"/>
              </a:spcAft>
              <a:defRPr sz="2400" b="1">
                <a:solidFill>
                  <a:srgbClr val="003366"/>
                </a:solidFill>
                <a:effectLst>
                  <a:outerShdw blurRad="38100" dist="38100" dir="2700000" algn="tl">
                    <a:srgbClr val="C0C0C0"/>
                  </a:outerShdw>
                </a:effectLst>
                <a:latin typeface="Arial" charset="0"/>
              </a:defRPr>
            </a:lvl7pPr>
            <a:lvl8pPr marL="1371600" algn="l" rtl="0" eaLnBrk="1" fontAlgn="base" hangingPunct="1">
              <a:spcBef>
                <a:spcPct val="0"/>
              </a:spcBef>
              <a:spcAft>
                <a:spcPct val="0"/>
              </a:spcAft>
              <a:defRPr sz="2400" b="1">
                <a:solidFill>
                  <a:srgbClr val="003366"/>
                </a:solidFill>
                <a:effectLst>
                  <a:outerShdw blurRad="38100" dist="38100" dir="2700000" algn="tl">
                    <a:srgbClr val="C0C0C0"/>
                  </a:outerShdw>
                </a:effectLst>
                <a:latin typeface="Arial" charset="0"/>
              </a:defRPr>
            </a:lvl8pPr>
            <a:lvl9pPr marL="1828800" algn="l" rtl="0" eaLnBrk="1" fontAlgn="base" hangingPunct="1">
              <a:spcBef>
                <a:spcPct val="0"/>
              </a:spcBef>
              <a:spcAft>
                <a:spcPct val="0"/>
              </a:spcAft>
              <a:defRPr sz="2400" b="1">
                <a:solidFill>
                  <a:srgbClr val="003366"/>
                </a:solidFill>
                <a:effectLst>
                  <a:outerShdw blurRad="38100" dist="38100" dir="2700000" algn="tl">
                    <a:srgbClr val="C0C0C0"/>
                  </a:outerShdw>
                </a:effectLst>
                <a:latin typeface="Arial" charset="0"/>
              </a:defRPr>
            </a:lvl9pPr>
          </a:lstStyle>
          <a:p>
            <a:r>
              <a:rPr lang="en-US" sz="1800" dirty="0">
                <a:solidFill>
                  <a:schemeClr val="tx1"/>
                </a:solidFill>
                <a:latin typeface="Open Sans" panose="020B0606030504020204" pitchFamily="34" charset="0"/>
                <a:ea typeface="ＭＳ Ｐゴシック" pitchFamily="34" charset="-128"/>
                <a:cs typeface="+mn-cs"/>
              </a:rPr>
              <a:t>Quality assurance takes place at different levels:</a:t>
            </a:r>
          </a:p>
          <a:p>
            <a:endParaRPr lang="en-US" sz="1800" dirty="0">
              <a:solidFill>
                <a:schemeClr val="tx1"/>
              </a:solidFill>
              <a:latin typeface="Open Sans" panose="020B0606030504020204" pitchFamily="34" charset="0"/>
              <a:ea typeface="ＭＳ Ｐゴシック" pitchFamily="34" charset="-128"/>
              <a:cs typeface="+mn-cs"/>
            </a:endParaRPr>
          </a:p>
          <a:p>
            <a:pPr marL="342900" indent="-342900">
              <a:buFont typeface="Arial" panose="020B0604020202020204" pitchFamily="34" charset="0"/>
              <a:buChar char="•"/>
            </a:pPr>
            <a:r>
              <a:rPr lang="en-US" sz="1800" dirty="0">
                <a:solidFill>
                  <a:schemeClr val="tx1"/>
                </a:solidFill>
                <a:latin typeface="Open Sans" panose="020B0606030504020204" pitchFamily="34" charset="0"/>
                <a:ea typeface="ＭＳ Ｐゴシック" pitchFamily="34" charset="-128"/>
                <a:cs typeface="+mn-cs"/>
              </a:rPr>
              <a:t>Drafting group: heads of institutes and departments, members of editorial teams, publishing, 2 members of BMBF</a:t>
            </a:r>
          </a:p>
          <a:p>
            <a:pPr marL="342900" indent="-342900">
              <a:buFont typeface="Arial" panose="020B0604020202020204" pitchFamily="34" charset="0"/>
              <a:buChar char="•"/>
            </a:pPr>
            <a:r>
              <a:rPr lang="en-US" sz="1800" dirty="0">
                <a:solidFill>
                  <a:schemeClr val="tx1"/>
                </a:solidFill>
                <a:latin typeface="Open Sans" panose="020B0606030504020204" pitchFamily="34" charset="0"/>
                <a:ea typeface="ＭＳ Ｐゴシック" pitchFamily="34" charset="-128"/>
                <a:cs typeface="+mn-cs"/>
              </a:rPr>
              <a:t>2 joint editorial meetings each year, 1 internal BIBB meeting (chapter meeting, advice on structure and future direction)</a:t>
            </a:r>
          </a:p>
          <a:p>
            <a:pPr marL="342900" indent="-342900">
              <a:buFont typeface="Arial" panose="020B0604020202020204" pitchFamily="34" charset="0"/>
              <a:buChar char="•"/>
            </a:pPr>
            <a:r>
              <a:rPr lang="en-US" sz="1800" dirty="0">
                <a:solidFill>
                  <a:schemeClr val="tx1"/>
                </a:solidFill>
                <a:latin typeface="Open Sans" panose="020B0606030504020204" pitchFamily="34" charset="0"/>
                <a:ea typeface="ＭＳ Ｐゴシック" pitchFamily="34" charset="-128"/>
                <a:cs typeface="+mn-cs"/>
              </a:rPr>
              <a:t>Contributions are made through the official channels (workspace management, responsible Chapter) and submitted.</a:t>
            </a:r>
          </a:p>
          <a:p>
            <a:pPr marL="285750" indent="-285750">
              <a:buFont typeface="Arial" panose="020B0604020202020204" pitchFamily="34" charset="0"/>
              <a:buChar char="•"/>
            </a:pPr>
            <a:r>
              <a:rPr lang="en-US" sz="1800" dirty="0">
                <a:solidFill>
                  <a:schemeClr val="tx1"/>
                </a:solidFill>
                <a:latin typeface="Open Sans" panose="020B0606030504020204" pitchFamily="34" charset="0"/>
                <a:ea typeface="ＭＳ Ｐゴシック" pitchFamily="34" charset="-128"/>
                <a:cs typeface="+mn-cs"/>
              </a:rPr>
              <a:t>The votes of the editorial groups are discussed with the employees.</a:t>
            </a:r>
          </a:p>
          <a:p>
            <a:pPr marL="285750" indent="-285750">
              <a:buFont typeface="Arial" panose="020B0604020202020204" pitchFamily="34" charset="0"/>
              <a:buChar char="•"/>
            </a:pPr>
            <a:r>
              <a:rPr lang="en-US" sz="1800" dirty="0">
                <a:solidFill>
                  <a:schemeClr val="tx1"/>
                </a:solidFill>
                <a:latin typeface="Open Sans" panose="020B0606030504020204" pitchFamily="34" charset="0"/>
                <a:ea typeface="ＭＳ Ｐゴシック" pitchFamily="34" charset="-128"/>
                <a:cs typeface="+mn-cs"/>
              </a:rPr>
              <a:t>Short-term changes to the structure of the structure can be discussed. The planning cycle can be discussed.</a:t>
            </a:r>
          </a:p>
          <a:p>
            <a:pPr marL="285750" indent="-285750">
              <a:buFont typeface="Arial" panose="020B0604020202020204" pitchFamily="34" charset="0"/>
              <a:buChar char="•"/>
            </a:pPr>
            <a:r>
              <a:rPr lang="en-US" sz="1800" dirty="0">
                <a:solidFill>
                  <a:schemeClr val="tx1"/>
                </a:solidFill>
                <a:latin typeface="Open Sans" panose="020B0606030504020204" pitchFamily="34" charset="0"/>
                <a:ea typeface="ＭＳ Ｐゴシック" pitchFamily="34" charset="-128"/>
                <a:cs typeface="+mn-cs"/>
              </a:rPr>
              <a:t>The BIBB constantly exchanges information with the BMBF.</a:t>
            </a:r>
          </a:p>
          <a:p>
            <a:pPr marL="285750" indent="-285750">
              <a:buFont typeface="Arial" panose="020B0604020202020204" pitchFamily="34" charset="0"/>
              <a:buChar char="•"/>
            </a:pPr>
            <a:r>
              <a:rPr lang="en-US" altLang="de-DE" sz="1800" dirty="0">
                <a:solidFill>
                  <a:schemeClr val="tx1"/>
                </a:solidFill>
                <a:latin typeface="Open Sans" panose="020B0606030504020204" pitchFamily="34" charset="0"/>
                <a:ea typeface="ＭＳ Ｐゴシック" pitchFamily="34" charset="-128"/>
                <a:cs typeface="+mn-cs"/>
              </a:rPr>
              <a:t>The subjects and their presentation are discussed in the areas of work and project teams, and modified if necessary.</a:t>
            </a:r>
          </a:p>
          <a:p>
            <a:pPr marL="285750" indent="-285750">
              <a:buFont typeface="Arial" panose="020B0604020202020204" pitchFamily="34" charset="0"/>
              <a:buChar char="•"/>
            </a:pPr>
            <a:r>
              <a:rPr lang="en-US" altLang="de-DE" sz="1800" dirty="0">
                <a:solidFill>
                  <a:schemeClr val="tx1"/>
                </a:solidFill>
                <a:latin typeface="Open Sans" panose="020B0606030504020204" pitchFamily="34" charset="0"/>
                <a:ea typeface="ＭＳ Ｐゴシック" pitchFamily="34" charset="-128"/>
                <a:cs typeface="+mn-cs"/>
              </a:rPr>
              <a:t>BIBB employees can submit their own subject suggestions (bottom to top).</a:t>
            </a:r>
          </a:p>
          <a:p>
            <a:pPr marL="285750" indent="-285750">
              <a:buFont typeface="Arial" panose="020B0604020202020204" pitchFamily="34" charset="0"/>
              <a:buChar char="•"/>
            </a:pPr>
            <a:r>
              <a:rPr lang="en-US" altLang="de-DE" sz="1800" dirty="0">
                <a:solidFill>
                  <a:schemeClr val="tx1"/>
                </a:solidFill>
                <a:latin typeface="Open Sans" panose="020B0606030504020204" pitchFamily="34" charset="0"/>
                <a:ea typeface="ＭＳ Ｐゴシック" pitchFamily="34" charset="-128"/>
                <a:cs typeface="+mn-cs"/>
              </a:rPr>
              <a:t>If the results of BIBB research projects are included: the scientific advisory board and other advisory boards of quality assurance projects are involved.</a:t>
            </a:r>
          </a:p>
          <a:p>
            <a:pPr marL="285750" indent="-285750">
              <a:buFont typeface="Arial" panose="020B0604020202020204" pitchFamily="34" charset="0"/>
              <a:buChar char="•"/>
            </a:pPr>
            <a:r>
              <a:rPr lang="en-US" altLang="de-DE" sz="1800" dirty="0">
                <a:solidFill>
                  <a:schemeClr val="tx1"/>
                </a:solidFill>
                <a:latin typeface="Open Sans" panose="020B0606030504020204" pitchFamily="34" charset="0"/>
                <a:ea typeface="ＭＳ Ｐゴシック" pitchFamily="34" charset="-128"/>
                <a:cs typeface="+mn-cs"/>
              </a:rPr>
              <a:t>Messages are marked with their names; which allows direct queries and professional exchange with the authors.</a:t>
            </a:r>
            <a:endParaRPr lang="fr-FR" altLang="de-DE" sz="1800" dirty="0">
              <a:solidFill>
                <a:schemeClr val="tx1"/>
              </a:solidFill>
              <a:latin typeface="Open Sans" panose="020B0606030504020204" pitchFamily="34" charset="0"/>
              <a:ea typeface="ＭＳ Ｐゴシック" pitchFamily="34" charset="-128"/>
              <a:cs typeface="+mn-cs"/>
            </a:endParaRPr>
          </a:p>
          <a:p>
            <a:pPr marL="285750" indent="-285750">
              <a:buFont typeface="Arial" panose="020B0604020202020204" pitchFamily="34" charset="0"/>
              <a:buChar char="•"/>
            </a:pPr>
            <a:endParaRPr lang="fr-FR" sz="1800" dirty="0">
              <a:solidFill>
                <a:schemeClr val="tx1"/>
              </a:solidFill>
              <a:latin typeface="Open Sans" panose="020B0606030504020204" pitchFamily="34" charset="0"/>
              <a:ea typeface="ＭＳ Ｐゴシック" pitchFamily="34" charset="-128"/>
              <a:cs typeface="+mn-cs"/>
            </a:endParaRPr>
          </a:p>
        </p:txBody>
      </p:sp>
    </p:spTree>
    <p:extLst>
      <p:ext uri="{BB962C8B-B14F-4D97-AF65-F5344CB8AC3E}">
        <p14:creationId xmlns:p14="http://schemas.microsoft.com/office/powerpoint/2010/main" val="1774883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5A040-6026-4C42-A6BF-9817698592BB}"/>
              </a:ext>
            </a:extLst>
          </p:cNvPr>
          <p:cNvSpPr>
            <a:spLocks noGrp="1"/>
          </p:cNvSpPr>
          <p:nvPr>
            <p:ph type="title"/>
          </p:nvPr>
        </p:nvSpPr>
        <p:spPr>
          <a:xfrm>
            <a:off x="601008" y="168616"/>
            <a:ext cx="8208267" cy="1008063"/>
          </a:xfrm>
        </p:spPr>
        <p:txBody>
          <a:bodyPr/>
          <a:lstStyle/>
          <a:p>
            <a:pPr algn="ctr" hangingPunct="0"/>
            <a:br>
              <a:rPr lang="en-US" altLang="de-DE" dirty="0"/>
            </a:br>
            <a:r>
              <a:rPr lang="en-US" altLang="de-DE" b="1" dirty="0">
                <a:solidFill>
                  <a:schemeClr val="tx2"/>
                </a:solidFill>
              </a:rPr>
              <a:t>2.5 </a:t>
            </a:r>
            <a:r>
              <a:rPr lang="en-GB" altLang="de-DE" b="1" dirty="0">
                <a:solidFill>
                  <a:schemeClr val="tx2"/>
                </a:solidFill>
              </a:rPr>
              <a:t>Regional Chamber of Commerce and Industry North Rhine-Westphalia / Research Institute </a:t>
            </a:r>
            <a:r>
              <a:rPr lang="en-GB" altLang="de-DE" b="1" dirty="0" err="1">
                <a:solidFill>
                  <a:schemeClr val="tx2"/>
                </a:solidFill>
              </a:rPr>
              <a:t>WifOR</a:t>
            </a:r>
            <a:r>
              <a:rPr lang="en-GB" altLang="de-DE" b="1" dirty="0">
                <a:solidFill>
                  <a:schemeClr val="tx2"/>
                </a:solidFill>
              </a:rPr>
              <a:t> (1/3)</a:t>
            </a:r>
            <a:br>
              <a:rPr lang="en-US" altLang="de-DE" b="1" dirty="0">
                <a:solidFill>
                  <a:schemeClr val="tx2"/>
                </a:solidFill>
              </a:rPr>
            </a:br>
            <a:r>
              <a:rPr lang="en-GB" altLang="de-DE" sz="1800" u="sng" dirty="0">
                <a:hlinkClick r:id="rId2"/>
              </a:rPr>
              <a:t>http://www.ihk-fachkraefte-nrw.de/</a:t>
            </a:r>
            <a:r>
              <a:rPr lang="en-GB" altLang="de-DE" sz="1800" dirty="0"/>
              <a:t> </a:t>
            </a:r>
            <a:br>
              <a:rPr lang="en-US" altLang="de-DE" dirty="0"/>
            </a:br>
            <a:endParaRPr lang="en-US" dirty="0"/>
          </a:p>
        </p:txBody>
      </p:sp>
      <p:sp>
        <p:nvSpPr>
          <p:cNvPr id="3" name="Content Placeholder 2">
            <a:extLst>
              <a:ext uri="{FF2B5EF4-FFF2-40B4-BE49-F238E27FC236}">
                <a16:creationId xmlns:a16="http://schemas.microsoft.com/office/drawing/2014/main" id="{AC0CA030-B8CB-9243-8D37-671DBDA4583F}"/>
              </a:ext>
            </a:extLst>
          </p:cNvPr>
          <p:cNvSpPr>
            <a:spLocks noGrp="1"/>
          </p:cNvSpPr>
          <p:nvPr>
            <p:ph idx="1"/>
          </p:nvPr>
        </p:nvSpPr>
        <p:spPr>
          <a:xfrm>
            <a:off x="106933" y="1347177"/>
            <a:ext cx="5689203" cy="5229200"/>
          </a:xfrm>
        </p:spPr>
        <p:txBody>
          <a:bodyPr/>
          <a:lstStyle/>
          <a:p>
            <a:pPr>
              <a:buFont typeface="Arial" panose="020B0604020202020204" pitchFamily="34" charset="0"/>
              <a:buChar char="•"/>
            </a:pPr>
            <a:r>
              <a:rPr lang="en-GB" altLang="de-DE" sz="1800" kern="1200" dirty="0">
                <a:ea typeface="ＭＳ Ｐゴシック" pitchFamily="34" charset="-128"/>
                <a:cs typeface="+mn-cs"/>
              </a:rPr>
              <a:t>Mr. Andre </a:t>
            </a:r>
            <a:r>
              <a:rPr lang="en-GB" altLang="de-DE" sz="1800" kern="1200" dirty="0" err="1">
                <a:ea typeface="ＭＳ Ｐゴシック" pitchFamily="34" charset="-128"/>
                <a:cs typeface="+mn-cs"/>
              </a:rPr>
              <a:t>Habrock</a:t>
            </a:r>
            <a:r>
              <a:rPr lang="en-GB" altLang="de-DE" sz="1800" kern="1200" dirty="0">
                <a:ea typeface="ＭＳ Ｐゴシック" pitchFamily="34" charset="-128"/>
                <a:cs typeface="+mn-cs"/>
              </a:rPr>
              <a:t>, from Regional Chamber of Commerce and Industry North Rhine-Westphalia</a:t>
            </a:r>
            <a:r>
              <a:rPr lang="en-US" altLang="de-DE" sz="1800" kern="1200" dirty="0">
                <a:ea typeface="ＭＳ Ｐゴシック" pitchFamily="34" charset="-128"/>
                <a:cs typeface="+mn-cs"/>
              </a:rPr>
              <a:t> </a:t>
            </a:r>
            <a:r>
              <a:rPr lang="de-DE" altLang="de-DE" sz="1800" kern="1200" dirty="0">
                <a:ea typeface="ＭＳ Ｐゴシック" pitchFamily="34" charset="-128"/>
                <a:cs typeface="+mn-cs"/>
              </a:rPr>
              <a:t>and Dr. Sandra Hofmann, </a:t>
            </a:r>
            <a:r>
              <a:rPr lang="de-DE" altLang="de-DE" sz="1800" kern="1200" dirty="0" err="1">
                <a:ea typeface="ＭＳ Ｐゴシック" pitchFamily="34" charset="-128"/>
                <a:cs typeface="+mn-cs"/>
              </a:rPr>
              <a:t>from</a:t>
            </a:r>
            <a:r>
              <a:rPr lang="de-DE" altLang="de-DE" sz="1800" kern="1200" dirty="0">
                <a:ea typeface="ＭＳ Ｐゴシック" pitchFamily="34" charset="-128"/>
                <a:cs typeface="+mn-cs"/>
              </a:rPr>
              <a:t> </a:t>
            </a:r>
            <a:r>
              <a:rPr lang="de-DE" altLang="de-DE" sz="1800" kern="1200" dirty="0" err="1">
                <a:ea typeface="ＭＳ Ｐゴシック" pitchFamily="34" charset="-128"/>
                <a:cs typeface="+mn-cs"/>
              </a:rPr>
              <a:t>WifOR</a:t>
            </a:r>
            <a:r>
              <a:rPr lang="de-DE" altLang="de-DE" sz="1800" kern="1200" dirty="0">
                <a:ea typeface="ＭＳ Ｐゴシック" pitchFamily="34" charset="-128"/>
                <a:cs typeface="+mn-cs"/>
              </a:rPr>
              <a:t> </a:t>
            </a:r>
            <a:r>
              <a:rPr lang="de-DE" altLang="de-DE" sz="1800" kern="1200" dirty="0" err="1">
                <a:ea typeface="ＭＳ Ｐゴシック" pitchFamily="34" charset="-128"/>
                <a:cs typeface="+mn-cs"/>
              </a:rPr>
              <a:t>have</a:t>
            </a:r>
            <a:r>
              <a:rPr lang="en-US" altLang="de-DE" sz="1800" kern="1200" dirty="0">
                <a:ea typeface="ＭＳ Ｐゴシック" pitchFamily="34" charset="-128"/>
                <a:cs typeface="+mn-cs"/>
              </a:rPr>
              <a:t> </a:t>
            </a:r>
            <a:r>
              <a:rPr lang="en-ZA" altLang="de-DE" sz="1800" kern="1200" dirty="0">
                <a:ea typeface="ＭＳ Ｐゴシック" pitchFamily="34" charset="-128"/>
                <a:cs typeface="+mn-cs"/>
              </a:rPr>
              <a:t>presented their findings and the tools they use to forecast the supply and demand of the labour force in different economic sectors and occupations. </a:t>
            </a:r>
          </a:p>
          <a:p>
            <a:pPr>
              <a:buFont typeface="Arial" panose="020B0604020202020204" pitchFamily="34" charset="0"/>
              <a:buChar char="•"/>
            </a:pPr>
            <a:r>
              <a:rPr lang="en-ZA" altLang="de-DE" sz="1800" kern="1200" dirty="0">
                <a:ea typeface="ＭＳ Ｐゴシック" pitchFamily="34" charset="-128"/>
                <a:cs typeface="+mn-cs"/>
              </a:rPr>
              <a:t>The presentation was done jointly by the Research Institute </a:t>
            </a:r>
            <a:r>
              <a:rPr lang="en-ZA" altLang="de-DE" sz="1800" kern="1200" dirty="0" err="1">
                <a:ea typeface="ＭＳ Ｐゴシック" pitchFamily="34" charset="-128"/>
                <a:cs typeface="+mn-cs"/>
              </a:rPr>
              <a:t>WifOR</a:t>
            </a:r>
            <a:r>
              <a:rPr lang="en-ZA" altLang="de-DE" sz="1800" kern="1200" dirty="0">
                <a:ea typeface="ＭＳ Ｐゴシック" pitchFamily="34" charset="-128"/>
                <a:cs typeface="+mn-cs"/>
              </a:rPr>
              <a:t> and the Regional Chamber of Commerce and Industry. </a:t>
            </a:r>
          </a:p>
          <a:p>
            <a:pPr>
              <a:buFont typeface="Arial" panose="020B0604020202020204" pitchFamily="34" charset="0"/>
              <a:buChar char="•"/>
            </a:pPr>
            <a:r>
              <a:rPr lang="en-ZA" altLang="de-DE" sz="1800" kern="1200" dirty="0">
                <a:ea typeface="ＭＳ Ｐゴシック" pitchFamily="34" charset="-128"/>
                <a:cs typeface="+mn-cs"/>
              </a:rPr>
              <a:t>The employers explained that this information helps them plan proper in order to fill their vacancies. They have piloted this tool in 9 federal states in Germany and 3 in Austria. They explained that they get their data from the federal employment offices and from the chamber. </a:t>
            </a:r>
          </a:p>
          <a:p>
            <a:pPr>
              <a:buFont typeface="Arial" panose="020B0604020202020204" pitchFamily="34" charset="0"/>
              <a:buChar char="•"/>
            </a:pPr>
            <a:r>
              <a:rPr lang="en-ZA" altLang="de-DE" sz="1800" kern="1200" dirty="0">
                <a:ea typeface="ＭＳ Ｐゴシック" pitchFamily="34" charset="-128"/>
                <a:cs typeface="+mn-cs"/>
              </a:rPr>
              <a:t>There is strong collaboration among stakeholders within the labour market.</a:t>
            </a:r>
            <a:endParaRPr lang="en-US" altLang="de-DE" sz="1800" kern="1200" dirty="0">
              <a:ea typeface="ＭＳ Ｐゴシック" pitchFamily="34" charset="-128"/>
              <a:cs typeface="+mn-cs"/>
            </a:endParaRPr>
          </a:p>
          <a:p>
            <a:endParaRPr lang="en-US" dirty="0"/>
          </a:p>
        </p:txBody>
      </p:sp>
      <p:sp>
        <p:nvSpPr>
          <p:cNvPr id="4" name="Slide Number Placeholder 3">
            <a:extLst>
              <a:ext uri="{FF2B5EF4-FFF2-40B4-BE49-F238E27FC236}">
                <a16:creationId xmlns:a16="http://schemas.microsoft.com/office/drawing/2014/main" id="{02EBE1FC-83A4-5848-AC3B-307E3C024D0D}"/>
              </a:ext>
            </a:extLst>
          </p:cNvPr>
          <p:cNvSpPr>
            <a:spLocks noGrp="1"/>
          </p:cNvSpPr>
          <p:nvPr>
            <p:ph type="sldNum" sz="quarter" idx="4"/>
          </p:nvPr>
        </p:nvSpPr>
        <p:spPr/>
        <p:txBody>
          <a:bodyPr/>
          <a:lstStyle/>
          <a:p>
            <a:pPr>
              <a:defRPr/>
            </a:pPr>
            <a:fld id="{EBF304C2-E370-4D1A-8F81-84060912288A}" type="slidenum">
              <a:rPr lang="en-US" altLang="de-DE" smtClean="0"/>
              <a:pPr>
                <a:defRPr/>
              </a:pPr>
              <a:t>22</a:t>
            </a:fld>
            <a:endParaRPr lang="en-US" altLang="de-DE" dirty="0"/>
          </a:p>
        </p:txBody>
      </p:sp>
      <p:pic>
        <p:nvPicPr>
          <p:cNvPr id="5" name="Picture 2" descr="D:\Users\default.LAPTOP-28G6SK8J\Documents\3rd Online meeting GIZ\pictures study tour\andre politician.jpeg">
            <a:extLst>
              <a:ext uri="{FF2B5EF4-FFF2-40B4-BE49-F238E27FC236}">
                <a16:creationId xmlns:a16="http://schemas.microsoft.com/office/drawing/2014/main" id="{9C4A5DCF-2A91-6D40-8961-6C03B7711A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2492896"/>
            <a:ext cx="3096344" cy="2322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340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F0063-4170-0F4F-BDA8-624A042790A6}"/>
              </a:ext>
            </a:extLst>
          </p:cNvPr>
          <p:cNvSpPr>
            <a:spLocks noGrp="1"/>
          </p:cNvSpPr>
          <p:nvPr>
            <p:ph type="title"/>
          </p:nvPr>
        </p:nvSpPr>
        <p:spPr>
          <a:xfrm>
            <a:off x="467356" y="446013"/>
            <a:ext cx="8442647" cy="692150"/>
          </a:xfrm>
        </p:spPr>
        <p:txBody>
          <a:bodyPr/>
          <a:lstStyle/>
          <a:p>
            <a:pPr algn="ctr"/>
            <a:r>
              <a:rPr lang="en-US" altLang="de-DE" b="1" dirty="0">
                <a:solidFill>
                  <a:schemeClr val="tx2"/>
                </a:solidFill>
              </a:rPr>
              <a:t>2.5 </a:t>
            </a:r>
            <a:r>
              <a:rPr lang="en-GB" altLang="de-DE" b="1" dirty="0">
                <a:solidFill>
                  <a:schemeClr val="tx2"/>
                </a:solidFill>
              </a:rPr>
              <a:t>Regional Chamber of Commerce and Industry North Rhine-Westphalia / Research Institute </a:t>
            </a:r>
            <a:r>
              <a:rPr lang="en-GB" altLang="de-DE" b="1" dirty="0" err="1">
                <a:solidFill>
                  <a:schemeClr val="tx2"/>
                </a:solidFill>
              </a:rPr>
              <a:t>WifOR</a:t>
            </a:r>
            <a:r>
              <a:rPr lang="en-GB" altLang="de-DE" b="1" dirty="0">
                <a:solidFill>
                  <a:schemeClr val="tx2"/>
                </a:solidFill>
              </a:rPr>
              <a:t> (2/3)</a:t>
            </a:r>
            <a:endParaRPr lang="en-US" dirty="0"/>
          </a:p>
        </p:txBody>
      </p:sp>
      <p:sp>
        <p:nvSpPr>
          <p:cNvPr id="3" name="Content Placeholder 2">
            <a:extLst>
              <a:ext uri="{FF2B5EF4-FFF2-40B4-BE49-F238E27FC236}">
                <a16:creationId xmlns:a16="http://schemas.microsoft.com/office/drawing/2014/main" id="{0AD631F4-4381-ED4F-ACD3-98E82F141633}"/>
              </a:ext>
            </a:extLst>
          </p:cNvPr>
          <p:cNvSpPr>
            <a:spLocks noGrp="1"/>
          </p:cNvSpPr>
          <p:nvPr>
            <p:ph idx="1"/>
          </p:nvPr>
        </p:nvSpPr>
        <p:spPr>
          <a:xfrm>
            <a:off x="611560" y="1340768"/>
            <a:ext cx="8154987" cy="4679849"/>
          </a:xfrm>
        </p:spPr>
        <p:txBody>
          <a:bodyPr/>
          <a:lstStyle/>
          <a:p>
            <a:pPr marL="0" indent="0">
              <a:buNone/>
            </a:pPr>
            <a:r>
              <a:rPr lang="en-US" b="1" kern="1200" dirty="0">
                <a:solidFill>
                  <a:schemeClr val="tx2"/>
                </a:solidFill>
                <a:ea typeface="ＭＳ Ｐゴシック" pitchFamily="34" charset="-128"/>
                <a:cs typeface="+mn-cs"/>
              </a:rPr>
              <a:t>Analysis for the national labor market:</a:t>
            </a:r>
          </a:p>
          <a:p>
            <a:pPr marL="0" indent="0">
              <a:buNone/>
            </a:pPr>
            <a:endParaRPr lang="en-US" b="1" kern="1200" dirty="0">
              <a:solidFill>
                <a:schemeClr val="tx2"/>
              </a:solidFill>
              <a:ea typeface="ＭＳ Ｐゴシック" pitchFamily="34" charset="-128"/>
              <a:cs typeface="+mn-cs"/>
            </a:endParaRPr>
          </a:p>
          <a:p>
            <a:pPr marL="0" indent="0">
              <a:buNone/>
            </a:pPr>
            <a:r>
              <a:rPr lang="fr-FR" sz="1800" kern="1200" dirty="0">
                <a:ea typeface="ＭＳ Ｐゴシック" pitchFamily="34" charset="-128"/>
                <a:cs typeface="+mn-cs"/>
              </a:rPr>
              <a:t>Professions and qualifications:</a:t>
            </a:r>
          </a:p>
          <a:p>
            <a:r>
              <a:rPr lang="en-US" sz="1800" kern="1200" dirty="0">
                <a:ea typeface="ＭＳ Ｐゴシック" pitchFamily="34" charset="-128"/>
                <a:cs typeface="+mn-cs"/>
              </a:rPr>
              <a:t>What is the specific situation of skilled workers in different university and professional positions?</a:t>
            </a:r>
          </a:p>
          <a:p>
            <a:pPr marL="0" indent="0">
              <a:buNone/>
            </a:pPr>
            <a:r>
              <a:rPr lang="fr-FR" sz="1800" kern="1200" dirty="0">
                <a:ea typeface="ＭＳ Ｐゴシック" pitchFamily="34" charset="-128"/>
                <a:cs typeface="+mn-cs"/>
              </a:rPr>
              <a:t>Industries</a:t>
            </a:r>
          </a:p>
          <a:p>
            <a:r>
              <a:rPr lang="en-US" sz="1800" kern="1200" dirty="0">
                <a:ea typeface="ＭＳ Ｐゴシック" pitchFamily="34" charset="-128"/>
                <a:cs typeface="+mn-cs"/>
              </a:rPr>
              <a:t>How are the supply and demand for skilled workers and individual occupational groups changing overall?</a:t>
            </a:r>
          </a:p>
          <a:p>
            <a:pPr marL="0" indent="0">
              <a:buNone/>
            </a:pPr>
            <a:r>
              <a:rPr lang="fr-FR" sz="1800" kern="1200" dirty="0" err="1">
                <a:ea typeface="ＭＳ Ｐゴシック" pitchFamily="34" charset="-128"/>
                <a:cs typeface="+mn-cs"/>
              </a:rPr>
              <a:t>Region</a:t>
            </a:r>
            <a:endParaRPr lang="fr-FR" sz="1800" kern="1200" dirty="0">
              <a:ea typeface="ＭＳ Ｐゴシック" pitchFamily="34" charset="-128"/>
              <a:cs typeface="+mn-cs"/>
            </a:endParaRPr>
          </a:p>
          <a:p>
            <a:r>
              <a:rPr lang="en-US" sz="1800" kern="1200" dirty="0">
                <a:ea typeface="ＭＳ Ｐゴシック" pitchFamily="34" charset="-128"/>
                <a:cs typeface="+mn-cs"/>
              </a:rPr>
              <a:t>What is the situation of skilled labor in a particular region?</a:t>
            </a:r>
            <a:endParaRPr lang="fr-FR" sz="1800" kern="1200" dirty="0">
              <a:ea typeface="ＭＳ Ｐゴシック" pitchFamily="34" charset="-128"/>
              <a:cs typeface="+mn-cs"/>
            </a:endParaRPr>
          </a:p>
          <a:p>
            <a:pPr marL="0" indent="0">
              <a:buNone/>
            </a:pPr>
            <a:r>
              <a:rPr lang="fr-FR" sz="1800" kern="1200" dirty="0">
                <a:ea typeface="ＭＳ Ｐゴシック" pitchFamily="34" charset="-128"/>
                <a:cs typeface="+mn-cs"/>
              </a:rPr>
              <a:t>Intuitive web application</a:t>
            </a:r>
          </a:p>
          <a:p>
            <a:r>
              <a:rPr lang="en-US" sz="1800" kern="1200" dirty="0">
                <a:ea typeface="ＭＳ Ｐゴシック" pitchFamily="34" charset="-128"/>
                <a:cs typeface="+mn-cs"/>
              </a:rPr>
              <a:t>Labor supply with socio-economic characteristics</a:t>
            </a:r>
          </a:p>
          <a:p>
            <a:r>
              <a:rPr lang="en-US" sz="1800" kern="1200" dirty="0">
                <a:ea typeface="ＭＳ Ｐゴシック" pitchFamily="34" charset="-128"/>
                <a:cs typeface="+mn-cs"/>
              </a:rPr>
              <a:t>Comparison of supply and potential demand </a:t>
            </a:r>
          </a:p>
          <a:p>
            <a:r>
              <a:rPr lang="en-US" sz="1800" kern="1200" dirty="0">
                <a:ea typeface="ＭＳ Ｐゴシック" pitchFamily="34" charset="-128"/>
                <a:cs typeface="+mn-cs"/>
              </a:rPr>
              <a:t>Representation of skilled workers </a:t>
            </a:r>
          </a:p>
          <a:p>
            <a:r>
              <a:rPr lang="en-US" sz="1800" kern="1200" dirty="0">
                <a:ea typeface="ＭＳ Ｐゴシック" pitchFamily="34" charset="-128"/>
                <a:cs typeface="+mn-cs"/>
              </a:rPr>
              <a:t>Classification of occupational groups and industries </a:t>
            </a:r>
          </a:p>
          <a:p>
            <a:r>
              <a:rPr lang="en-US" sz="1800" kern="1200" dirty="0">
                <a:ea typeface="ＭＳ Ｐゴシック" pitchFamily="34" charset="-128"/>
                <a:cs typeface="+mn-cs"/>
              </a:rPr>
              <a:t>Detailed display of the map</a:t>
            </a:r>
            <a:endParaRPr lang="fr-FR" sz="1800" kern="1200" dirty="0">
              <a:ea typeface="ＭＳ Ｐゴシック" pitchFamily="34" charset="-128"/>
              <a:cs typeface="+mn-cs"/>
            </a:endParaRPr>
          </a:p>
          <a:p>
            <a:pPr marL="0" indent="0">
              <a:buNone/>
            </a:pPr>
            <a:endParaRPr lang="en-US" dirty="0"/>
          </a:p>
        </p:txBody>
      </p:sp>
      <p:sp>
        <p:nvSpPr>
          <p:cNvPr id="4" name="Slide Number Placeholder 3">
            <a:extLst>
              <a:ext uri="{FF2B5EF4-FFF2-40B4-BE49-F238E27FC236}">
                <a16:creationId xmlns:a16="http://schemas.microsoft.com/office/drawing/2014/main" id="{AEF2D9B9-F298-4B44-864B-2FF60E1A73B9}"/>
              </a:ext>
            </a:extLst>
          </p:cNvPr>
          <p:cNvSpPr>
            <a:spLocks noGrp="1"/>
          </p:cNvSpPr>
          <p:nvPr>
            <p:ph type="sldNum" sz="quarter" idx="4"/>
          </p:nvPr>
        </p:nvSpPr>
        <p:spPr/>
        <p:txBody>
          <a:bodyPr/>
          <a:lstStyle/>
          <a:p>
            <a:pPr>
              <a:defRPr/>
            </a:pPr>
            <a:fld id="{EBF304C2-E370-4D1A-8F81-84060912288A}" type="slidenum">
              <a:rPr lang="en-US" altLang="de-DE" smtClean="0"/>
              <a:pPr>
                <a:defRPr/>
              </a:pPr>
              <a:t>23</a:t>
            </a:fld>
            <a:endParaRPr lang="en-US" altLang="de-DE" dirty="0"/>
          </a:p>
        </p:txBody>
      </p:sp>
    </p:spTree>
    <p:extLst>
      <p:ext uri="{BB962C8B-B14F-4D97-AF65-F5344CB8AC3E}">
        <p14:creationId xmlns:p14="http://schemas.microsoft.com/office/powerpoint/2010/main" val="1379669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EBF304C2-E370-4D1A-8F81-84060912288A}" type="slidenum">
              <a:rPr lang="en-US" altLang="de-DE" smtClean="0"/>
              <a:pPr>
                <a:defRPr/>
              </a:pPr>
              <a:t>24</a:t>
            </a:fld>
            <a:endParaRPr lang="en-US" altLang="de-DE" dirty="0"/>
          </a:p>
        </p:txBody>
      </p:sp>
      <p:sp>
        <p:nvSpPr>
          <p:cNvPr id="8" name="Titel 1"/>
          <p:cNvSpPr>
            <a:spLocks noGrp="1"/>
          </p:cNvSpPr>
          <p:nvPr>
            <p:ph type="title"/>
          </p:nvPr>
        </p:nvSpPr>
        <p:spPr>
          <a:xfrm>
            <a:off x="611188" y="836711"/>
            <a:ext cx="8154987" cy="694057"/>
          </a:xfrm>
        </p:spPr>
        <p:txBody>
          <a:bodyPr/>
          <a:lstStyle/>
          <a:p>
            <a:pPr algn="ctr">
              <a:spcBef>
                <a:spcPct val="20000"/>
              </a:spcBef>
              <a:buClr>
                <a:schemeClr val="tx1">
                  <a:lumMod val="65000"/>
                  <a:lumOff val="35000"/>
                </a:schemeClr>
              </a:buClr>
            </a:pPr>
            <a:r>
              <a:rPr lang="en-US" sz="2000" b="1" kern="1200" dirty="0">
                <a:solidFill>
                  <a:schemeClr val="tx2"/>
                </a:solidFill>
                <a:latin typeface="Open Sans" panose="020B0606030504020204" pitchFamily="34" charset="0"/>
                <a:ea typeface="ＭＳ Ｐゴシック" pitchFamily="34" charset="-128"/>
                <a:cs typeface="+mn-cs"/>
              </a:rPr>
              <a:t>What data and assumptions are hidden behind?</a:t>
            </a:r>
          </a:p>
        </p:txBody>
      </p:sp>
      <p:sp>
        <p:nvSpPr>
          <p:cNvPr id="9" name="Titel 1"/>
          <p:cNvSpPr txBox="1">
            <a:spLocks/>
          </p:cNvSpPr>
          <p:nvPr/>
        </p:nvSpPr>
        <p:spPr bwMode="auto">
          <a:xfrm>
            <a:off x="945081" y="1485206"/>
            <a:ext cx="3635896" cy="4896544"/>
          </a:xfrm>
          <a:prstGeom prst="rect">
            <a:avLst/>
          </a:prstGeo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lang="de-DE" altLang="de-DE" sz="240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algn="l" rtl="0" eaLnBrk="1" fontAlgn="base" hangingPunct="1">
              <a:spcBef>
                <a:spcPct val="0"/>
              </a:spcBef>
              <a:spcAft>
                <a:spcPct val="0"/>
              </a:spcAft>
              <a:defRPr sz="2400">
                <a:solidFill>
                  <a:srgbClr val="404040"/>
                </a:solidFill>
                <a:effectLst>
                  <a:outerShdw blurRad="38100" dist="38100" dir="2700000" algn="tl">
                    <a:srgbClr val="C0C0C0"/>
                  </a:outerShdw>
                </a:effectLst>
                <a:latin typeface="Calibri" pitchFamily="34" charset="0"/>
                <a:ea typeface="ＭＳ Ｐゴシック" charset="0"/>
                <a:cs typeface="Calibri" pitchFamily="34" charset="0"/>
              </a:defRPr>
            </a:lvl2pPr>
            <a:lvl3pPr algn="l" rtl="0" eaLnBrk="1" fontAlgn="base" hangingPunct="1">
              <a:spcBef>
                <a:spcPct val="0"/>
              </a:spcBef>
              <a:spcAft>
                <a:spcPct val="0"/>
              </a:spcAft>
              <a:defRPr sz="2400">
                <a:solidFill>
                  <a:srgbClr val="404040"/>
                </a:solidFill>
                <a:effectLst>
                  <a:outerShdw blurRad="38100" dist="38100" dir="2700000" algn="tl">
                    <a:srgbClr val="C0C0C0"/>
                  </a:outerShdw>
                </a:effectLst>
                <a:latin typeface="Calibri" pitchFamily="34" charset="0"/>
                <a:ea typeface="ＭＳ Ｐゴシック" charset="0"/>
                <a:cs typeface="Calibri" pitchFamily="34" charset="0"/>
              </a:defRPr>
            </a:lvl3pPr>
            <a:lvl4pPr algn="l" rtl="0" eaLnBrk="1" fontAlgn="base" hangingPunct="1">
              <a:spcBef>
                <a:spcPct val="0"/>
              </a:spcBef>
              <a:spcAft>
                <a:spcPct val="0"/>
              </a:spcAft>
              <a:defRPr sz="2400">
                <a:solidFill>
                  <a:srgbClr val="404040"/>
                </a:solidFill>
                <a:effectLst>
                  <a:outerShdw blurRad="38100" dist="38100" dir="2700000" algn="tl">
                    <a:srgbClr val="C0C0C0"/>
                  </a:outerShdw>
                </a:effectLst>
                <a:latin typeface="Calibri" pitchFamily="34" charset="0"/>
                <a:ea typeface="ＭＳ Ｐゴシック" charset="0"/>
                <a:cs typeface="Calibri" pitchFamily="34" charset="0"/>
              </a:defRPr>
            </a:lvl4pPr>
            <a:lvl5pPr algn="l" rtl="0" eaLnBrk="1" fontAlgn="base" hangingPunct="1">
              <a:spcBef>
                <a:spcPct val="0"/>
              </a:spcBef>
              <a:spcAft>
                <a:spcPct val="0"/>
              </a:spcAft>
              <a:defRPr sz="2400">
                <a:solidFill>
                  <a:srgbClr val="404040"/>
                </a:solidFill>
                <a:effectLst>
                  <a:outerShdw blurRad="38100" dist="38100" dir="2700000" algn="tl">
                    <a:srgbClr val="C0C0C0"/>
                  </a:outerShdw>
                </a:effectLst>
                <a:latin typeface="Calibri" pitchFamily="34" charset="0"/>
                <a:ea typeface="ＭＳ Ｐゴシック" charset="0"/>
                <a:cs typeface="Calibri" pitchFamily="34" charset="0"/>
              </a:defRPr>
            </a:lvl5pPr>
            <a:lvl6pPr marL="457200" algn="l" rtl="0" eaLnBrk="1" fontAlgn="base" hangingPunct="1">
              <a:spcBef>
                <a:spcPct val="0"/>
              </a:spcBef>
              <a:spcAft>
                <a:spcPct val="0"/>
              </a:spcAft>
              <a:defRPr sz="2400" b="1">
                <a:solidFill>
                  <a:srgbClr val="003366"/>
                </a:solidFill>
                <a:effectLst>
                  <a:outerShdw blurRad="38100" dist="38100" dir="2700000" algn="tl">
                    <a:srgbClr val="C0C0C0"/>
                  </a:outerShdw>
                </a:effectLst>
                <a:latin typeface="Arial" charset="0"/>
              </a:defRPr>
            </a:lvl6pPr>
            <a:lvl7pPr marL="914400" algn="l" rtl="0" eaLnBrk="1" fontAlgn="base" hangingPunct="1">
              <a:spcBef>
                <a:spcPct val="0"/>
              </a:spcBef>
              <a:spcAft>
                <a:spcPct val="0"/>
              </a:spcAft>
              <a:defRPr sz="2400" b="1">
                <a:solidFill>
                  <a:srgbClr val="003366"/>
                </a:solidFill>
                <a:effectLst>
                  <a:outerShdw blurRad="38100" dist="38100" dir="2700000" algn="tl">
                    <a:srgbClr val="C0C0C0"/>
                  </a:outerShdw>
                </a:effectLst>
                <a:latin typeface="Arial" charset="0"/>
              </a:defRPr>
            </a:lvl7pPr>
            <a:lvl8pPr marL="1371600" algn="l" rtl="0" eaLnBrk="1" fontAlgn="base" hangingPunct="1">
              <a:spcBef>
                <a:spcPct val="0"/>
              </a:spcBef>
              <a:spcAft>
                <a:spcPct val="0"/>
              </a:spcAft>
              <a:defRPr sz="2400" b="1">
                <a:solidFill>
                  <a:srgbClr val="003366"/>
                </a:solidFill>
                <a:effectLst>
                  <a:outerShdw blurRad="38100" dist="38100" dir="2700000" algn="tl">
                    <a:srgbClr val="C0C0C0"/>
                  </a:outerShdw>
                </a:effectLst>
                <a:latin typeface="Arial" charset="0"/>
              </a:defRPr>
            </a:lvl8pPr>
            <a:lvl9pPr marL="1828800" algn="l" rtl="0" eaLnBrk="1" fontAlgn="base" hangingPunct="1">
              <a:spcBef>
                <a:spcPct val="0"/>
              </a:spcBef>
              <a:spcAft>
                <a:spcPct val="0"/>
              </a:spcAft>
              <a:defRPr sz="2400" b="1">
                <a:solidFill>
                  <a:srgbClr val="003366"/>
                </a:solidFill>
                <a:effectLst>
                  <a:outerShdw blurRad="38100" dist="38100" dir="2700000" algn="tl">
                    <a:srgbClr val="C0C0C0"/>
                  </a:outerShdw>
                </a:effectLst>
                <a:latin typeface="Arial" charset="0"/>
              </a:defRPr>
            </a:lvl9pPr>
          </a:lstStyle>
          <a:p>
            <a:r>
              <a:rPr lang="en-US" sz="2000" b="1" dirty="0">
                <a:solidFill>
                  <a:srgbClr val="C1022D"/>
                </a:solidFill>
              </a:rPr>
              <a:t>Modeling the supply of skilled workers:</a:t>
            </a:r>
            <a:endParaRPr lang="en-US" sz="1800" b="1" dirty="0">
              <a:solidFill>
                <a:srgbClr val="C1022D"/>
              </a:solidFill>
            </a:endParaRPr>
          </a:p>
          <a:p>
            <a:pPr marL="285750" indent="-285750">
              <a:buFont typeface="Arial" panose="020B0604020202020204" pitchFamily="34" charset="0"/>
              <a:buChar char="•"/>
            </a:pPr>
            <a:r>
              <a:rPr lang="en-US" sz="1800" dirty="0">
                <a:solidFill>
                  <a:schemeClr val="tx1"/>
                </a:solidFill>
              </a:rPr>
              <a:t>Employment statistics from the Federal Employment Agency</a:t>
            </a:r>
          </a:p>
          <a:p>
            <a:pPr marL="285750" indent="-285750">
              <a:buFont typeface="Arial" panose="020B0604020202020204" pitchFamily="34" charset="0"/>
              <a:buChar char="•"/>
            </a:pPr>
            <a:r>
              <a:rPr lang="en-US" sz="1800" dirty="0">
                <a:solidFill>
                  <a:schemeClr val="tx1"/>
                </a:solidFill>
              </a:rPr>
              <a:t>Unemployment statistics from the Federal Employment Agency</a:t>
            </a:r>
          </a:p>
          <a:p>
            <a:pPr marL="285750" indent="-285750">
              <a:buFont typeface="Arial" panose="020B0604020202020204" pitchFamily="34" charset="0"/>
              <a:buChar char="•"/>
            </a:pPr>
            <a:r>
              <a:rPr lang="en-US" sz="1800" dirty="0">
                <a:solidFill>
                  <a:schemeClr val="tx1"/>
                </a:solidFill>
              </a:rPr>
              <a:t>Demographic projection of the Federal Statistical Office</a:t>
            </a:r>
          </a:p>
          <a:p>
            <a:pPr marL="285750" indent="-285750">
              <a:buFont typeface="Arial" panose="020B0604020202020204" pitchFamily="34" charset="0"/>
              <a:buChar char="•"/>
            </a:pPr>
            <a:r>
              <a:rPr lang="en-US" sz="1800" dirty="0">
                <a:solidFill>
                  <a:schemeClr val="tx1"/>
                </a:solidFill>
              </a:rPr>
              <a:t>Forecast of the number of students from the Ministry of Education</a:t>
            </a:r>
          </a:p>
          <a:p>
            <a:pPr marL="285750" indent="-285750">
              <a:buFont typeface="Arial" panose="020B0604020202020204" pitchFamily="34" charset="0"/>
              <a:buChar char="•"/>
            </a:pPr>
            <a:r>
              <a:rPr lang="en-US" sz="1800" dirty="0">
                <a:solidFill>
                  <a:schemeClr val="tx1"/>
                </a:solidFill>
              </a:rPr>
              <a:t>Number of trainees from national statistical offices</a:t>
            </a:r>
            <a:endParaRPr lang="fr-FR" sz="1800" b="1" dirty="0">
              <a:solidFill>
                <a:schemeClr val="tx1"/>
              </a:solidFill>
            </a:endParaRPr>
          </a:p>
        </p:txBody>
      </p:sp>
      <p:sp>
        <p:nvSpPr>
          <p:cNvPr id="10" name="Titel 1"/>
          <p:cNvSpPr txBox="1">
            <a:spLocks/>
          </p:cNvSpPr>
          <p:nvPr/>
        </p:nvSpPr>
        <p:spPr bwMode="auto">
          <a:xfrm>
            <a:off x="4896916" y="1530768"/>
            <a:ext cx="3635896" cy="4896544"/>
          </a:xfrm>
          <a:prstGeom prst="rect">
            <a:avLst/>
          </a:prstGeom>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lang="de-DE" altLang="de-DE" sz="240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algn="l" rtl="0" eaLnBrk="1" fontAlgn="base" hangingPunct="1">
              <a:spcBef>
                <a:spcPct val="0"/>
              </a:spcBef>
              <a:spcAft>
                <a:spcPct val="0"/>
              </a:spcAft>
              <a:defRPr sz="2400">
                <a:solidFill>
                  <a:srgbClr val="404040"/>
                </a:solidFill>
                <a:effectLst>
                  <a:outerShdw blurRad="38100" dist="38100" dir="2700000" algn="tl">
                    <a:srgbClr val="C0C0C0"/>
                  </a:outerShdw>
                </a:effectLst>
                <a:latin typeface="Calibri" pitchFamily="34" charset="0"/>
                <a:ea typeface="ＭＳ Ｐゴシック" charset="0"/>
                <a:cs typeface="Calibri" pitchFamily="34" charset="0"/>
              </a:defRPr>
            </a:lvl2pPr>
            <a:lvl3pPr algn="l" rtl="0" eaLnBrk="1" fontAlgn="base" hangingPunct="1">
              <a:spcBef>
                <a:spcPct val="0"/>
              </a:spcBef>
              <a:spcAft>
                <a:spcPct val="0"/>
              </a:spcAft>
              <a:defRPr sz="2400">
                <a:solidFill>
                  <a:srgbClr val="404040"/>
                </a:solidFill>
                <a:effectLst>
                  <a:outerShdw blurRad="38100" dist="38100" dir="2700000" algn="tl">
                    <a:srgbClr val="C0C0C0"/>
                  </a:outerShdw>
                </a:effectLst>
                <a:latin typeface="Calibri" pitchFamily="34" charset="0"/>
                <a:ea typeface="ＭＳ Ｐゴシック" charset="0"/>
                <a:cs typeface="Calibri" pitchFamily="34" charset="0"/>
              </a:defRPr>
            </a:lvl3pPr>
            <a:lvl4pPr algn="l" rtl="0" eaLnBrk="1" fontAlgn="base" hangingPunct="1">
              <a:spcBef>
                <a:spcPct val="0"/>
              </a:spcBef>
              <a:spcAft>
                <a:spcPct val="0"/>
              </a:spcAft>
              <a:defRPr sz="2400">
                <a:solidFill>
                  <a:srgbClr val="404040"/>
                </a:solidFill>
                <a:effectLst>
                  <a:outerShdw blurRad="38100" dist="38100" dir="2700000" algn="tl">
                    <a:srgbClr val="C0C0C0"/>
                  </a:outerShdw>
                </a:effectLst>
                <a:latin typeface="Calibri" pitchFamily="34" charset="0"/>
                <a:ea typeface="ＭＳ Ｐゴシック" charset="0"/>
                <a:cs typeface="Calibri" pitchFamily="34" charset="0"/>
              </a:defRPr>
            </a:lvl4pPr>
            <a:lvl5pPr algn="l" rtl="0" eaLnBrk="1" fontAlgn="base" hangingPunct="1">
              <a:spcBef>
                <a:spcPct val="0"/>
              </a:spcBef>
              <a:spcAft>
                <a:spcPct val="0"/>
              </a:spcAft>
              <a:defRPr sz="2400">
                <a:solidFill>
                  <a:srgbClr val="404040"/>
                </a:solidFill>
                <a:effectLst>
                  <a:outerShdw blurRad="38100" dist="38100" dir="2700000" algn="tl">
                    <a:srgbClr val="C0C0C0"/>
                  </a:outerShdw>
                </a:effectLst>
                <a:latin typeface="Calibri" pitchFamily="34" charset="0"/>
                <a:ea typeface="ＭＳ Ｐゴシック" charset="0"/>
                <a:cs typeface="Calibri" pitchFamily="34" charset="0"/>
              </a:defRPr>
            </a:lvl5pPr>
            <a:lvl6pPr marL="457200" algn="l" rtl="0" eaLnBrk="1" fontAlgn="base" hangingPunct="1">
              <a:spcBef>
                <a:spcPct val="0"/>
              </a:spcBef>
              <a:spcAft>
                <a:spcPct val="0"/>
              </a:spcAft>
              <a:defRPr sz="2400" b="1">
                <a:solidFill>
                  <a:srgbClr val="003366"/>
                </a:solidFill>
                <a:effectLst>
                  <a:outerShdw blurRad="38100" dist="38100" dir="2700000" algn="tl">
                    <a:srgbClr val="C0C0C0"/>
                  </a:outerShdw>
                </a:effectLst>
                <a:latin typeface="Arial" charset="0"/>
              </a:defRPr>
            </a:lvl6pPr>
            <a:lvl7pPr marL="914400" algn="l" rtl="0" eaLnBrk="1" fontAlgn="base" hangingPunct="1">
              <a:spcBef>
                <a:spcPct val="0"/>
              </a:spcBef>
              <a:spcAft>
                <a:spcPct val="0"/>
              </a:spcAft>
              <a:defRPr sz="2400" b="1">
                <a:solidFill>
                  <a:srgbClr val="003366"/>
                </a:solidFill>
                <a:effectLst>
                  <a:outerShdw blurRad="38100" dist="38100" dir="2700000" algn="tl">
                    <a:srgbClr val="C0C0C0"/>
                  </a:outerShdw>
                </a:effectLst>
                <a:latin typeface="Arial" charset="0"/>
              </a:defRPr>
            </a:lvl7pPr>
            <a:lvl8pPr marL="1371600" algn="l" rtl="0" eaLnBrk="1" fontAlgn="base" hangingPunct="1">
              <a:spcBef>
                <a:spcPct val="0"/>
              </a:spcBef>
              <a:spcAft>
                <a:spcPct val="0"/>
              </a:spcAft>
              <a:defRPr sz="2400" b="1">
                <a:solidFill>
                  <a:srgbClr val="003366"/>
                </a:solidFill>
                <a:effectLst>
                  <a:outerShdw blurRad="38100" dist="38100" dir="2700000" algn="tl">
                    <a:srgbClr val="C0C0C0"/>
                  </a:outerShdw>
                </a:effectLst>
                <a:latin typeface="Arial" charset="0"/>
              </a:defRPr>
            </a:lvl8pPr>
            <a:lvl9pPr marL="1828800" algn="l" rtl="0" eaLnBrk="1" fontAlgn="base" hangingPunct="1">
              <a:spcBef>
                <a:spcPct val="0"/>
              </a:spcBef>
              <a:spcAft>
                <a:spcPct val="0"/>
              </a:spcAft>
              <a:defRPr sz="2400" b="1">
                <a:solidFill>
                  <a:srgbClr val="003366"/>
                </a:solidFill>
                <a:effectLst>
                  <a:outerShdw blurRad="38100" dist="38100" dir="2700000" algn="tl">
                    <a:srgbClr val="C0C0C0"/>
                  </a:outerShdw>
                </a:effectLst>
                <a:latin typeface="Arial" charset="0"/>
              </a:defRPr>
            </a:lvl9pPr>
          </a:lstStyle>
          <a:p>
            <a:r>
              <a:rPr lang="en-US" sz="2000" b="1" dirty="0">
                <a:solidFill>
                  <a:srgbClr val="0070C0"/>
                </a:solidFill>
              </a:rPr>
              <a:t>Modeling the demand for skilled workers:</a:t>
            </a:r>
          </a:p>
          <a:p>
            <a:pPr marL="342900" indent="-342900">
              <a:buFont typeface="Arial" pitchFamily="34" charset="0"/>
              <a:buChar char="•"/>
            </a:pPr>
            <a:r>
              <a:rPr lang="en-US" altLang="de-DE" sz="1800" dirty="0">
                <a:solidFill>
                  <a:schemeClr val="tx1"/>
                </a:solidFill>
              </a:rPr>
              <a:t>Economic indicators of the Chamber of Commerce:</a:t>
            </a:r>
          </a:p>
          <a:p>
            <a:pPr marL="342900" indent="-342900">
              <a:buFont typeface="Arial" pitchFamily="34" charset="0"/>
              <a:buChar char="•"/>
            </a:pPr>
            <a:r>
              <a:rPr lang="en-US" altLang="de-DE" sz="1800" dirty="0">
                <a:solidFill>
                  <a:schemeClr val="tx1"/>
                </a:solidFill>
              </a:rPr>
              <a:t>Current commercial situation</a:t>
            </a:r>
          </a:p>
          <a:p>
            <a:pPr marL="342900" indent="-342900">
              <a:buFont typeface="Arial" pitchFamily="34" charset="0"/>
              <a:buChar char="•"/>
            </a:pPr>
            <a:r>
              <a:rPr lang="en-US" altLang="de-DE" sz="1800" dirty="0">
                <a:solidFill>
                  <a:schemeClr val="tx1"/>
                </a:solidFill>
              </a:rPr>
              <a:t>Future business situation</a:t>
            </a:r>
          </a:p>
          <a:p>
            <a:pPr marL="342900" indent="-342900">
              <a:buFont typeface="Arial" pitchFamily="34" charset="0"/>
              <a:buChar char="•"/>
            </a:pPr>
            <a:r>
              <a:rPr lang="en-US" altLang="de-DE" sz="1800" dirty="0">
                <a:solidFill>
                  <a:schemeClr val="tx1"/>
                </a:solidFill>
              </a:rPr>
              <a:t>Future number of employees</a:t>
            </a:r>
          </a:p>
          <a:p>
            <a:pPr marL="342900" indent="-342900">
              <a:buFont typeface="Arial" pitchFamily="34" charset="0"/>
              <a:buChar char="•"/>
            </a:pPr>
            <a:r>
              <a:rPr lang="en-US" altLang="de-DE" sz="1800" dirty="0">
                <a:solidFill>
                  <a:schemeClr val="tx1"/>
                </a:solidFill>
              </a:rPr>
              <a:t>Commercial risk of shortage of skilled workers</a:t>
            </a:r>
          </a:p>
          <a:p>
            <a:pPr marL="342900" indent="-342900">
              <a:buFont typeface="Arial" pitchFamily="34" charset="0"/>
              <a:buChar char="•"/>
            </a:pPr>
            <a:r>
              <a:rPr lang="en-US" altLang="de-DE" sz="1800" dirty="0">
                <a:solidFill>
                  <a:schemeClr val="tx1"/>
                </a:solidFill>
              </a:rPr>
              <a:t>Vacant jobs</a:t>
            </a:r>
          </a:p>
          <a:p>
            <a:r>
              <a:rPr lang="en-US" altLang="de-DE" sz="1800" dirty="0">
                <a:solidFill>
                  <a:schemeClr val="tx1"/>
                </a:solidFill>
              </a:rPr>
              <a:t>Long-term trend:</a:t>
            </a:r>
          </a:p>
          <a:p>
            <a:pPr marL="285750" indent="-285750">
              <a:buFont typeface="Arial" panose="020B0604020202020204" pitchFamily="34" charset="0"/>
              <a:buChar char="•"/>
            </a:pPr>
            <a:r>
              <a:rPr lang="en-US" altLang="de-DE" sz="1800" dirty="0">
                <a:solidFill>
                  <a:schemeClr val="tx1"/>
                </a:solidFill>
              </a:rPr>
              <a:t>Gross added value</a:t>
            </a:r>
          </a:p>
          <a:p>
            <a:pPr marL="285750" indent="-285750">
              <a:buFont typeface="Arial" panose="020B0604020202020204" pitchFamily="34" charset="0"/>
              <a:buChar char="•"/>
            </a:pPr>
            <a:r>
              <a:rPr lang="en-US" altLang="de-DE" sz="1800" dirty="0">
                <a:solidFill>
                  <a:schemeClr val="tx1"/>
                </a:solidFill>
              </a:rPr>
              <a:t>Employed persons</a:t>
            </a:r>
            <a:endParaRPr lang="fr-FR" altLang="de-DE" sz="1800" dirty="0">
              <a:solidFill>
                <a:schemeClr val="tx1"/>
              </a:solidFill>
            </a:endParaRPr>
          </a:p>
        </p:txBody>
      </p:sp>
      <p:sp>
        <p:nvSpPr>
          <p:cNvPr id="2" name="Rechteck 1">
            <a:extLst>
              <a:ext uri="{FF2B5EF4-FFF2-40B4-BE49-F238E27FC236}">
                <a16:creationId xmlns:a16="http://schemas.microsoft.com/office/drawing/2014/main" id="{D0BA4E60-97E4-4B1A-B890-8068F9B3F63E}"/>
              </a:ext>
            </a:extLst>
          </p:cNvPr>
          <p:cNvSpPr/>
          <p:nvPr/>
        </p:nvSpPr>
        <p:spPr>
          <a:xfrm>
            <a:off x="41920" y="111125"/>
            <a:ext cx="9037067" cy="830997"/>
          </a:xfrm>
          <a:prstGeom prst="rect">
            <a:avLst/>
          </a:prstGeom>
        </p:spPr>
        <p:txBody>
          <a:bodyPr wrap="square">
            <a:spAutoFit/>
          </a:bodyPr>
          <a:lstStyle/>
          <a:p>
            <a:r>
              <a:rPr lang="en-US" altLang="de-DE" sz="2400" b="1" dirty="0">
                <a:solidFill>
                  <a:schemeClr val="tx2"/>
                </a:solidFill>
              </a:rPr>
              <a:t>2.5 </a:t>
            </a:r>
            <a:r>
              <a:rPr lang="en-GB" altLang="de-DE" sz="2400" b="1" dirty="0">
                <a:solidFill>
                  <a:schemeClr val="tx2"/>
                </a:solidFill>
              </a:rPr>
              <a:t>Regional Chamber of Commerce and Industry North Rhine-Westphalia / Research Institute </a:t>
            </a:r>
            <a:r>
              <a:rPr lang="en-GB" altLang="de-DE" sz="2400" b="1" dirty="0" err="1">
                <a:solidFill>
                  <a:schemeClr val="tx2"/>
                </a:solidFill>
              </a:rPr>
              <a:t>WifOR</a:t>
            </a:r>
            <a:r>
              <a:rPr lang="en-GB" altLang="de-DE" sz="2400" b="1" dirty="0">
                <a:solidFill>
                  <a:schemeClr val="tx2"/>
                </a:solidFill>
              </a:rPr>
              <a:t> (3/3)</a:t>
            </a:r>
            <a:endParaRPr lang="de-DE" sz="2400" dirty="0"/>
          </a:p>
        </p:txBody>
      </p:sp>
    </p:spTree>
    <p:extLst>
      <p:ext uri="{BB962C8B-B14F-4D97-AF65-F5344CB8AC3E}">
        <p14:creationId xmlns:p14="http://schemas.microsoft.com/office/powerpoint/2010/main" val="2619930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FAC5A-4027-1E45-B00F-2E4BC6C9EDF7}"/>
              </a:ext>
            </a:extLst>
          </p:cNvPr>
          <p:cNvSpPr>
            <a:spLocks noGrp="1"/>
          </p:cNvSpPr>
          <p:nvPr>
            <p:ph type="title"/>
          </p:nvPr>
        </p:nvSpPr>
        <p:spPr>
          <a:xfrm>
            <a:off x="737493" y="862485"/>
            <a:ext cx="8154987" cy="692150"/>
          </a:xfrm>
        </p:spPr>
        <p:txBody>
          <a:bodyPr/>
          <a:lstStyle/>
          <a:p>
            <a:pPr algn="ctr"/>
            <a:r>
              <a:rPr lang="en-GB" altLang="de-DE" b="1" dirty="0">
                <a:solidFill>
                  <a:schemeClr val="tx2"/>
                </a:solidFill>
              </a:rPr>
              <a:t>2.6 Case Study – Labour market information</a:t>
            </a:r>
            <a:r>
              <a:rPr lang="en-GB" altLang="de-DE" b="1" dirty="0"/>
              <a:t> </a:t>
            </a:r>
            <a:r>
              <a:rPr lang="en-GB" altLang="de-DE" b="1" dirty="0">
                <a:solidFill>
                  <a:schemeClr val="tx2"/>
                </a:solidFill>
              </a:rPr>
              <a:t>in</a:t>
            </a:r>
            <a:r>
              <a:rPr lang="ar-SA" altLang="de-DE" b="1" dirty="0">
                <a:solidFill>
                  <a:schemeClr val="tx2"/>
                </a:solidFill>
              </a:rPr>
              <a:t>  </a:t>
            </a:r>
            <a:r>
              <a:rPr lang="en-US" altLang="de-DE" b="1" dirty="0">
                <a:solidFill>
                  <a:schemeClr val="tx2"/>
                </a:solidFill>
              </a:rPr>
              <a:t>Morocco (1/2) </a:t>
            </a:r>
            <a:endParaRPr lang="en-US" dirty="0"/>
          </a:p>
        </p:txBody>
      </p:sp>
      <p:sp>
        <p:nvSpPr>
          <p:cNvPr id="4" name="Slide Number Placeholder 3">
            <a:extLst>
              <a:ext uri="{FF2B5EF4-FFF2-40B4-BE49-F238E27FC236}">
                <a16:creationId xmlns:a16="http://schemas.microsoft.com/office/drawing/2014/main" id="{2DA98168-6519-B64F-9B6E-527247524105}"/>
              </a:ext>
            </a:extLst>
          </p:cNvPr>
          <p:cNvSpPr>
            <a:spLocks noGrp="1"/>
          </p:cNvSpPr>
          <p:nvPr>
            <p:ph type="sldNum" sz="quarter" idx="4"/>
          </p:nvPr>
        </p:nvSpPr>
        <p:spPr/>
        <p:txBody>
          <a:bodyPr/>
          <a:lstStyle/>
          <a:p>
            <a:pPr>
              <a:defRPr/>
            </a:pPr>
            <a:fld id="{EBF304C2-E370-4D1A-8F81-84060912288A}" type="slidenum">
              <a:rPr lang="en-US" altLang="de-DE" smtClean="0"/>
              <a:pPr>
                <a:defRPr/>
              </a:pPr>
              <a:t>25</a:t>
            </a:fld>
            <a:endParaRPr lang="en-US" altLang="de-DE" dirty="0"/>
          </a:p>
        </p:txBody>
      </p:sp>
      <p:pic>
        <p:nvPicPr>
          <p:cNvPr id="5" name="Picture 2">
            <a:extLst>
              <a:ext uri="{FF2B5EF4-FFF2-40B4-BE49-F238E27FC236}">
                <a16:creationId xmlns:a16="http://schemas.microsoft.com/office/drawing/2014/main" id="{98920757-A364-3842-AD1F-2DC038BCF236}"/>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624145" y="2590165"/>
            <a:ext cx="3268335" cy="2451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19EEAA2D-AD63-AA44-AD72-3D13C6513F78}"/>
              </a:ext>
            </a:extLst>
          </p:cNvPr>
          <p:cNvSpPr/>
          <p:nvPr/>
        </p:nvSpPr>
        <p:spPr>
          <a:xfrm>
            <a:off x="320174" y="2420888"/>
            <a:ext cx="4893840" cy="400110"/>
          </a:xfrm>
          <a:prstGeom prst="rect">
            <a:avLst/>
          </a:prstGeom>
        </p:spPr>
        <p:txBody>
          <a:bodyPr wrap="none">
            <a:spAutoFit/>
          </a:bodyPr>
          <a:lstStyle/>
          <a:p>
            <a:pPr algn="l" eaLnBrk="1" hangingPunct="1"/>
            <a:r>
              <a:rPr lang="en-US" altLang="de-DE" sz="2000" b="1" dirty="0">
                <a:solidFill>
                  <a:schemeClr val="tx2"/>
                </a:solidFill>
                <a:latin typeface="Open Sans" panose="020B0606030504020204" pitchFamily="34" charset="0"/>
              </a:rPr>
              <a:t>ANAPEC missions according to the law:</a:t>
            </a:r>
            <a:endParaRPr lang="en-US" altLang="de-DE" sz="1600" dirty="0">
              <a:solidFill>
                <a:srgbClr val="C00000"/>
              </a:solidFill>
            </a:endParaRPr>
          </a:p>
        </p:txBody>
      </p:sp>
      <p:sp>
        <p:nvSpPr>
          <p:cNvPr id="7" name="TextBox 6">
            <a:extLst>
              <a:ext uri="{FF2B5EF4-FFF2-40B4-BE49-F238E27FC236}">
                <a16:creationId xmlns:a16="http://schemas.microsoft.com/office/drawing/2014/main" id="{1E1A232D-37CE-E043-931E-BE529F3D2589}"/>
              </a:ext>
            </a:extLst>
          </p:cNvPr>
          <p:cNvSpPr txBox="1"/>
          <p:nvPr/>
        </p:nvSpPr>
        <p:spPr>
          <a:xfrm>
            <a:off x="386512" y="3138097"/>
            <a:ext cx="4373537" cy="2031325"/>
          </a:xfrm>
          <a:prstGeom prst="rect">
            <a:avLst/>
          </a:prstGeom>
          <a:noFill/>
        </p:spPr>
        <p:txBody>
          <a:bodyPr wrap="square" rtlCol="0">
            <a:spAutoFit/>
          </a:bodyPr>
          <a:lstStyle/>
          <a:p>
            <a:pPr marL="285750" indent="-285750" algn="l">
              <a:buFont typeface="Arial" panose="020B0604020202020204" pitchFamily="34" charset="0"/>
              <a:buChar char="•"/>
            </a:pPr>
            <a:r>
              <a:rPr lang="fr-FR" sz="1800" dirty="0">
                <a:latin typeface="Open Sans" panose="020B0606030504020204" pitchFamily="34" charset="0"/>
              </a:rPr>
              <a:t>Labor </a:t>
            </a:r>
            <a:r>
              <a:rPr lang="fr-FR" sz="1800" dirty="0" err="1">
                <a:latin typeface="Open Sans" panose="020B0606030504020204" pitchFamily="34" charset="0"/>
              </a:rPr>
              <a:t>Market</a:t>
            </a:r>
            <a:r>
              <a:rPr lang="fr-FR" sz="1800" dirty="0">
                <a:latin typeface="Open Sans" panose="020B0606030504020204" pitchFamily="34" charset="0"/>
              </a:rPr>
              <a:t> Information</a:t>
            </a:r>
          </a:p>
          <a:p>
            <a:pPr marL="285750" indent="-285750" algn="l">
              <a:buFont typeface="Arial" panose="020B0604020202020204" pitchFamily="34" charset="0"/>
              <a:buChar char="•"/>
            </a:pPr>
            <a:r>
              <a:rPr lang="en-US" sz="1800" dirty="0">
                <a:latin typeface="Open Sans" panose="020B0606030504020204" pitchFamily="34" charset="0"/>
              </a:rPr>
              <a:t>Prospecting, collecting job offers, and matching supply and demand</a:t>
            </a:r>
          </a:p>
          <a:p>
            <a:pPr marL="285750" indent="-285750" algn="l">
              <a:buFont typeface="Arial" panose="020B0604020202020204" pitchFamily="34" charset="0"/>
              <a:buChar char="•"/>
            </a:pPr>
            <a:r>
              <a:rPr lang="en-US" sz="1800" dirty="0">
                <a:latin typeface="Open Sans" panose="020B0606030504020204" pitchFamily="34" charset="0"/>
              </a:rPr>
              <a:t>Reception, information and orientation of job seekers</a:t>
            </a:r>
          </a:p>
          <a:p>
            <a:pPr marL="285750" indent="-285750" algn="l">
              <a:buFont typeface="Arial" panose="020B0604020202020204" pitchFamily="34" charset="0"/>
              <a:buChar char="•"/>
            </a:pPr>
            <a:r>
              <a:rPr lang="en-US" sz="1800" dirty="0">
                <a:latin typeface="Open Sans" panose="020B0606030504020204" pitchFamily="34" charset="0"/>
              </a:rPr>
              <a:t>Advice to employers in defining their skills needs</a:t>
            </a:r>
            <a:endParaRPr lang="fr-FR" sz="1800" dirty="0">
              <a:latin typeface="Open Sans" panose="020B0606030504020204" pitchFamily="34" charset="0"/>
            </a:endParaRPr>
          </a:p>
        </p:txBody>
      </p:sp>
    </p:spTree>
    <p:extLst>
      <p:ext uri="{BB962C8B-B14F-4D97-AF65-F5344CB8AC3E}">
        <p14:creationId xmlns:p14="http://schemas.microsoft.com/office/powerpoint/2010/main" val="1835408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8B2C3-7B29-A846-AE24-2B2B771C26E7}"/>
              </a:ext>
            </a:extLst>
          </p:cNvPr>
          <p:cNvSpPr>
            <a:spLocks noGrp="1"/>
          </p:cNvSpPr>
          <p:nvPr>
            <p:ph type="title"/>
          </p:nvPr>
        </p:nvSpPr>
        <p:spPr/>
        <p:txBody>
          <a:bodyPr/>
          <a:lstStyle/>
          <a:p>
            <a:pPr algn="ctr"/>
            <a:r>
              <a:rPr lang="en-GB" altLang="de-DE" b="1" dirty="0">
                <a:solidFill>
                  <a:schemeClr val="tx2"/>
                </a:solidFill>
              </a:rPr>
              <a:t>2.6 Case Study – Labour market information</a:t>
            </a:r>
            <a:r>
              <a:rPr lang="en-GB" altLang="de-DE" b="1" dirty="0"/>
              <a:t> </a:t>
            </a:r>
            <a:r>
              <a:rPr lang="en-GB" altLang="de-DE" b="1" dirty="0">
                <a:solidFill>
                  <a:schemeClr val="tx2"/>
                </a:solidFill>
              </a:rPr>
              <a:t>in</a:t>
            </a:r>
            <a:r>
              <a:rPr lang="ar-SA" altLang="de-DE" b="1" dirty="0">
                <a:solidFill>
                  <a:schemeClr val="tx2"/>
                </a:solidFill>
              </a:rPr>
              <a:t>  </a:t>
            </a:r>
            <a:r>
              <a:rPr lang="en-US" altLang="de-DE" b="1" dirty="0">
                <a:solidFill>
                  <a:schemeClr val="tx2"/>
                </a:solidFill>
              </a:rPr>
              <a:t>Morocco (2/2) </a:t>
            </a:r>
            <a:endParaRPr lang="en-US" dirty="0"/>
          </a:p>
        </p:txBody>
      </p:sp>
      <p:sp>
        <p:nvSpPr>
          <p:cNvPr id="3" name="Content Placeholder 2">
            <a:extLst>
              <a:ext uri="{FF2B5EF4-FFF2-40B4-BE49-F238E27FC236}">
                <a16:creationId xmlns:a16="http://schemas.microsoft.com/office/drawing/2014/main" id="{30C70148-48FB-C74D-984A-D4288647F7AC}"/>
              </a:ext>
            </a:extLst>
          </p:cNvPr>
          <p:cNvSpPr>
            <a:spLocks noGrp="1"/>
          </p:cNvSpPr>
          <p:nvPr>
            <p:ph idx="1"/>
          </p:nvPr>
        </p:nvSpPr>
        <p:spPr>
          <a:xfrm>
            <a:off x="228681" y="1341438"/>
            <a:ext cx="8663800" cy="4975225"/>
          </a:xfrm>
        </p:spPr>
        <p:txBody>
          <a:bodyPr/>
          <a:lstStyle/>
          <a:p>
            <a:pPr marL="0" indent="0">
              <a:buNone/>
            </a:pPr>
            <a:r>
              <a:rPr lang="fr-FR" sz="1800" kern="1200" dirty="0">
                <a:ea typeface="ＭＳ Ｐゴシック" pitchFamily="34" charset="-128"/>
                <a:cs typeface="+mn-cs"/>
              </a:rPr>
              <a:t>1. Employer </a:t>
            </a:r>
            <a:r>
              <a:rPr lang="fr-FR" sz="1800" kern="1200" dirty="0" err="1">
                <a:ea typeface="ＭＳ Ｐゴシック" pitchFamily="34" charset="-128"/>
                <a:cs typeface="+mn-cs"/>
              </a:rPr>
              <a:t>needs</a:t>
            </a:r>
            <a:endParaRPr lang="fr-FR" sz="1800" kern="1200" dirty="0">
              <a:ea typeface="ＭＳ Ｐゴシック" pitchFamily="34" charset="-128"/>
              <a:cs typeface="+mn-cs"/>
            </a:endParaRPr>
          </a:p>
          <a:p>
            <a:pPr>
              <a:buFont typeface="Arial" pitchFamily="34" charset="0"/>
              <a:buChar char="•"/>
            </a:pPr>
            <a:r>
              <a:rPr lang="fr-FR" sz="1800" kern="1200" dirty="0">
                <a:ea typeface="ＭＳ Ｐゴシック" pitchFamily="34" charset="-128"/>
                <a:cs typeface="+mn-cs"/>
              </a:rPr>
              <a:t>Professional </a:t>
            </a:r>
            <a:r>
              <a:rPr lang="fr-FR" sz="1800" kern="1200" dirty="0" err="1">
                <a:ea typeface="ＭＳ Ｐゴシック" pitchFamily="34" charset="-128"/>
                <a:cs typeface="+mn-cs"/>
              </a:rPr>
              <a:t>skills</a:t>
            </a:r>
            <a:endParaRPr lang="fr-FR" sz="1800" kern="1200" dirty="0">
              <a:ea typeface="ＭＳ Ｐゴシック" pitchFamily="34" charset="-128"/>
              <a:cs typeface="+mn-cs"/>
            </a:endParaRPr>
          </a:p>
          <a:p>
            <a:pPr>
              <a:buFont typeface="Arial" pitchFamily="34" charset="0"/>
              <a:buChar char="•"/>
            </a:pPr>
            <a:r>
              <a:rPr lang="fr-FR" sz="1800" kern="1200" dirty="0" err="1">
                <a:ea typeface="ＭＳ Ｐゴシック" pitchFamily="34" charset="-128"/>
                <a:cs typeface="+mn-cs"/>
              </a:rPr>
              <a:t>Personal</a:t>
            </a:r>
            <a:r>
              <a:rPr lang="fr-FR" sz="1800" kern="1200" dirty="0">
                <a:ea typeface="ＭＳ Ｐゴシック" pitchFamily="34" charset="-128"/>
                <a:cs typeface="+mn-cs"/>
              </a:rPr>
              <a:t> </a:t>
            </a:r>
            <a:r>
              <a:rPr lang="fr-FR" sz="1800" kern="1200" dirty="0" err="1">
                <a:ea typeface="ＭＳ Ｐゴシック" pitchFamily="34" charset="-128"/>
                <a:cs typeface="+mn-cs"/>
              </a:rPr>
              <a:t>skills</a:t>
            </a:r>
            <a:endParaRPr lang="fr-FR" sz="1800" kern="1200" dirty="0">
              <a:ea typeface="ＭＳ Ｐゴシック" pitchFamily="34" charset="-128"/>
              <a:cs typeface="+mn-cs"/>
            </a:endParaRPr>
          </a:p>
          <a:p>
            <a:pPr>
              <a:buFont typeface="Arial" pitchFamily="34" charset="0"/>
              <a:buChar char="•"/>
            </a:pPr>
            <a:r>
              <a:rPr lang="fr-FR" sz="1800" kern="1200" dirty="0" err="1">
                <a:ea typeface="ＭＳ Ｐゴシック" pitchFamily="34" charset="-128"/>
                <a:cs typeface="+mn-cs"/>
              </a:rPr>
              <a:t>Profitability</a:t>
            </a:r>
            <a:r>
              <a:rPr lang="fr-FR" sz="1800" kern="1200" dirty="0">
                <a:ea typeface="ＭＳ Ｐゴシック" pitchFamily="34" charset="-128"/>
                <a:cs typeface="+mn-cs"/>
              </a:rPr>
              <a:t> / </a:t>
            </a:r>
            <a:r>
              <a:rPr lang="fr-FR" sz="1800" kern="1200" dirty="0" err="1">
                <a:ea typeface="ＭＳ Ｐゴシック" pitchFamily="34" charset="-128"/>
                <a:cs typeface="+mn-cs"/>
              </a:rPr>
              <a:t>Efficiency</a:t>
            </a:r>
            <a:endParaRPr lang="fr-FR" sz="1800" kern="1200" dirty="0">
              <a:ea typeface="ＭＳ Ｐゴシック" pitchFamily="34" charset="-128"/>
              <a:cs typeface="+mn-cs"/>
            </a:endParaRPr>
          </a:p>
          <a:p>
            <a:pPr marL="0" indent="0">
              <a:buNone/>
            </a:pPr>
            <a:r>
              <a:rPr lang="fr-FR" sz="1800" kern="1200" dirty="0">
                <a:ea typeface="ＭＳ Ｐゴシック" pitchFamily="34" charset="-128"/>
                <a:cs typeface="+mn-cs"/>
              </a:rPr>
              <a:t>2. </a:t>
            </a:r>
            <a:r>
              <a:rPr lang="en-US" sz="1800" kern="1200" dirty="0">
                <a:ea typeface="ＭＳ Ｐゴシック" pitchFamily="34" charset="-128"/>
                <a:cs typeface="+mn-cs"/>
              </a:rPr>
              <a:t>Need of the training organization</a:t>
            </a:r>
          </a:p>
          <a:p>
            <a:pPr>
              <a:buFont typeface="Arial" panose="020B0604020202020204" pitchFamily="34" charset="0"/>
              <a:buChar char="•"/>
            </a:pPr>
            <a:r>
              <a:rPr lang="fr-FR" sz="1800" kern="1200" dirty="0">
                <a:ea typeface="ＭＳ Ｐゴシック" pitchFamily="34" charset="-128"/>
                <a:cs typeface="+mn-cs"/>
              </a:rPr>
              <a:t>Labor </a:t>
            </a:r>
            <a:r>
              <a:rPr lang="fr-FR" sz="1800" kern="1200" dirty="0" err="1">
                <a:ea typeface="ＭＳ Ｐゴシック" pitchFamily="34" charset="-128"/>
                <a:cs typeface="+mn-cs"/>
              </a:rPr>
              <a:t>market</a:t>
            </a:r>
            <a:r>
              <a:rPr lang="fr-FR" sz="1800" kern="1200" dirty="0">
                <a:ea typeface="ＭＳ Ｐゴシック" pitchFamily="34" charset="-128"/>
                <a:cs typeface="+mn-cs"/>
              </a:rPr>
              <a:t> information</a:t>
            </a:r>
          </a:p>
          <a:p>
            <a:pPr>
              <a:buFont typeface="Arial" panose="020B0604020202020204" pitchFamily="34" charset="0"/>
              <a:buChar char="•"/>
            </a:pPr>
            <a:r>
              <a:rPr lang="fr-FR" sz="1800" kern="1200" dirty="0" err="1">
                <a:ea typeface="ＭＳ Ｐゴシック" pitchFamily="34" charset="-128"/>
                <a:cs typeface="+mn-cs"/>
              </a:rPr>
              <a:t>Profitability</a:t>
            </a:r>
            <a:endParaRPr lang="fr-FR" sz="1800" kern="1200" dirty="0">
              <a:ea typeface="ＭＳ Ｐゴシック" pitchFamily="34" charset="-128"/>
              <a:cs typeface="+mn-cs"/>
            </a:endParaRPr>
          </a:p>
          <a:p>
            <a:pPr marL="0" indent="0">
              <a:buNone/>
            </a:pPr>
            <a:r>
              <a:rPr lang="fr-FR" sz="1800" kern="1200" dirty="0">
                <a:ea typeface="ＭＳ Ｐゴシック" pitchFamily="34" charset="-128"/>
                <a:cs typeface="+mn-cs"/>
              </a:rPr>
              <a:t>3. </a:t>
            </a:r>
            <a:r>
              <a:rPr lang="en-US" sz="1800" kern="1200" dirty="0">
                <a:ea typeface="ＭＳ Ｐゴシック" pitchFamily="34" charset="-128"/>
                <a:cs typeface="+mn-cs"/>
              </a:rPr>
              <a:t>Need of the job seeker</a:t>
            </a:r>
          </a:p>
          <a:p>
            <a:pPr>
              <a:buFont typeface="Arial" panose="020B0604020202020204" pitchFamily="34" charset="0"/>
              <a:buChar char="•"/>
            </a:pPr>
            <a:r>
              <a:rPr lang="en-US" sz="1800" kern="1200" dirty="0">
                <a:ea typeface="ＭＳ Ｐゴシック" pitchFamily="34" charset="-128"/>
                <a:cs typeface="+mn-cs"/>
              </a:rPr>
              <a:t>A job</a:t>
            </a:r>
          </a:p>
          <a:p>
            <a:pPr>
              <a:buFont typeface="Arial" panose="020B0604020202020204" pitchFamily="34" charset="0"/>
              <a:buChar char="•"/>
            </a:pPr>
            <a:r>
              <a:rPr lang="en-US" sz="1800" kern="1200" dirty="0">
                <a:ea typeface="ＭＳ Ｐゴシック" pitchFamily="34" charset="-128"/>
                <a:cs typeface="+mn-cs"/>
              </a:rPr>
              <a:t>Information and vocational guidance</a:t>
            </a:r>
          </a:p>
          <a:p>
            <a:pPr>
              <a:buFont typeface="Arial" panose="020B0604020202020204" pitchFamily="34" charset="0"/>
              <a:buChar char="•"/>
            </a:pPr>
            <a:r>
              <a:rPr lang="en-US" sz="1800" kern="1200" dirty="0">
                <a:ea typeface="ＭＳ Ｐゴシック" pitchFamily="34" charset="-128"/>
                <a:cs typeface="+mn-cs"/>
              </a:rPr>
              <a:t>Support measures (advice, training, networking)</a:t>
            </a:r>
          </a:p>
          <a:p>
            <a:pPr marL="0" indent="0">
              <a:buNone/>
            </a:pPr>
            <a:r>
              <a:rPr lang="fr-FR" sz="1800" kern="1200" dirty="0">
                <a:ea typeface="ＭＳ Ｐゴシック" pitchFamily="34" charset="-128"/>
                <a:cs typeface="+mn-cs"/>
              </a:rPr>
              <a:t>4. </a:t>
            </a:r>
            <a:r>
              <a:rPr lang="fr-FR" sz="1800" kern="1200" dirty="0" err="1">
                <a:ea typeface="ＭＳ Ｐゴシック" pitchFamily="34" charset="-128"/>
                <a:cs typeface="+mn-cs"/>
              </a:rPr>
              <a:t>Role</a:t>
            </a:r>
            <a:r>
              <a:rPr lang="fr-FR" sz="1800" kern="1200" dirty="0">
                <a:ea typeface="ＭＳ Ｐゴシック" pitchFamily="34" charset="-128"/>
                <a:cs typeface="+mn-cs"/>
              </a:rPr>
              <a:t> of ANAPEC</a:t>
            </a:r>
          </a:p>
          <a:p>
            <a:pPr marL="285750" indent="-285750">
              <a:buFont typeface="Arial" pitchFamily="34" charset="0"/>
              <a:buChar char="•"/>
            </a:pPr>
            <a:r>
              <a:rPr lang="en-US" sz="1800" kern="1200" dirty="0">
                <a:ea typeface="ＭＳ Ｐゴシック" pitchFamily="34" charset="-128"/>
                <a:cs typeface="+mn-cs"/>
              </a:rPr>
              <a:t>Meeting point</a:t>
            </a:r>
          </a:p>
          <a:p>
            <a:pPr marL="285750" indent="-285750">
              <a:buFont typeface="Arial" pitchFamily="34" charset="0"/>
              <a:buChar char="•"/>
            </a:pPr>
            <a:r>
              <a:rPr lang="en-US" sz="1800" kern="1200" dirty="0">
                <a:ea typeface="ＭＳ Ｐゴシック" pitchFamily="34" charset="-128"/>
                <a:cs typeface="+mn-cs"/>
              </a:rPr>
              <a:t>Listening, analysis, response</a:t>
            </a:r>
          </a:p>
          <a:p>
            <a:pPr marL="285750" indent="-285750">
              <a:buFont typeface="Arial" pitchFamily="34" charset="0"/>
              <a:buChar char="•"/>
            </a:pPr>
            <a:r>
              <a:rPr lang="en-US" sz="1800" kern="1200" dirty="0">
                <a:ea typeface="ＭＳ Ｐゴシック" pitchFamily="34" charset="-128"/>
                <a:cs typeface="+mn-cs"/>
              </a:rPr>
              <a:t>Alternatives and solutions for its customers</a:t>
            </a:r>
          </a:p>
          <a:p>
            <a:pPr marL="285750" indent="-285750">
              <a:buFont typeface="Arial" pitchFamily="34" charset="0"/>
              <a:buChar char="•"/>
            </a:pPr>
            <a:r>
              <a:rPr lang="en-US" sz="1800" kern="1200" dirty="0">
                <a:ea typeface="ＭＳ Ｐゴシック" pitchFamily="34" charset="-128"/>
                <a:cs typeface="+mn-cs"/>
              </a:rPr>
              <a:t>Anticipation</a:t>
            </a:r>
          </a:p>
        </p:txBody>
      </p:sp>
      <p:sp>
        <p:nvSpPr>
          <p:cNvPr id="4" name="Slide Number Placeholder 3">
            <a:extLst>
              <a:ext uri="{FF2B5EF4-FFF2-40B4-BE49-F238E27FC236}">
                <a16:creationId xmlns:a16="http://schemas.microsoft.com/office/drawing/2014/main" id="{C0CCD459-6125-E04B-BCBD-CE85BAF40B1A}"/>
              </a:ext>
            </a:extLst>
          </p:cNvPr>
          <p:cNvSpPr>
            <a:spLocks noGrp="1"/>
          </p:cNvSpPr>
          <p:nvPr>
            <p:ph type="sldNum" sz="quarter" idx="4"/>
          </p:nvPr>
        </p:nvSpPr>
        <p:spPr/>
        <p:txBody>
          <a:bodyPr/>
          <a:lstStyle/>
          <a:p>
            <a:pPr>
              <a:defRPr/>
            </a:pPr>
            <a:fld id="{EBF304C2-E370-4D1A-8F81-84060912288A}" type="slidenum">
              <a:rPr lang="en-US" altLang="de-DE" smtClean="0"/>
              <a:pPr>
                <a:defRPr/>
              </a:pPr>
              <a:t>26</a:t>
            </a:fld>
            <a:endParaRPr lang="en-US" altLang="de-DE" dirty="0"/>
          </a:p>
        </p:txBody>
      </p:sp>
      <p:pic>
        <p:nvPicPr>
          <p:cNvPr id="5" name="Picture 2" descr="D:\Users\default.LAPTOP-28G6SK8J\Documents\3rd Online meeting GIZ\pictures study tour\maroc.PNG">
            <a:extLst>
              <a:ext uri="{FF2B5EF4-FFF2-40B4-BE49-F238E27FC236}">
                <a16:creationId xmlns:a16="http://schemas.microsoft.com/office/drawing/2014/main" id="{02C72396-2537-3A4C-9DAA-B3CBF365E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7168" y="2060848"/>
            <a:ext cx="3798152" cy="2303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399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96B971D-4B6B-4C24-AD51-F2669DD8D84F}"/>
              </a:ext>
            </a:extLst>
          </p:cNvPr>
          <p:cNvSpPr>
            <a:spLocks noGrp="1"/>
          </p:cNvSpPr>
          <p:nvPr>
            <p:ph type="body" sz="quarter" idx="11"/>
          </p:nvPr>
        </p:nvSpPr>
        <p:spPr/>
        <p:txBody>
          <a:bodyPr/>
          <a:lstStyle/>
          <a:p>
            <a:r>
              <a:rPr lang="en-US" b="1" dirty="0">
                <a:solidFill>
                  <a:schemeClr val="tx2"/>
                </a:solidFill>
              </a:rPr>
              <a:t>3. Core insights from study tour meetings</a:t>
            </a:r>
            <a:endParaRPr lang="de-DE" dirty="0"/>
          </a:p>
        </p:txBody>
      </p:sp>
      <p:sp>
        <p:nvSpPr>
          <p:cNvPr id="3" name="Foliennummernplatzhalter 2">
            <a:extLst>
              <a:ext uri="{FF2B5EF4-FFF2-40B4-BE49-F238E27FC236}">
                <a16:creationId xmlns:a16="http://schemas.microsoft.com/office/drawing/2014/main" id="{A965CA37-24DF-4482-9D52-A069B034E482}"/>
              </a:ext>
            </a:extLst>
          </p:cNvPr>
          <p:cNvSpPr>
            <a:spLocks noGrp="1"/>
          </p:cNvSpPr>
          <p:nvPr>
            <p:ph type="sldNum" sz="quarter" idx="4"/>
          </p:nvPr>
        </p:nvSpPr>
        <p:spPr/>
        <p:txBody>
          <a:bodyPr/>
          <a:lstStyle/>
          <a:p>
            <a:pPr>
              <a:defRPr/>
            </a:pPr>
            <a:fld id="{EBF304C2-E370-4D1A-8F81-84060912288A}" type="slidenum">
              <a:rPr lang="en-US" altLang="de-DE" smtClean="0"/>
              <a:pPr>
                <a:defRPr/>
              </a:pPr>
              <a:t>27</a:t>
            </a:fld>
            <a:endParaRPr lang="en-US" altLang="de-DE" dirty="0"/>
          </a:p>
        </p:txBody>
      </p:sp>
    </p:spTree>
    <p:extLst>
      <p:ext uri="{BB962C8B-B14F-4D97-AF65-F5344CB8AC3E}">
        <p14:creationId xmlns:p14="http://schemas.microsoft.com/office/powerpoint/2010/main" val="3099963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11560" y="980728"/>
            <a:ext cx="4320480" cy="5112990"/>
          </a:xfrm>
        </p:spPr>
        <p:txBody>
          <a:bodyPr/>
          <a:lstStyle/>
          <a:p>
            <a:pPr marL="171450" indent="-171450">
              <a:buFont typeface="Arial" panose="020B0604020202020204" pitchFamily="34" charset="0"/>
              <a:buChar char="•"/>
            </a:pPr>
            <a:r>
              <a:rPr lang="en-US" sz="1800" kern="1200" dirty="0">
                <a:ea typeface="ＭＳ Ｐゴシック" pitchFamily="34" charset="-128"/>
                <a:cs typeface="+mn-cs"/>
              </a:rPr>
              <a:t>Relevance of exchange with similar political context (African Respective)</a:t>
            </a:r>
          </a:p>
          <a:p>
            <a:pPr marL="171450" indent="-171450">
              <a:buFont typeface="Arial" panose="020B0604020202020204" pitchFamily="34" charset="0"/>
              <a:buChar char="•"/>
            </a:pPr>
            <a:endParaRPr lang="en-US" sz="1800" dirty="0"/>
          </a:p>
          <a:p>
            <a:pPr marL="171450" indent="-171450">
              <a:buFont typeface="Arial" panose="020B0604020202020204" pitchFamily="34" charset="0"/>
              <a:buChar char="•"/>
            </a:pPr>
            <a:r>
              <a:rPr lang="en-US" sz="1800" dirty="0"/>
              <a:t>Benefits of strong/integral participation of the private sector in data collection and dissemination </a:t>
            </a:r>
          </a:p>
          <a:p>
            <a:pPr marL="0" indent="0">
              <a:buNone/>
            </a:pPr>
            <a:endParaRPr lang="en-US" sz="1800" kern="1200" dirty="0">
              <a:ea typeface="ＭＳ Ｐゴシック" pitchFamily="34" charset="-128"/>
              <a:cs typeface="+mn-cs"/>
            </a:endParaRPr>
          </a:p>
          <a:p>
            <a:pPr marL="171450" indent="-171450">
              <a:buFont typeface="Arial" panose="020B0604020202020204" pitchFamily="34" charset="0"/>
              <a:buChar char="•"/>
            </a:pPr>
            <a:r>
              <a:rPr lang="en-US" sz="1800" kern="1200" dirty="0">
                <a:ea typeface="ＭＳ Ｐゴシック" pitchFamily="34" charset="-128"/>
                <a:cs typeface="+mn-cs"/>
              </a:rPr>
              <a:t>Importance of collaboration between Institutions involved in LMI collection / dissemination</a:t>
            </a:r>
          </a:p>
          <a:p>
            <a:pPr marL="0" indent="0">
              <a:buNone/>
            </a:pPr>
            <a:endParaRPr lang="en-US" sz="1800" kern="1200" dirty="0">
              <a:ea typeface="ＭＳ Ｐゴシック" pitchFamily="34" charset="-128"/>
              <a:cs typeface="+mn-cs"/>
            </a:endParaRPr>
          </a:p>
          <a:p>
            <a:pPr marL="171450" indent="-171450">
              <a:buFont typeface="Arial" panose="020B0604020202020204" pitchFamily="34" charset="0"/>
              <a:buChar char="•"/>
            </a:pPr>
            <a:r>
              <a:rPr lang="en-US" sz="1800" kern="1200" dirty="0">
                <a:ea typeface="ＭＳ Ｐゴシック" pitchFamily="34" charset="-128"/>
                <a:cs typeface="+mn-cs"/>
              </a:rPr>
              <a:t>Approaches for independent evaluation of employment programmes </a:t>
            </a:r>
          </a:p>
          <a:p>
            <a:pPr marL="0" indent="0">
              <a:buNone/>
            </a:pPr>
            <a:endParaRPr lang="en-US" sz="1800" kern="1200" dirty="0">
              <a:ea typeface="ＭＳ Ｐゴシック" pitchFamily="34" charset="-128"/>
              <a:cs typeface="+mn-cs"/>
            </a:endParaRPr>
          </a:p>
          <a:p>
            <a:pPr marL="171450" indent="-171450">
              <a:buFont typeface="Arial" panose="020B0604020202020204" pitchFamily="34" charset="0"/>
              <a:buChar char="•"/>
            </a:pPr>
            <a:r>
              <a:rPr lang="en-US" sz="1800" kern="1200" dirty="0">
                <a:ea typeface="ＭＳ Ｐゴシック" pitchFamily="34" charset="-128"/>
                <a:cs typeface="+mn-cs"/>
              </a:rPr>
              <a:t>Availability and use of employment information </a:t>
            </a:r>
            <a:endParaRPr lang="en-US" dirty="0">
              <a:latin typeface="Arial" panose="020B0604020202020204" pitchFamily="34" charset="0"/>
              <a:cs typeface="Arial" panose="020B0604020202020204" pitchFamily="34" charset="0"/>
            </a:endParaRPr>
          </a:p>
          <a:p>
            <a:pPr marL="0" indent="0">
              <a:buNone/>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indent="0">
              <a:buNone/>
            </a:pPr>
            <a:endParaRPr lang="en-US" dirty="0"/>
          </a:p>
        </p:txBody>
      </p:sp>
      <p:sp>
        <p:nvSpPr>
          <p:cNvPr id="4" name="Foliennummernplatzhalter 3"/>
          <p:cNvSpPr>
            <a:spLocks noGrp="1"/>
          </p:cNvSpPr>
          <p:nvPr>
            <p:ph type="sldNum" sz="quarter" idx="4"/>
          </p:nvPr>
        </p:nvSpPr>
        <p:spPr/>
        <p:txBody>
          <a:bodyPr/>
          <a:lstStyle/>
          <a:p>
            <a:pPr>
              <a:defRPr/>
            </a:pPr>
            <a:fld id="{EBF304C2-E370-4D1A-8F81-84060912288A}" type="slidenum">
              <a:rPr lang="en-US" altLang="de-DE" smtClean="0"/>
              <a:pPr>
                <a:defRPr/>
              </a:pPr>
              <a:t>28</a:t>
            </a:fld>
            <a:endParaRPr lang="en-US" altLang="de-DE" dirty="0"/>
          </a:p>
        </p:txBody>
      </p:sp>
      <p:sp>
        <p:nvSpPr>
          <p:cNvPr id="13" name="TextBox 12">
            <a:extLst>
              <a:ext uri="{FF2B5EF4-FFF2-40B4-BE49-F238E27FC236}">
                <a16:creationId xmlns:a16="http://schemas.microsoft.com/office/drawing/2014/main" id="{0D2604D7-37CB-9540-ADD9-EC15D221918F}"/>
              </a:ext>
            </a:extLst>
          </p:cNvPr>
          <p:cNvSpPr txBox="1"/>
          <p:nvPr/>
        </p:nvSpPr>
        <p:spPr>
          <a:xfrm>
            <a:off x="1117272" y="221581"/>
            <a:ext cx="6909456" cy="615553"/>
          </a:xfrm>
          <a:prstGeom prst="rect">
            <a:avLst/>
          </a:prstGeom>
          <a:noFill/>
        </p:spPr>
        <p:txBody>
          <a:bodyPr wrap="none" rtlCol="0">
            <a:spAutoFit/>
          </a:bodyPr>
          <a:lstStyle/>
          <a:p>
            <a:r>
              <a:rPr lang="en-US" altLang="de-DE" sz="2400" b="1" dirty="0">
                <a:solidFill>
                  <a:srgbClr val="0062A1"/>
                </a:solidFill>
                <a:latin typeface="Open Sans Light" panose="020B0306030504020204" pitchFamily="34" charset="0"/>
              </a:rPr>
              <a:t>Most valuable insights of the Study Tour (1/2) </a:t>
            </a:r>
          </a:p>
          <a:p>
            <a:endParaRPr lang="en-US" dirty="0"/>
          </a:p>
        </p:txBody>
      </p:sp>
      <p:pic>
        <p:nvPicPr>
          <p:cNvPr id="5" name="Picture 6" descr="A picture containing indoor&#10;&#10;Description automatically generated">
            <a:extLst>
              <a:ext uri="{FF2B5EF4-FFF2-40B4-BE49-F238E27FC236}">
                <a16:creationId xmlns:a16="http://schemas.microsoft.com/office/drawing/2014/main" id="{4A83FF68-A1BD-4A9B-8412-8F45CE66A2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440784" y="1646815"/>
            <a:ext cx="5082175" cy="3811632"/>
          </a:xfrm>
          <a:prstGeom prst="rect">
            <a:avLst/>
          </a:prstGeom>
        </p:spPr>
      </p:pic>
    </p:spTree>
    <p:extLst>
      <p:ext uri="{BB962C8B-B14F-4D97-AF65-F5344CB8AC3E}">
        <p14:creationId xmlns:p14="http://schemas.microsoft.com/office/powerpoint/2010/main" val="3005663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84213" y="1341438"/>
            <a:ext cx="7632203" cy="4975225"/>
          </a:xfrm>
        </p:spPr>
        <p:txBody>
          <a:bodyPr/>
          <a:lstStyle/>
          <a:p>
            <a:pPr marL="0" indent="0">
              <a:buNone/>
            </a:pPr>
            <a:endParaRPr lang="en-US" dirty="0"/>
          </a:p>
          <a:p>
            <a:pPr marL="0" indent="0">
              <a:buNone/>
            </a:pPr>
            <a:endParaRPr lang="en-US" dirty="0"/>
          </a:p>
        </p:txBody>
      </p:sp>
      <p:sp>
        <p:nvSpPr>
          <p:cNvPr id="4" name="Foliennummernplatzhalter 3"/>
          <p:cNvSpPr>
            <a:spLocks noGrp="1"/>
          </p:cNvSpPr>
          <p:nvPr>
            <p:ph type="sldNum" sz="quarter" idx="4"/>
          </p:nvPr>
        </p:nvSpPr>
        <p:spPr/>
        <p:txBody>
          <a:bodyPr/>
          <a:lstStyle/>
          <a:p>
            <a:pPr>
              <a:defRPr/>
            </a:pPr>
            <a:fld id="{EBF304C2-E370-4D1A-8F81-84060912288A}" type="slidenum">
              <a:rPr lang="en-US" altLang="de-DE" smtClean="0"/>
              <a:pPr>
                <a:defRPr/>
              </a:pPr>
              <a:t>29</a:t>
            </a:fld>
            <a:endParaRPr lang="en-US" altLang="de-DE" dirty="0"/>
          </a:p>
        </p:txBody>
      </p:sp>
      <p:sp>
        <p:nvSpPr>
          <p:cNvPr id="5" name="Titel 1">
            <a:extLst>
              <a:ext uri="{FF2B5EF4-FFF2-40B4-BE49-F238E27FC236}">
                <a16:creationId xmlns:a16="http://schemas.microsoft.com/office/drawing/2014/main" id="{52B2F0F2-8260-4A48-BF19-B55495102F5D}"/>
              </a:ext>
            </a:extLst>
          </p:cNvPr>
          <p:cNvSpPr>
            <a:spLocks noGrp="1"/>
          </p:cNvSpPr>
          <p:nvPr>
            <p:ph type="title"/>
          </p:nvPr>
        </p:nvSpPr>
        <p:spPr>
          <a:xfrm>
            <a:off x="494506" y="739239"/>
            <a:ext cx="8154987" cy="692150"/>
          </a:xfrm>
        </p:spPr>
        <p:txBody>
          <a:bodyPr/>
          <a:lstStyle/>
          <a:p>
            <a:pPr algn="ctr"/>
            <a:r>
              <a:rPr lang="en-US" b="1" dirty="0">
                <a:solidFill>
                  <a:srgbClr val="0062A1"/>
                </a:solidFill>
              </a:rPr>
              <a:t>What were the most valuable insights on the Study Tour (2/2)</a:t>
            </a:r>
            <a:br>
              <a:rPr lang="en-US" b="1" dirty="0">
                <a:solidFill>
                  <a:srgbClr val="0062A1"/>
                </a:solidFill>
              </a:rPr>
            </a:br>
            <a:endParaRPr lang="en-US" dirty="0">
              <a:solidFill>
                <a:srgbClr val="0062A1"/>
              </a:solidFill>
            </a:endParaRPr>
          </a:p>
        </p:txBody>
      </p:sp>
      <p:sp>
        <p:nvSpPr>
          <p:cNvPr id="6" name="TextBox 5">
            <a:extLst>
              <a:ext uri="{FF2B5EF4-FFF2-40B4-BE49-F238E27FC236}">
                <a16:creationId xmlns:a16="http://schemas.microsoft.com/office/drawing/2014/main" id="{2D3EF0E8-5207-1248-8FAE-DD49F9F05BB0}"/>
              </a:ext>
            </a:extLst>
          </p:cNvPr>
          <p:cNvSpPr txBox="1"/>
          <p:nvPr/>
        </p:nvSpPr>
        <p:spPr>
          <a:xfrm>
            <a:off x="359245" y="1431389"/>
            <a:ext cx="8154987" cy="4093428"/>
          </a:xfrm>
          <a:prstGeom prst="rect">
            <a:avLst/>
          </a:prstGeom>
          <a:noFill/>
        </p:spPr>
        <p:txBody>
          <a:bodyPr wrap="square" rtlCol="0">
            <a:spAutoFit/>
          </a:bodyPr>
          <a:lstStyle/>
          <a:p>
            <a:pPr algn="l"/>
            <a:endParaRPr lang="en-US" sz="2000" dirty="0">
              <a:latin typeface="Open Sans" panose="020B0606030504020204" pitchFamily="34" charset="0"/>
            </a:endParaRPr>
          </a:p>
          <a:p>
            <a:pPr marL="171450" indent="-171450" algn="l">
              <a:buFont typeface="Arial" panose="020B0604020202020204" pitchFamily="34" charset="0"/>
              <a:buChar char="•"/>
            </a:pPr>
            <a:r>
              <a:rPr lang="en-US" sz="2000" dirty="0"/>
              <a:t>Importance of government subsidies for matching activities of employment agencies </a:t>
            </a:r>
          </a:p>
          <a:p>
            <a:pPr marL="0" indent="0">
              <a:buNone/>
            </a:pPr>
            <a:endParaRPr lang="en-US" sz="2000" dirty="0"/>
          </a:p>
          <a:p>
            <a:pPr marL="171450" indent="-171450" algn="l">
              <a:buFont typeface="Arial" panose="020B0604020202020204" pitchFamily="34" charset="0"/>
              <a:buChar char="•"/>
            </a:pPr>
            <a:r>
              <a:rPr lang="en-US" sz="2000" dirty="0"/>
              <a:t>Availability of user-friendly LM monitoring tools</a:t>
            </a:r>
          </a:p>
          <a:p>
            <a:pPr marL="171450" indent="-171450" algn="l">
              <a:buFont typeface="Arial" panose="020B0604020202020204" pitchFamily="34" charset="0"/>
              <a:buChar char="•"/>
            </a:pPr>
            <a:endParaRPr lang="en-US" sz="2000" dirty="0">
              <a:latin typeface="Open Sans" panose="020B0606030504020204" pitchFamily="34" charset="0"/>
            </a:endParaRPr>
          </a:p>
          <a:p>
            <a:pPr marL="171450" indent="-171450" algn="l">
              <a:buFont typeface="Arial" panose="020B0604020202020204" pitchFamily="34" charset="0"/>
              <a:buChar char="•"/>
            </a:pPr>
            <a:r>
              <a:rPr lang="en-US" sz="2000" dirty="0">
                <a:latin typeface="Open Sans" panose="020B0606030504020204" pitchFamily="34" charset="0"/>
              </a:rPr>
              <a:t>Tailored and structured dissemination of information </a:t>
            </a:r>
          </a:p>
          <a:p>
            <a:pPr algn="l"/>
            <a:endParaRPr lang="en-US" sz="2000" dirty="0">
              <a:latin typeface="Open Sans" panose="020B0606030504020204" pitchFamily="34" charset="0"/>
            </a:endParaRPr>
          </a:p>
          <a:p>
            <a:pPr marL="171450" indent="-171450" algn="l">
              <a:buFont typeface="Arial" panose="020B0604020202020204" pitchFamily="34" charset="0"/>
              <a:buChar char="•"/>
            </a:pPr>
            <a:r>
              <a:rPr lang="en-US" sz="2000" dirty="0">
                <a:latin typeface="Open Sans" panose="020B0606030504020204" pitchFamily="34" charset="0"/>
              </a:rPr>
              <a:t>Decentralization and empowerment of local level  </a:t>
            </a:r>
          </a:p>
          <a:p>
            <a:pPr marL="171450" indent="-171450" algn="l">
              <a:buFont typeface="Arial" panose="020B0604020202020204" pitchFamily="34" charset="0"/>
              <a:buChar char="•"/>
            </a:pPr>
            <a:endParaRPr lang="en-US" sz="2000" dirty="0">
              <a:latin typeface="Open Sans" panose="020B0606030504020204" pitchFamily="34" charset="0"/>
            </a:endParaRPr>
          </a:p>
          <a:p>
            <a:pPr marL="171450" indent="-171450" algn="l">
              <a:buFont typeface="Arial" panose="020B0604020202020204" pitchFamily="34" charset="0"/>
              <a:buChar char="•"/>
            </a:pPr>
            <a:r>
              <a:rPr lang="en-US" sz="2000" dirty="0"/>
              <a:t>Other participating countries’ representatives within CoPs want/need opportunities to present their context</a:t>
            </a:r>
          </a:p>
          <a:p>
            <a:pPr marL="171450" indent="-171450" algn="l">
              <a:buFont typeface="Arial" panose="020B0604020202020204" pitchFamily="34" charset="0"/>
              <a:buChar char="•"/>
            </a:pPr>
            <a:endParaRPr lang="en-US" sz="2000" dirty="0">
              <a:latin typeface="Open Sans" panose="020B0606030504020204" pitchFamily="34" charset="0"/>
            </a:endParaRPr>
          </a:p>
        </p:txBody>
      </p:sp>
    </p:spTree>
    <p:extLst>
      <p:ext uri="{BB962C8B-B14F-4D97-AF65-F5344CB8AC3E}">
        <p14:creationId xmlns:p14="http://schemas.microsoft.com/office/powerpoint/2010/main" val="4003432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188" y="262255"/>
            <a:ext cx="8154987" cy="692150"/>
          </a:xfrm>
        </p:spPr>
        <p:txBody>
          <a:bodyPr/>
          <a:lstStyle/>
          <a:p>
            <a:pPr algn="ctr"/>
            <a:r>
              <a:rPr lang="en-US" b="1" dirty="0">
                <a:solidFill>
                  <a:schemeClr val="tx2"/>
                </a:solidFill>
              </a:rPr>
              <a:t>Guiding Questions of CoP 1 EN/FR Members (1/3) </a:t>
            </a:r>
          </a:p>
        </p:txBody>
      </p:sp>
      <p:sp>
        <p:nvSpPr>
          <p:cNvPr id="3" name="Inhaltsplatzhalter 2"/>
          <p:cNvSpPr>
            <a:spLocks noGrp="1"/>
          </p:cNvSpPr>
          <p:nvPr>
            <p:ph idx="1"/>
          </p:nvPr>
        </p:nvSpPr>
        <p:spPr>
          <a:xfrm>
            <a:off x="642080" y="1339880"/>
            <a:ext cx="8154987" cy="4764852"/>
          </a:xfrm>
        </p:spPr>
        <p:txBody>
          <a:bodyPr/>
          <a:lstStyle/>
          <a:p>
            <a:pPr marL="0" indent="0">
              <a:buNone/>
            </a:pPr>
            <a:r>
              <a:rPr lang="en-US" dirty="0">
                <a:solidFill>
                  <a:schemeClr val="tx1">
                    <a:lumMod val="95000"/>
                    <a:lumOff val="5000"/>
                  </a:schemeClr>
                </a:solidFill>
              </a:rPr>
              <a:t>1. How to gain access to existing information? </a:t>
            </a:r>
          </a:p>
          <a:p>
            <a:pPr marL="400050" lvl="1" indent="0">
              <a:buNone/>
            </a:pPr>
            <a:r>
              <a:rPr lang="en-US" dirty="0">
                <a:solidFill>
                  <a:schemeClr val="tx1">
                    <a:lumMod val="95000"/>
                    <a:lumOff val="5000"/>
                  </a:schemeClr>
                </a:solidFill>
              </a:rPr>
              <a:t>1.1 How to put into value administrative data at LMI? </a:t>
            </a:r>
          </a:p>
          <a:p>
            <a:pPr marL="400050" lvl="1" indent="0">
              <a:buNone/>
            </a:pPr>
            <a:r>
              <a:rPr lang="en-US" dirty="0">
                <a:solidFill>
                  <a:schemeClr val="tx1">
                    <a:lumMod val="95000"/>
                    <a:lumOff val="5000"/>
                  </a:schemeClr>
                </a:solidFill>
              </a:rPr>
              <a:t>1.2 Clear identification of key valuables of different data sources? </a:t>
            </a:r>
          </a:p>
          <a:p>
            <a:pPr marL="0" indent="0">
              <a:buNone/>
            </a:pPr>
            <a:r>
              <a:rPr lang="en-US" dirty="0">
                <a:solidFill>
                  <a:schemeClr val="tx1">
                    <a:lumMod val="95000"/>
                    <a:lumOff val="5000"/>
                  </a:schemeClr>
                </a:solidFill>
              </a:rPr>
              <a:t>2. How to link different data systems?</a:t>
            </a:r>
          </a:p>
          <a:p>
            <a:pPr marL="400050" lvl="1" indent="0">
              <a:buNone/>
            </a:pPr>
            <a:r>
              <a:rPr lang="en-US" dirty="0">
                <a:solidFill>
                  <a:schemeClr val="tx1">
                    <a:lumMod val="95000"/>
                    <a:lumOff val="5000"/>
                  </a:schemeClr>
                </a:solidFill>
              </a:rPr>
              <a:t>2.1 Which standard for data collection ?</a:t>
            </a:r>
          </a:p>
          <a:p>
            <a:pPr marL="0" indent="0">
              <a:buNone/>
            </a:pPr>
            <a:r>
              <a:rPr lang="en-US" dirty="0">
                <a:solidFill>
                  <a:schemeClr val="tx1">
                    <a:lumMod val="95000"/>
                    <a:lumOff val="5000"/>
                  </a:schemeClr>
                </a:solidFill>
              </a:rPr>
              <a:t>3. How to ensure private sector participation in LMI? </a:t>
            </a:r>
          </a:p>
          <a:p>
            <a:pPr marL="0" indent="0">
              <a:buNone/>
            </a:pPr>
            <a:r>
              <a:rPr lang="en-US" dirty="0">
                <a:solidFill>
                  <a:schemeClr val="tx1">
                    <a:lumMod val="95000"/>
                    <a:lumOff val="5000"/>
                  </a:schemeClr>
                </a:solidFill>
              </a:rPr>
              <a:t>4. How to link LMI to skills development &amp; education policy? </a:t>
            </a:r>
          </a:p>
          <a:p>
            <a:pPr marL="0" indent="0">
              <a:buNone/>
            </a:pPr>
            <a:r>
              <a:rPr lang="en-US" dirty="0">
                <a:solidFill>
                  <a:schemeClr val="tx1">
                    <a:lumMod val="95000"/>
                    <a:lumOff val="5000"/>
                  </a:schemeClr>
                </a:solidFill>
              </a:rPr>
              <a:t>5. How to build effective institutional set ups? </a:t>
            </a:r>
          </a:p>
          <a:p>
            <a:pPr marL="0" indent="0">
              <a:buNone/>
            </a:pPr>
            <a:r>
              <a:rPr lang="en-US" dirty="0">
                <a:solidFill>
                  <a:schemeClr val="tx1">
                    <a:lumMod val="95000"/>
                    <a:lumOff val="5000"/>
                  </a:schemeClr>
                </a:solidFill>
              </a:rPr>
              <a:t>6. How to have sustainable HR structure? </a:t>
            </a:r>
          </a:p>
          <a:p>
            <a:pPr marL="0" indent="0">
              <a:buNone/>
            </a:pPr>
            <a:r>
              <a:rPr lang="en-US" dirty="0">
                <a:solidFill>
                  <a:schemeClr val="tx1">
                    <a:lumMod val="95000"/>
                    <a:lumOff val="5000"/>
                  </a:schemeClr>
                </a:solidFill>
              </a:rPr>
              <a:t>7.Who are the LMI drivers? </a:t>
            </a:r>
          </a:p>
          <a:p>
            <a:pPr marL="0" indent="0">
              <a:buNone/>
            </a:pPr>
            <a:r>
              <a:rPr lang="en-US" dirty="0">
                <a:solidFill>
                  <a:schemeClr val="tx1">
                    <a:lumMod val="95000"/>
                    <a:lumOff val="5000"/>
                  </a:schemeClr>
                </a:solidFill>
              </a:rPr>
              <a:t>8. Who are the main steering actors in central authorities? </a:t>
            </a:r>
          </a:p>
          <a:p>
            <a:pPr marL="400050" lvl="1" indent="0">
              <a:buNone/>
            </a:pPr>
            <a:r>
              <a:rPr lang="en-US" dirty="0">
                <a:solidFill>
                  <a:schemeClr val="tx1">
                    <a:lumMod val="95000"/>
                    <a:lumOff val="5000"/>
                  </a:schemeClr>
                </a:solidFill>
              </a:rPr>
              <a:t>8.1 What are the options for government &amp; steering mechanisms advantages/disadvantages? </a:t>
            </a:r>
          </a:p>
        </p:txBody>
      </p:sp>
      <p:sp>
        <p:nvSpPr>
          <p:cNvPr id="4" name="Foliennummernplatzhalter 3"/>
          <p:cNvSpPr>
            <a:spLocks noGrp="1"/>
          </p:cNvSpPr>
          <p:nvPr>
            <p:ph type="sldNum" sz="quarter" idx="4"/>
          </p:nvPr>
        </p:nvSpPr>
        <p:spPr/>
        <p:txBody>
          <a:bodyPr/>
          <a:lstStyle/>
          <a:p>
            <a:pPr>
              <a:defRPr/>
            </a:pPr>
            <a:fld id="{EBF304C2-E370-4D1A-8F81-84060912288A}" type="slidenum">
              <a:rPr lang="en-US" altLang="de-DE" smtClean="0"/>
              <a:pPr>
                <a:defRPr/>
              </a:pPr>
              <a:t>3</a:t>
            </a:fld>
            <a:endParaRPr lang="en-US" altLang="de-DE" dirty="0"/>
          </a:p>
        </p:txBody>
      </p:sp>
    </p:spTree>
    <p:extLst>
      <p:ext uri="{BB962C8B-B14F-4D97-AF65-F5344CB8AC3E}">
        <p14:creationId xmlns:p14="http://schemas.microsoft.com/office/powerpoint/2010/main" val="884175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EBF304C2-E370-4D1A-8F81-84060912288A}" type="slidenum">
              <a:rPr lang="en-US" altLang="de-DE" smtClean="0"/>
              <a:pPr>
                <a:defRPr/>
              </a:pPr>
              <a:t>30</a:t>
            </a:fld>
            <a:endParaRPr lang="en-US" altLang="de-DE" dirty="0"/>
          </a:p>
        </p:txBody>
      </p:sp>
      <p:sp>
        <p:nvSpPr>
          <p:cNvPr id="8" name="Titel 1"/>
          <p:cNvSpPr>
            <a:spLocks noGrp="1"/>
          </p:cNvSpPr>
          <p:nvPr>
            <p:ph type="title"/>
          </p:nvPr>
        </p:nvSpPr>
        <p:spPr>
          <a:xfrm>
            <a:off x="494506" y="1166803"/>
            <a:ext cx="8154987" cy="694057"/>
          </a:xfrm>
        </p:spPr>
        <p:txBody>
          <a:bodyPr/>
          <a:lstStyle/>
          <a:p>
            <a:pPr algn="ctr"/>
            <a:r>
              <a:rPr lang="en-US" sz="2800" b="1" dirty="0">
                <a:solidFill>
                  <a:srgbClr val="0062A1"/>
                </a:solidFill>
              </a:rPr>
              <a:t>4. Way Forward</a:t>
            </a:r>
            <a:r>
              <a:rPr lang="en-US" sz="3200" b="1" dirty="0">
                <a:solidFill>
                  <a:srgbClr val="0062A1"/>
                </a:solidFill>
              </a:rPr>
              <a:t> </a:t>
            </a:r>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377" y="2238017"/>
            <a:ext cx="4344483" cy="355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0365" y="2238016"/>
            <a:ext cx="4319573" cy="3495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4192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65358" y="948746"/>
            <a:ext cx="8154987" cy="692150"/>
          </a:xfrm>
        </p:spPr>
        <p:txBody>
          <a:bodyPr/>
          <a:lstStyle/>
          <a:p>
            <a:pPr algn="ctr"/>
            <a:r>
              <a:rPr lang="en-US" b="1" dirty="0">
                <a:solidFill>
                  <a:srgbClr val="0062A1"/>
                </a:solidFill>
              </a:rPr>
              <a:t>Way forward – Further work within CoPs EN/FR (1/3)</a:t>
            </a:r>
            <a:endParaRPr lang="en-US" dirty="0"/>
          </a:p>
        </p:txBody>
      </p:sp>
      <p:sp>
        <p:nvSpPr>
          <p:cNvPr id="7" name="Inhaltsplatzhalter 6"/>
          <p:cNvSpPr>
            <a:spLocks noGrp="1"/>
          </p:cNvSpPr>
          <p:nvPr>
            <p:ph idx="1"/>
          </p:nvPr>
        </p:nvSpPr>
        <p:spPr>
          <a:xfrm>
            <a:off x="642999" y="1844824"/>
            <a:ext cx="7560840" cy="888410"/>
          </a:xfrm>
        </p:spPr>
        <p:txBody>
          <a:bodyPr/>
          <a:lstStyle/>
          <a:p>
            <a:pPr marL="0" indent="0" algn="ctr">
              <a:spcBef>
                <a:spcPct val="0"/>
              </a:spcBef>
              <a:buNone/>
            </a:pPr>
            <a:r>
              <a:rPr lang="en-US" altLang="de-DE" sz="2400" dirty="0"/>
              <a:t>After joint reflection and voting of present CoP members, it was decided to focus on the topic of “LMI Governance” as a priority for January 2020 - May 2021</a:t>
            </a:r>
            <a:r>
              <a:rPr lang="en-US" sz="2400" dirty="0"/>
              <a:t>  </a:t>
            </a:r>
          </a:p>
        </p:txBody>
      </p:sp>
      <p:sp>
        <p:nvSpPr>
          <p:cNvPr id="3" name="Foliennummernplatzhalter 2"/>
          <p:cNvSpPr>
            <a:spLocks noGrp="1"/>
          </p:cNvSpPr>
          <p:nvPr>
            <p:ph type="sldNum" sz="quarter" idx="4"/>
          </p:nvPr>
        </p:nvSpPr>
        <p:spPr/>
        <p:txBody>
          <a:bodyPr/>
          <a:lstStyle/>
          <a:p>
            <a:pPr>
              <a:defRPr/>
            </a:pPr>
            <a:fld id="{EBF304C2-E370-4D1A-8F81-84060912288A}" type="slidenum">
              <a:rPr lang="en-US" altLang="de-DE" smtClean="0"/>
              <a:pPr>
                <a:defRPr/>
              </a:pPr>
              <a:t>31</a:t>
            </a:fld>
            <a:endParaRPr lang="en-US" altLang="de-DE" dirty="0"/>
          </a:p>
        </p:txBody>
      </p:sp>
      <p:sp>
        <p:nvSpPr>
          <p:cNvPr id="10" name="Inhaltsplatzhalter 6">
            <a:extLst>
              <a:ext uri="{FF2B5EF4-FFF2-40B4-BE49-F238E27FC236}">
                <a16:creationId xmlns:a16="http://schemas.microsoft.com/office/drawing/2014/main" id="{683CB4DD-A8D7-4B20-AE45-BB1697E77CCE}"/>
              </a:ext>
            </a:extLst>
          </p:cNvPr>
          <p:cNvSpPr txBox="1">
            <a:spLocks/>
          </p:cNvSpPr>
          <p:nvPr/>
        </p:nvSpPr>
        <p:spPr bwMode="auto">
          <a:xfrm>
            <a:off x="656319" y="4399823"/>
            <a:ext cx="7560840"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lumMod val="65000"/>
                  <a:lumOff val="35000"/>
                </a:schemeClr>
              </a:buClr>
              <a:buFont typeface="Arial"/>
              <a:buChar char="•"/>
              <a:defRPr lang="en-GB" sz="20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rtl="0" eaLnBrk="1" fontAlgn="base" hangingPunct="1">
              <a:spcBef>
                <a:spcPct val="20000"/>
              </a:spcBef>
              <a:spcAft>
                <a:spcPct val="0"/>
              </a:spcAft>
              <a:buClr>
                <a:schemeClr val="tx1">
                  <a:lumMod val="65000"/>
                  <a:lumOff val="35000"/>
                </a:schemeClr>
              </a:buClr>
              <a:buSzPct val="75000"/>
              <a:buFont typeface="Arial"/>
              <a:buChar char="•"/>
              <a:defRPr lang="en-GB"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257300" indent="-342900" algn="l" rtl="0" eaLnBrk="1" fontAlgn="base" hangingPunct="1">
              <a:spcBef>
                <a:spcPct val="20000"/>
              </a:spcBef>
              <a:spcAft>
                <a:spcPct val="0"/>
              </a:spcAft>
              <a:buClr>
                <a:schemeClr val="tx1">
                  <a:lumMod val="65000"/>
                  <a:lumOff val="35000"/>
                </a:schemeClr>
              </a:buClr>
              <a:buSzPct val="75000"/>
              <a:buFont typeface="Arial" panose="020B0604020202020204" pitchFamily="34" charset="0"/>
              <a:buChar char="•"/>
              <a:defRPr lang="en-GB" sz="24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1" fontAlgn="base" hangingPunct="1">
              <a:spcBef>
                <a:spcPct val="20000"/>
              </a:spcBef>
              <a:spcAft>
                <a:spcPct val="0"/>
              </a:spcAft>
              <a:buClr>
                <a:schemeClr val="accent6"/>
              </a:buClr>
              <a:buFont typeface="Arial" pitchFamily="34" charset="0"/>
              <a:buChar char="•"/>
              <a:defRPr lang="en-GB"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1" fontAlgn="base" hangingPunct="1">
              <a:spcBef>
                <a:spcPct val="20000"/>
              </a:spcBef>
              <a:spcAft>
                <a:spcPct val="0"/>
              </a:spcAft>
              <a:buClr>
                <a:schemeClr val="accent6"/>
              </a:buClr>
              <a:buChar char="-"/>
              <a:defRPr lang="en-GB"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rtl="0" eaLnBrk="1" fontAlgn="base" hangingPunct="1">
              <a:spcBef>
                <a:spcPct val="20000"/>
              </a:spcBef>
              <a:spcAft>
                <a:spcPct val="0"/>
              </a:spcAft>
              <a:buClr>
                <a:srgbClr val="CC0000"/>
              </a:buClr>
              <a:buChar char="-"/>
              <a:defRPr sz="2000">
                <a:solidFill>
                  <a:schemeClr val="tx1"/>
                </a:solidFill>
                <a:latin typeface="+mn-lt"/>
              </a:defRPr>
            </a:lvl6pPr>
            <a:lvl7pPr marL="2971800" indent="-228600" algn="l" rtl="0" eaLnBrk="1" fontAlgn="base" hangingPunct="1">
              <a:spcBef>
                <a:spcPct val="20000"/>
              </a:spcBef>
              <a:spcAft>
                <a:spcPct val="0"/>
              </a:spcAft>
              <a:buClr>
                <a:srgbClr val="CC0000"/>
              </a:buClr>
              <a:buChar char="-"/>
              <a:defRPr sz="2000">
                <a:solidFill>
                  <a:schemeClr val="tx1"/>
                </a:solidFill>
                <a:latin typeface="+mn-lt"/>
              </a:defRPr>
            </a:lvl7pPr>
            <a:lvl8pPr marL="3429000" indent="-228600" algn="l" rtl="0" eaLnBrk="1" fontAlgn="base" hangingPunct="1">
              <a:spcBef>
                <a:spcPct val="20000"/>
              </a:spcBef>
              <a:spcAft>
                <a:spcPct val="0"/>
              </a:spcAft>
              <a:buClr>
                <a:srgbClr val="CC0000"/>
              </a:buClr>
              <a:buChar char="-"/>
              <a:defRPr sz="2000">
                <a:solidFill>
                  <a:schemeClr val="tx1"/>
                </a:solidFill>
                <a:latin typeface="+mn-lt"/>
              </a:defRPr>
            </a:lvl8pPr>
            <a:lvl9pPr marL="3886200" indent="-228600" algn="l" rtl="0" eaLnBrk="1" fontAlgn="base" hangingPunct="1">
              <a:spcBef>
                <a:spcPct val="20000"/>
              </a:spcBef>
              <a:spcAft>
                <a:spcPct val="0"/>
              </a:spcAft>
              <a:buClr>
                <a:srgbClr val="CC0000"/>
              </a:buClr>
              <a:buChar char="-"/>
              <a:defRPr sz="2000">
                <a:solidFill>
                  <a:schemeClr val="tx1"/>
                </a:solidFill>
                <a:latin typeface="+mn-lt"/>
              </a:defRPr>
            </a:lvl9pPr>
          </a:lstStyle>
          <a:p>
            <a:pPr marL="0" indent="0" algn="ctr">
              <a:spcBef>
                <a:spcPct val="0"/>
              </a:spcBef>
              <a:buFont typeface="Arial"/>
              <a:buNone/>
            </a:pPr>
            <a:r>
              <a:rPr lang="en-US" sz="2400" kern="0" dirty="0"/>
              <a:t>   How? </a:t>
            </a:r>
          </a:p>
          <a:p>
            <a:pPr marL="0" indent="0" algn="ctr">
              <a:spcBef>
                <a:spcPct val="0"/>
              </a:spcBef>
              <a:buFont typeface="Arial"/>
              <a:buNone/>
            </a:pPr>
            <a:endParaRPr lang="en-US" sz="2400" kern="0" dirty="0"/>
          </a:p>
          <a:p>
            <a:pPr marL="0" indent="0" algn="ctr">
              <a:spcBef>
                <a:spcPct val="0"/>
              </a:spcBef>
              <a:buFont typeface="Arial"/>
              <a:buNone/>
            </a:pPr>
            <a:r>
              <a:rPr lang="en-US" sz="2400" kern="0" dirty="0"/>
              <a:t>A concrete approach </a:t>
            </a:r>
            <a:r>
              <a:rPr lang="en-US" sz="2400" kern="0" dirty="0">
                <a:solidFill>
                  <a:schemeClr val="tx1">
                    <a:lumMod val="65000"/>
                    <a:lumOff val="35000"/>
                  </a:schemeClr>
                </a:solidFill>
              </a:rPr>
              <a:t>will</a:t>
            </a:r>
            <a:r>
              <a:rPr lang="en-US" sz="2400" kern="0" dirty="0"/>
              <a:t> be suggested by a core team (Pierre, </a:t>
            </a:r>
            <a:r>
              <a:rPr lang="en-US" sz="2400" kern="0" dirty="0" err="1"/>
              <a:t>Honoré</a:t>
            </a:r>
            <a:r>
              <a:rPr lang="en-US" sz="2400" kern="0" dirty="0"/>
              <a:t>, </a:t>
            </a:r>
            <a:r>
              <a:rPr lang="en-US" sz="2400" kern="0" dirty="0" err="1"/>
              <a:t>Yasameen</a:t>
            </a:r>
            <a:r>
              <a:rPr lang="en-US" sz="2400" kern="0" dirty="0"/>
              <a:t> and </a:t>
            </a:r>
            <a:r>
              <a:rPr lang="en-US" sz="2400" kern="0" dirty="0" err="1"/>
              <a:t>Jado</a:t>
            </a:r>
            <a:r>
              <a:rPr lang="en-US" sz="2400" kern="0" dirty="0"/>
              <a:t>) and further discussed within the two CoPs</a:t>
            </a:r>
          </a:p>
        </p:txBody>
      </p:sp>
      <p:sp>
        <p:nvSpPr>
          <p:cNvPr id="4" name="Pfeil: nach unten 3">
            <a:extLst>
              <a:ext uri="{FF2B5EF4-FFF2-40B4-BE49-F238E27FC236}">
                <a16:creationId xmlns:a16="http://schemas.microsoft.com/office/drawing/2014/main" id="{8FCF2D17-7B20-4FD1-92ED-90C119B58054}"/>
              </a:ext>
            </a:extLst>
          </p:cNvPr>
          <p:cNvSpPr/>
          <p:nvPr/>
        </p:nvSpPr>
        <p:spPr bwMode="auto">
          <a:xfrm>
            <a:off x="4243399" y="3758125"/>
            <a:ext cx="360040" cy="360040"/>
          </a:xfrm>
          <a:prstGeom prst="downArrow">
            <a:avLst/>
          </a:prstGeom>
          <a:solidFill>
            <a:schemeClr val="tx1">
              <a:lumMod val="50000"/>
              <a:lumOff val="50000"/>
            </a:schemeClr>
          </a:solidFill>
          <a:ln w="9525" algn="ctr">
            <a:solidFill>
              <a:schemeClr val="tx1">
                <a:lumMod val="50000"/>
                <a:lumOff val="50000"/>
              </a:schemeClr>
            </a:solidFill>
            <a:round/>
            <a:headEnd/>
            <a:tailEnd/>
          </a:ln>
          <a:effectLst/>
        </p:spPr>
        <p:txBody>
          <a:bodyPr lIns="36000" tIns="36000" rIns="36000" bIns="36000" rtlCol="0" anchor="ctr"/>
          <a:lstStyle/>
          <a:p>
            <a:pPr algn="ctr"/>
            <a:endParaRPr lang="de-DE" dirty="0"/>
          </a:p>
        </p:txBody>
      </p:sp>
    </p:spTree>
    <p:extLst>
      <p:ext uri="{BB962C8B-B14F-4D97-AF65-F5344CB8AC3E}">
        <p14:creationId xmlns:p14="http://schemas.microsoft.com/office/powerpoint/2010/main" val="1874301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65358" y="948746"/>
            <a:ext cx="8154987" cy="692150"/>
          </a:xfrm>
        </p:spPr>
        <p:txBody>
          <a:bodyPr/>
          <a:lstStyle/>
          <a:p>
            <a:pPr algn="ctr"/>
            <a:r>
              <a:rPr lang="en-US" b="1" dirty="0">
                <a:solidFill>
                  <a:srgbClr val="0062A1"/>
                </a:solidFill>
              </a:rPr>
              <a:t>Way forward – Further work within CoPs EN/FR (2/3)</a:t>
            </a:r>
            <a:endParaRPr lang="en-US" dirty="0"/>
          </a:p>
        </p:txBody>
      </p:sp>
      <p:sp>
        <p:nvSpPr>
          <p:cNvPr id="7" name="Inhaltsplatzhalter 6"/>
          <p:cNvSpPr>
            <a:spLocks noGrp="1"/>
          </p:cNvSpPr>
          <p:nvPr>
            <p:ph idx="1"/>
          </p:nvPr>
        </p:nvSpPr>
        <p:spPr>
          <a:xfrm>
            <a:off x="642999" y="2564903"/>
            <a:ext cx="7560840" cy="3707127"/>
          </a:xfrm>
        </p:spPr>
        <p:txBody>
          <a:bodyPr/>
          <a:lstStyle/>
          <a:p>
            <a:pPr marL="457200" indent="-457200">
              <a:spcBef>
                <a:spcPct val="0"/>
              </a:spcBef>
              <a:buAutoNum type="arabicPeriod"/>
            </a:pPr>
            <a:r>
              <a:rPr lang="en-US" sz="2400" dirty="0"/>
              <a:t>Best legal mechanisms for observing data reporting</a:t>
            </a:r>
          </a:p>
          <a:p>
            <a:pPr marL="457200" indent="-457200">
              <a:spcBef>
                <a:spcPct val="0"/>
              </a:spcBef>
              <a:buAutoNum type="arabicPeriod"/>
            </a:pPr>
            <a:r>
              <a:rPr lang="en-US" sz="2400" dirty="0"/>
              <a:t>Legislative framework (obligations) of formalization of companies in matters of reporting information</a:t>
            </a:r>
          </a:p>
          <a:p>
            <a:pPr marL="457200" indent="-457200">
              <a:spcBef>
                <a:spcPct val="0"/>
              </a:spcBef>
              <a:buAutoNum type="arabicPeriod"/>
            </a:pPr>
            <a:r>
              <a:rPr lang="en-US" sz="2400" dirty="0"/>
              <a:t>Mapping of devices monitoring the labor market.</a:t>
            </a:r>
          </a:p>
          <a:p>
            <a:pPr marL="457200" indent="-457200">
              <a:spcBef>
                <a:spcPct val="0"/>
              </a:spcBef>
              <a:buAutoNum type="arabicPeriod"/>
            </a:pPr>
            <a:r>
              <a:rPr lang="en-US" sz="2400" dirty="0"/>
              <a:t>Private sector engagement in the information system. </a:t>
            </a:r>
          </a:p>
          <a:p>
            <a:pPr marL="457200" indent="-457200">
              <a:spcBef>
                <a:spcPct val="0"/>
              </a:spcBef>
              <a:buAutoNum type="arabicPeriod"/>
            </a:pPr>
            <a:r>
              <a:rPr lang="en-US" sz="2400" dirty="0"/>
              <a:t>User / product dialogue and coordination.</a:t>
            </a:r>
          </a:p>
          <a:p>
            <a:pPr marL="457200" indent="-457200">
              <a:spcBef>
                <a:spcPct val="0"/>
              </a:spcBef>
              <a:buAutoNum type="arabicPeriod"/>
            </a:pPr>
            <a:r>
              <a:rPr lang="en-US" sz="2400" dirty="0"/>
              <a:t>Support the interconnections of the information system.</a:t>
            </a:r>
          </a:p>
          <a:p>
            <a:pPr marL="0" indent="0">
              <a:spcBef>
                <a:spcPct val="0"/>
              </a:spcBef>
              <a:buNone/>
            </a:pPr>
            <a:endParaRPr lang="en-US" sz="2400" dirty="0"/>
          </a:p>
          <a:p>
            <a:pPr marL="0" indent="0">
              <a:spcBef>
                <a:spcPct val="0"/>
              </a:spcBef>
              <a:buNone/>
            </a:pPr>
            <a:endParaRPr lang="en-US" sz="2400" dirty="0"/>
          </a:p>
        </p:txBody>
      </p:sp>
      <p:sp>
        <p:nvSpPr>
          <p:cNvPr id="3" name="Foliennummernplatzhalter 2"/>
          <p:cNvSpPr>
            <a:spLocks noGrp="1"/>
          </p:cNvSpPr>
          <p:nvPr>
            <p:ph type="sldNum" sz="quarter" idx="4"/>
          </p:nvPr>
        </p:nvSpPr>
        <p:spPr/>
        <p:txBody>
          <a:bodyPr/>
          <a:lstStyle/>
          <a:p>
            <a:pPr>
              <a:defRPr/>
            </a:pPr>
            <a:fld id="{EBF304C2-E370-4D1A-8F81-84060912288A}" type="slidenum">
              <a:rPr lang="en-US" altLang="de-DE" smtClean="0"/>
              <a:pPr>
                <a:defRPr/>
              </a:pPr>
              <a:t>32</a:t>
            </a:fld>
            <a:endParaRPr lang="en-US" altLang="de-DE" dirty="0"/>
          </a:p>
        </p:txBody>
      </p:sp>
      <p:sp>
        <p:nvSpPr>
          <p:cNvPr id="2" name="Rectangle 1"/>
          <p:cNvSpPr/>
          <p:nvPr/>
        </p:nvSpPr>
        <p:spPr>
          <a:xfrm>
            <a:off x="1115616" y="1772816"/>
            <a:ext cx="6150391" cy="400110"/>
          </a:xfrm>
          <a:prstGeom prst="rect">
            <a:avLst/>
          </a:prstGeom>
        </p:spPr>
        <p:txBody>
          <a:bodyPr wrap="square">
            <a:spAutoFit/>
          </a:bodyPr>
          <a:lstStyle/>
          <a:p>
            <a:r>
              <a:rPr lang="en-US" sz="2000" b="1" dirty="0">
                <a:solidFill>
                  <a:schemeClr val="tx2"/>
                </a:solidFill>
                <a:latin typeface="Open Sans" panose="020B0606030504020204" pitchFamily="34" charset="0"/>
              </a:rPr>
              <a:t>Further ideas on potential work topics:</a:t>
            </a:r>
            <a:endParaRPr lang="en-US" sz="2400" dirty="0">
              <a:solidFill>
                <a:srgbClr val="FF0000"/>
              </a:solidFill>
            </a:endParaRPr>
          </a:p>
        </p:txBody>
      </p:sp>
    </p:spTree>
    <p:extLst>
      <p:ext uri="{BB962C8B-B14F-4D97-AF65-F5344CB8AC3E}">
        <p14:creationId xmlns:p14="http://schemas.microsoft.com/office/powerpoint/2010/main" val="541274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65358" y="948746"/>
            <a:ext cx="8154987" cy="692150"/>
          </a:xfrm>
        </p:spPr>
        <p:txBody>
          <a:bodyPr/>
          <a:lstStyle/>
          <a:p>
            <a:pPr algn="ctr"/>
            <a:r>
              <a:rPr lang="en-US" b="1" dirty="0">
                <a:solidFill>
                  <a:srgbClr val="0062A1"/>
                </a:solidFill>
              </a:rPr>
              <a:t>Way forward – Further work within CoPs EN/FR (3/3)</a:t>
            </a:r>
            <a:endParaRPr lang="en-US" dirty="0"/>
          </a:p>
        </p:txBody>
      </p:sp>
      <p:sp>
        <p:nvSpPr>
          <p:cNvPr id="7" name="Inhaltsplatzhalter 6"/>
          <p:cNvSpPr>
            <a:spLocks noGrp="1"/>
          </p:cNvSpPr>
          <p:nvPr>
            <p:ph idx="1"/>
          </p:nvPr>
        </p:nvSpPr>
        <p:spPr>
          <a:xfrm>
            <a:off x="642999" y="2564903"/>
            <a:ext cx="7560840" cy="3707127"/>
          </a:xfrm>
        </p:spPr>
        <p:txBody>
          <a:bodyPr/>
          <a:lstStyle/>
          <a:p>
            <a:pPr marL="0" indent="0">
              <a:spcBef>
                <a:spcPct val="0"/>
              </a:spcBef>
              <a:buNone/>
            </a:pPr>
            <a:r>
              <a:rPr lang="en-US" sz="2400" dirty="0"/>
              <a:t> </a:t>
            </a:r>
          </a:p>
          <a:p>
            <a:pPr marL="0" indent="0">
              <a:spcBef>
                <a:spcPct val="0"/>
              </a:spcBef>
              <a:buNone/>
            </a:pPr>
            <a:r>
              <a:rPr lang="en-US" sz="2400" dirty="0"/>
              <a:t>7. How other countries draft </a:t>
            </a:r>
            <a:r>
              <a:rPr lang="en-US" sz="2400" dirty="0" err="1"/>
              <a:t>MoU</a:t>
            </a:r>
            <a:endParaRPr lang="en-US" sz="2400" dirty="0"/>
          </a:p>
          <a:p>
            <a:pPr marL="0" indent="0">
              <a:spcBef>
                <a:spcPct val="0"/>
              </a:spcBef>
              <a:buNone/>
            </a:pPr>
            <a:r>
              <a:rPr lang="en-US" sz="2400" dirty="0"/>
              <a:t>8. Learn how to standardize the LMI reports/indicators</a:t>
            </a:r>
          </a:p>
          <a:p>
            <a:pPr marL="0" indent="0">
              <a:spcBef>
                <a:spcPct val="0"/>
              </a:spcBef>
              <a:buNone/>
            </a:pPr>
            <a:r>
              <a:rPr lang="en-US" sz="2400" dirty="0"/>
              <a:t>9. How to write Terms of Reference</a:t>
            </a:r>
          </a:p>
          <a:p>
            <a:pPr marL="0" indent="0">
              <a:spcBef>
                <a:spcPct val="0"/>
              </a:spcBef>
              <a:buNone/>
            </a:pPr>
            <a:endParaRPr lang="en-US" sz="2400" dirty="0"/>
          </a:p>
        </p:txBody>
      </p:sp>
      <p:sp>
        <p:nvSpPr>
          <p:cNvPr id="3" name="Foliennummernplatzhalter 2"/>
          <p:cNvSpPr>
            <a:spLocks noGrp="1"/>
          </p:cNvSpPr>
          <p:nvPr>
            <p:ph type="sldNum" sz="quarter" idx="4"/>
          </p:nvPr>
        </p:nvSpPr>
        <p:spPr/>
        <p:txBody>
          <a:bodyPr/>
          <a:lstStyle/>
          <a:p>
            <a:pPr>
              <a:defRPr/>
            </a:pPr>
            <a:fld id="{EBF304C2-E370-4D1A-8F81-84060912288A}" type="slidenum">
              <a:rPr lang="en-US" altLang="de-DE" smtClean="0"/>
              <a:pPr>
                <a:defRPr/>
              </a:pPr>
              <a:t>33</a:t>
            </a:fld>
            <a:endParaRPr lang="en-US" altLang="de-DE" dirty="0"/>
          </a:p>
        </p:txBody>
      </p:sp>
      <p:sp>
        <p:nvSpPr>
          <p:cNvPr id="2" name="Rectangle 1"/>
          <p:cNvSpPr/>
          <p:nvPr/>
        </p:nvSpPr>
        <p:spPr>
          <a:xfrm>
            <a:off x="1115616" y="2132856"/>
            <a:ext cx="6150391" cy="400110"/>
          </a:xfrm>
          <a:prstGeom prst="rect">
            <a:avLst/>
          </a:prstGeom>
        </p:spPr>
        <p:txBody>
          <a:bodyPr wrap="square">
            <a:spAutoFit/>
          </a:bodyPr>
          <a:lstStyle/>
          <a:p>
            <a:r>
              <a:rPr lang="en-US" sz="2000" b="1" dirty="0">
                <a:solidFill>
                  <a:schemeClr val="tx2"/>
                </a:solidFill>
                <a:latin typeface="Open Sans" panose="020B0606030504020204" pitchFamily="34" charset="0"/>
              </a:rPr>
              <a:t>Further ideas on potential work topics:</a:t>
            </a:r>
          </a:p>
        </p:txBody>
      </p:sp>
    </p:spTree>
    <p:extLst>
      <p:ext uri="{BB962C8B-B14F-4D97-AF65-F5344CB8AC3E}">
        <p14:creationId xmlns:p14="http://schemas.microsoft.com/office/powerpoint/2010/main" val="2293239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EE9247B-69F9-4ED9-91DF-69EF859E10CA}"/>
              </a:ext>
            </a:extLst>
          </p:cNvPr>
          <p:cNvSpPr>
            <a:spLocks noGrp="1"/>
          </p:cNvSpPr>
          <p:nvPr>
            <p:ph type="sldNum" sz="quarter" idx="4"/>
          </p:nvPr>
        </p:nvSpPr>
        <p:spPr/>
        <p:txBody>
          <a:bodyPr/>
          <a:lstStyle/>
          <a:p>
            <a:pPr>
              <a:defRPr/>
            </a:pPr>
            <a:fld id="{EBF304C2-E370-4D1A-8F81-84060912288A}" type="slidenum">
              <a:rPr lang="en-US" altLang="de-DE" smtClean="0"/>
              <a:pPr>
                <a:defRPr/>
              </a:pPr>
              <a:t>34</a:t>
            </a:fld>
            <a:endParaRPr lang="en-US" altLang="de-DE" dirty="0"/>
          </a:p>
        </p:txBody>
      </p:sp>
      <p:sp>
        <p:nvSpPr>
          <p:cNvPr id="4" name="Titel 1">
            <a:extLst>
              <a:ext uri="{FF2B5EF4-FFF2-40B4-BE49-F238E27FC236}">
                <a16:creationId xmlns:a16="http://schemas.microsoft.com/office/drawing/2014/main" id="{C5B9A4C1-EA05-493D-99A8-039658E4A9E5}"/>
              </a:ext>
            </a:extLst>
          </p:cNvPr>
          <p:cNvSpPr>
            <a:spLocks noGrp="1"/>
          </p:cNvSpPr>
          <p:nvPr>
            <p:ph type="body" sz="quarter" idx="11"/>
          </p:nvPr>
        </p:nvSpPr>
        <p:spPr>
          <a:xfrm>
            <a:off x="1042988" y="3213100"/>
            <a:ext cx="7058025" cy="720725"/>
          </a:xfrm>
        </p:spPr>
        <p:txBody>
          <a:bodyPr/>
          <a:lstStyle/>
          <a:p>
            <a:pPr algn="ctr"/>
            <a:r>
              <a:rPr lang="en-US" sz="2800" b="1" dirty="0">
                <a:solidFill>
                  <a:srgbClr val="0062A1"/>
                </a:solidFill>
              </a:rPr>
              <a:t>5. Evaluation</a:t>
            </a:r>
            <a:endParaRPr lang="en-US" sz="3200" b="1" dirty="0">
              <a:solidFill>
                <a:srgbClr val="0062A1"/>
              </a:solidFill>
            </a:endParaRPr>
          </a:p>
        </p:txBody>
      </p:sp>
    </p:spTree>
    <p:extLst>
      <p:ext uri="{BB962C8B-B14F-4D97-AF65-F5344CB8AC3E}">
        <p14:creationId xmlns:p14="http://schemas.microsoft.com/office/powerpoint/2010/main" val="691716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icture containing cabinet, indoor, wall&#10;&#10;Description automatically generated">
            <a:extLst>
              <a:ext uri="{FF2B5EF4-FFF2-40B4-BE49-F238E27FC236}">
                <a16:creationId xmlns:a16="http://schemas.microsoft.com/office/drawing/2014/main" id="{7C847FAE-5DB3-3D44-A66B-105839402DA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49466" y="1787394"/>
            <a:ext cx="4725147" cy="3543859"/>
          </a:xfrm>
        </p:spPr>
      </p:pic>
      <p:sp>
        <p:nvSpPr>
          <p:cNvPr id="3" name="Foliennummernplatzhalter 2"/>
          <p:cNvSpPr>
            <a:spLocks noGrp="1"/>
          </p:cNvSpPr>
          <p:nvPr>
            <p:ph type="sldNum" sz="quarter" idx="4"/>
          </p:nvPr>
        </p:nvSpPr>
        <p:spPr/>
        <p:txBody>
          <a:bodyPr/>
          <a:lstStyle/>
          <a:p>
            <a:pPr>
              <a:defRPr/>
            </a:pPr>
            <a:fld id="{EBF304C2-E370-4D1A-8F81-84060912288A}" type="slidenum">
              <a:rPr lang="en-US" altLang="de-DE" smtClean="0"/>
              <a:pPr>
                <a:defRPr/>
              </a:pPr>
              <a:t>35</a:t>
            </a:fld>
            <a:endParaRPr lang="en-US" altLang="de-DE" dirty="0"/>
          </a:p>
        </p:txBody>
      </p:sp>
      <p:sp>
        <p:nvSpPr>
          <p:cNvPr id="8" name="Titel 5"/>
          <p:cNvSpPr>
            <a:spLocks noGrp="1"/>
          </p:cNvSpPr>
          <p:nvPr>
            <p:ph type="title"/>
          </p:nvPr>
        </p:nvSpPr>
        <p:spPr>
          <a:xfrm>
            <a:off x="611188" y="333375"/>
            <a:ext cx="8154987" cy="692150"/>
          </a:xfrm>
        </p:spPr>
        <p:txBody>
          <a:bodyPr/>
          <a:lstStyle/>
          <a:p>
            <a:pPr algn="ctr"/>
            <a:r>
              <a:rPr lang="en-US" altLang="de-DE" b="1" dirty="0">
                <a:solidFill>
                  <a:srgbClr val="0062A1"/>
                </a:solidFill>
              </a:rPr>
              <a:t>Evaluation 1 – Best rated meetings </a:t>
            </a:r>
          </a:p>
        </p:txBody>
      </p:sp>
      <p:pic>
        <p:nvPicPr>
          <p:cNvPr id="6" name="Picture 5" descr="A picture containing indoor, food&#10;&#10;Description automatically generated">
            <a:extLst>
              <a:ext uri="{FF2B5EF4-FFF2-40B4-BE49-F238E27FC236}">
                <a16:creationId xmlns:a16="http://schemas.microsoft.com/office/drawing/2014/main" id="{7DB71D8D-A0E4-0D40-A173-FCF8E74339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269389" y="1787394"/>
            <a:ext cx="4725144" cy="3543858"/>
          </a:xfrm>
          <a:prstGeom prst="rect">
            <a:avLst/>
          </a:prstGeom>
        </p:spPr>
      </p:pic>
    </p:spTree>
    <p:extLst>
      <p:ext uri="{BB962C8B-B14F-4D97-AF65-F5344CB8AC3E}">
        <p14:creationId xmlns:p14="http://schemas.microsoft.com/office/powerpoint/2010/main" val="1576894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p:txBody>
          <a:bodyPr/>
          <a:lstStyle/>
          <a:p>
            <a:pPr>
              <a:defRPr/>
            </a:pPr>
            <a:fld id="{EBF304C2-E370-4D1A-8F81-84060912288A}" type="slidenum">
              <a:rPr lang="en-US" altLang="de-DE" smtClean="0"/>
              <a:pPr>
                <a:defRPr/>
              </a:pPr>
              <a:t>36</a:t>
            </a:fld>
            <a:endParaRPr lang="en-US" altLang="de-DE" dirty="0"/>
          </a:p>
        </p:txBody>
      </p:sp>
      <p:pic>
        <p:nvPicPr>
          <p:cNvPr id="4" name="Content Placeholder 3" descr="A close up of text on a whiteboard&#10;&#10;Description automatically generated">
            <a:extLst>
              <a:ext uri="{FF2B5EF4-FFF2-40B4-BE49-F238E27FC236}">
                <a16:creationId xmlns:a16="http://schemas.microsoft.com/office/drawing/2014/main" id="{4A270F4D-B78A-B245-87DF-E1313EE13B1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rot="5400000">
            <a:off x="-63146" y="1981365"/>
            <a:ext cx="5028531" cy="3771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el 5"/>
          <p:cNvSpPr>
            <a:spLocks noGrp="1"/>
          </p:cNvSpPr>
          <p:nvPr>
            <p:ph type="title"/>
          </p:nvPr>
        </p:nvSpPr>
        <p:spPr>
          <a:xfrm>
            <a:off x="611188" y="333375"/>
            <a:ext cx="8154987" cy="692150"/>
          </a:xfrm>
        </p:spPr>
        <p:txBody>
          <a:bodyPr/>
          <a:lstStyle/>
          <a:p>
            <a:pPr algn="ctr"/>
            <a:r>
              <a:rPr lang="en-US" altLang="de-DE" b="1" dirty="0">
                <a:solidFill>
                  <a:srgbClr val="0062A1"/>
                </a:solidFill>
              </a:rPr>
              <a:t>Evaluation 2 – Appreciation and room for improvement  </a:t>
            </a:r>
            <a:endParaRPr lang="en-US" dirty="0"/>
          </a:p>
        </p:txBody>
      </p:sp>
      <p:pic>
        <p:nvPicPr>
          <p:cNvPr id="8" name="Picture 7" descr="A close up of text on a whiteboard&#10;&#10;Description automatically generated">
            <a:extLst>
              <a:ext uri="{FF2B5EF4-FFF2-40B4-BE49-F238E27FC236}">
                <a16:creationId xmlns:a16="http://schemas.microsoft.com/office/drawing/2014/main" id="{A9098DE2-6DDB-C64B-9D2E-C9885696B1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197970" y="2024746"/>
            <a:ext cx="5028531" cy="3684632"/>
          </a:xfrm>
          <a:prstGeom prst="rect">
            <a:avLst/>
          </a:prstGeom>
        </p:spPr>
      </p:pic>
    </p:spTree>
    <p:extLst>
      <p:ext uri="{BB962C8B-B14F-4D97-AF65-F5344CB8AC3E}">
        <p14:creationId xmlns:p14="http://schemas.microsoft.com/office/powerpoint/2010/main" val="1355210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3850" y="1340768"/>
            <a:ext cx="8496299" cy="3960440"/>
          </a:xfrm>
        </p:spPr>
        <p:txBody>
          <a:bodyPr/>
          <a:lstStyle/>
          <a:p>
            <a:pPr marL="0" indent="0">
              <a:buNone/>
            </a:pPr>
            <a:endParaRPr lang="en-US" dirty="0"/>
          </a:p>
          <a:p>
            <a:pPr marL="0" indent="0">
              <a:buNone/>
            </a:pPr>
            <a:r>
              <a:rPr lang="en-US" dirty="0">
                <a:solidFill>
                  <a:schemeClr val="tx1">
                    <a:lumMod val="95000"/>
                    <a:lumOff val="5000"/>
                  </a:schemeClr>
                </a:solidFill>
              </a:rPr>
              <a:t>9. Which role can CSOs/NGOs play at local level for LMI, mainly for tackling unemployment (data collection)? </a:t>
            </a:r>
          </a:p>
          <a:p>
            <a:pPr marL="0" indent="0">
              <a:buNone/>
            </a:pPr>
            <a:r>
              <a:rPr lang="en-US" dirty="0">
                <a:solidFill>
                  <a:schemeClr val="tx1">
                    <a:lumMod val="95000"/>
                    <a:lumOff val="5000"/>
                  </a:schemeClr>
                </a:solidFill>
              </a:rPr>
              <a:t>10. How to design attractive target group specific products? </a:t>
            </a:r>
          </a:p>
          <a:p>
            <a:pPr marL="0" indent="0">
              <a:buNone/>
            </a:pPr>
            <a:r>
              <a:rPr lang="en-US" dirty="0">
                <a:solidFill>
                  <a:schemeClr val="tx1">
                    <a:lumMod val="95000"/>
                    <a:lumOff val="5000"/>
                  </a:schemeClr>
                </a:solidFill>
              </a:rPr>
              <a:t>11. How to collect information at company level? </a:t>
            </a:r>
          </a:p>
          <a:p>
            <a:pPr marL="0" indent="0">
              <a:buNone/>
            </a:pPr>
            <a:r>
              <a:rPr lang="en-US" dirty="0">
                <a:solidFill>
                  <a:schemeClr val="tx1">
                    <a:lumMod val="95000"/>
                    <a:lumOff val="5000"/>
                  </a:schemeClr>
                </a:solidFill>
              </a:rPr>
              <a:t>12. How to ensure capacity development for LMI analysis? </a:t>
            </a:r>
          </a:p>
          <a:p>
            <a:pPr marL="0" indent="0">
              <a:buNone/>
            </a:pPr>
            <a:r>
              <a:rPr lang="en-US" dirty="0">
                <a:solidFill>
                  <a:schemeClr val="tx1">
                    <a:lumMod val="95000"/>
                    <a:lumOff val="5000"/>
                  </a:schemeClr>
                </a:solidFill>
              </a:rPr>
              <a:t>13. How to ensure data protection/security? </a:t>
            </a:r>
          </a:p>
          <a:p>
            <a:pPr marL="0" indent="0">
              <a:buNone/>
            </a:pPr>
            <a:r>
              <a:rPr lang="en-US" dirty="0">
                <a:solidFill>
                  <a:schemeClr val="tx1">
                    <a:lumMod val="95000"/>
                    <a:lumOff val="5000"/>
                  </a:schemeClr>
                </a:solidFill>
              </a:rPr>
              <a:t>14. How to ensure high level policies support? </a:t>
            </a:r>
          </a:p>
          <a:p>
            <a:pPr marL="0" indent="0">
              <a:buNone/>
            </a:pPr>
            <a:r>
              <a:rPr lang="en-US" dirty="0">
                <a:solidFill>
                  <a:schemeClr val="tx1">
                    <a:lumMod val="95000"/>
                    <a:lumOff val="5000"/>
                  </a:schemeClr>
                </a:solidFill>
              </a:rPr>
              <a:t>15. How to explore big data for LMI? </a:t>
            </a:r>
          </a:p>
        </p:txBody>
      </p:sp>
      <p:sp>
        <p:nvSpPr>
          <p:cNvPr id="4" name="Foliennummernplatzhalter 3"/>
          <p:cNvSpPr>
            <a:spLocks noGrp="1"/>
          </p:cNvSpPr>
          <p:nvPr>
            <p:ph type="sldNum" sz="quarter" idx="4"/>
          </p:nvPr>
        </p:nvSpPr>
        <p:spPr/>
        <p:txBody>
          <a:bodyPr/>
          <a:lstStyle/>
          <a:p>
            <a:pPr>
              <a:defRPr/>
            </a:pPr>
            <a:fld id="{EBF304C2-E370-4D1A-8F81-84060912288A}" type="slidenum">
              <a:rPr lang="en-US" altLang="de-DE" smtClean="0"/>
              <a:pPr>
                <a:defRPr/>
              </a:pPr>
              <a:t>4</a:t>
            </a:fld>
            <a:endParaRPr lang="en-US" altLang="de-DE" dirty="0"/>
          </a:p>
        </p:txBody>
      </p:sp>
      <p:sp>
        <p:nvSpPr>
          <p:cNvPr id="2" name="TextBox 1">
            <a:extLst>
              <a:ext uri="{FF2B5EF4-FFF2-40B4-BE49-F238E27FC236}">
                <a16:creationId xmlns:a16="http://schemas.microsoft.com/office/drawing/2014/main" id="{992C73D7-FD10-B04A-9C54-BEA320A37F99}"/>
              </a:ext>
            </a:extLst>
          </p:cNvPr>
          <p:cNvSpPr txBox="1"/>
          <p:nvPr/>
        </p:nvSpPr>
        <p:spPr>
          <a:xfrm>
            <a:off x="860470" y="620688"/>
            <a:ext cx="7423058" cy="461665"/>
          </a:xfrm>
          <a:prstGeom prst="rect">
            <a:avLst/>
          </a:prstGeom>
          <a:noFill/>
        </p:spPr>
        <p:txBody>
          <a:bodyPr wrap="none" rtlCol="0">
            <a:spAutoFit/>
          </a:bodyPr>
          <a:lstStyle/>
          <a:p>
            <a:pPr eaLnBrk="1" hangingPunct="1"/>
            <a:r>
              <a:rPr lang="en-US" altLang="de-DE" sz="2400" b="1" dirty="0">
                <a:solidFill>
                  <a:schemeClr val="tx2"/>
                </a:solidFill>
                <a:latin typeface="Open Sans Light" panose="020B0306030504020204" pitchFamily="34" charset="0"/>
              </a:rPr>
              <a:t>Guiding Questions of CoP 1 EN/FR Members (2/3)</a:t>
            </a:r>
          </a:p>
        </p:txBody>
      </p:sp>
    </p:spTree>
    <p:extLst>
      <p:ext uri="{BB962C8B-B14F-4D97-AF65-F5344CB8AC3E}">
        <p14:creationId xmlns:p14="http://schemas.microsoft.com/office/powerpoint/2010/main" val="1254318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pPr>
              <a:defRPr/>
            </a:pPr>
            <a:fld id="{EBF304C2-E370-4D1A-8F81-84060912288A}" type="slidenum">
              <a:rPr lang="en-US" altLang="de-DE" smtClean="0"/>
              <a:pPr>
                <a:defRPr/>
              </a:pPr>
              <a:t>5</a:t>
            </a:fld>
            <a:endParaRPr lang="en-US" altLang="de-DE" dirty="0"/>
          </a:p>
        </p:txBody>
      </p:sp>
      <p:pic>
        <p:nvPicPr>
          <p:cNvPr id="10" name="Picture 9" descr="A picture containing indoor, cabinet, refrigerator, kitchen&#10;&#10;Description automatically generated">
            <a:extLst>
              <a:ext uri="{FF2B5EF4-FFF2-40B4-BE49-F238E27FC236}">
                <a16:creationId xmlns:a16="http://schemas.microsoft.com/office/drawing/2014/main" id="{9A7DE8AE-5265-DD41-9CFB-8F698829A1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79450" y="1678506"/>
            <a:ext cx="4609008" cy="3456756"/>
          </a:xfrm>
          <a:prstGeom prst="rect">
            <a:avLst/>
          </a:prstGeom>
        </p:spPr>
      </p:pic>
      <p:pic>
        <p:nvPicPr>
          <p:cNvPr id="12" name="Picture 11" descr="A picture containing indoor, wall&#10;&#10;Description automatically generated">
            <a:extLst>
              <a:ext uri="{FF2B5EF4-FFF2-40B4-BE49-F238E27FC236}">
                <a16:creationId xmlns:a16="http://schemas.microsoft.com/office/drawing/2014/main" id="{32DA7A03-EA3A-C04F-B9F2-B17C09FDDD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553998" y="1719306"/>
            <a:ext cx="4752528" cy="3564396"/>
          </a:xfrm>
          <a:prstGeom prst="rect">
            <a:avLst/>
          </a:prstGeom>
        </p:spPr>
      </p:pic>
      <p:sp>
        <p:nvSpPr>
          <p:cNvPr id="6" name="TextBox 1">
            <a:extLst>
              <a:ext uri="{FF2B5EF4-FFF2-40B4-BE49-F238E27FC236}">
                <a16:creationId xmlns:a16="http://schemas.microsoft.com/office/drawing/2014/main" id="{15350B04-20EE-4991-97C0-931121FBC33C}"/>
              </a:ext>
            </a:extLst>
          </p:cNvPr>
          <p:cNvSpPr txBox="1">
            <a:spLocks noGrp="1"/>
          </p:cNvSpPr>
          <p:nvPr>
            <p:ph type="title"/>
          </p:nvPr>
        </p:nvSpPr>
        <p:spPr>
          <a:xfrm>
            <a:off x="873711" y="332656"/>
            <a:ext cx="7396577" cy="461665"/>
          </a:xfrm>
          <a:prstGeom prst="rect">
            <a:avLst/>
          </a:prstGeom>
          <a:noFill/>
        </p:spPr>
        <p:txBody>
          <a:bodyPr wrap="none" rtlCol="0">
            <a:spAutoFit/>
          </a:bodyPr>
          <a:lstStyle/>
          <a:p>
            <a:pPr eaLnBrk="1" hangingPunct="1"/>
            <a:r>
              <a:rPr lang="en-US" sz="2400" b="1" dirty="0">
                <a:solidFill>
                  <a:schemeClr val="tx2"/>
                </a:solidFill>
              </a:rPr>
              <a:t>Guiding Questions of CoP 1 EN/FR Members (3/3)</a:t>
            </a:r>
            <a:endParaRPr lang="en-US" altLang="de-DE" sz="2400" b="1" dirty="0">
              <a:solidFill>
                <a:schemeClr val="tx2"/>
              </a:solidFill>
              <a:latin typeface="Open Sans Light" panose="020B0306030504020204" pitchFamily="34" charset="0"/>
            </a:endParaRPr>
          </a:p>
        </p:txBody>
      </p:sp>
    </p:spTree>
    <p:extLst>
      <p:ext uri="{BB962C8B-B14F-4D97-AF65-F5344CB8AC3E}">
        <p14:creationId xmlns:p14="http://schemas.microsoft.com/office/powerpoint/2010/main" val="3651689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96B971D-4B6B-4C24-AD51-F2669DD8D84F}"/>
              </a:ext>
            </a:extLst>
          </p:cNvPr>
          <p:cNvSpPr>
            <a:spLocks noGrp="1"/>
          </p:cNvSpPr>
          <p:nvPr>
            <p:ph type="body" sz="quarter" idx="11"/>
          </p:nvPr>
        </p:nvSpPr>
        <p:spPr/>
        <p:txBody>
          <a:bodyPr/>
          <a:lstStyle/>
          <a:p>
            <a:r>
              <a:rPr lang="en-US" b="1" dirty="0">
                <a:solidFill>
                  <a:schemeClr val="tx2"/>
                </a:solidFill>
              </a:rPr>
              <a:t>2. Summary of study tour meetings</a:t>
            </a:r>
            <a:endParaRPr lang="de-DE" dirty="0"/>
          </a:p>
        </p:txBody>
      </p:sp>
      <p:sp>
        <p:nvSpPr>
          <p:cNvPr id="3" name="Foliennummernplatzhalter 2">
            <a:extLst>
              <a:ext uri="{FF2B5EF4-FFF2-40B4-BE49-F238E27FC236}">
                <a16:creationId xmlns:a16="http://schemas.microsoft.com/office/drawing/2014/main" id="{A965CA37-24DF-4482-9D52-A069B034E482}"/>
              </a:ext>
            </a:extLst>
          </p:cNvPr>
          <p:cNvSpPr>
            <a:spLocks noGrp="1"/>
          </p:cNvSpPr>
          <p:nvPr>
            <p:ph type="sldNum" sz="quarter" idx="4"/>
          </p:nvPr>
        </p:nvSpPr>
        <p:spPr/>
        <p:txBody>
          <a:bodyPr/>
          <a:lstStyle/>
          <a:p>
            <a:pPr>
              <a:defRPr/>
            </a:pPr>
            <a:fld id="{EBF304C2-E370-4D1A-8F81-84060912288A}" type="slidenum">
              <a:rPr lang="en-US" altLang="de-DE" smtClean="0"/>
              <a:pPr>
                <a:defRPr/>
              </a:pPr>
              <a:t>6</a:t>
            </a:fld>
            <a:endParaRPr lang="en-US" altLang="de-DE" dirty="0"/>
          </a:p>
        </p:txBody>
      </p:sp>
    </p:spTree>
    <p:extLst>
      <p:ext uri="{BB962C8B-B14F-4D97-AF65-F5344CB8AC3E}">
        <p14:creationId xmlns:p14="http://schemas.microsoft.com/office/powerpoint/2010/main" val="1514095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188" y="333374"/>
            <a:ext cx="8154987" cy="1583457"/>
          </a:xfrm>
        </p:spPr>
        <p:txBody>
          <a:bodyPr/>
          <a:lstStyle/>
          <a:p>
            <a:pPr algn="ctr"/>
            <a:r>
              <a:rPr lang="en-US" altLang="de-DE" b="1" dirty="0">
                <a:solidFill>
                  <a:schemeClr val="tx2"/>
                </a:solidFill>
              </a:rPr>
              <a:t>2.1 GIB - Gesellschaft </a:t>
            </a:r>
            <a:r>
              <a:rPr lang="en-US" altLang="de-DE" b="1" dirty="0" err="1">
                <a:solidFill>
                  <a:schemeClr val="tx2"/>
                </a:solidFill>
              </a:rPr>
              <a:t>für</a:t>
            </a:r>
            <a:r>
              <a:rPr lang="en-US" altLang="de-DE" b="1" dirty="0">
                <a:solidFill>
                  <a:schemeClr val="tx2"/>
                </a:solidFill>
              </a:rPr>
              <a:t> innovative </a:t>
            </a:r>
            <a:r>
              <a:rPr lang="en-US" altLang="de-DE" b="1" dirty="0" err="1">
                <a:solidFill>
                  <a:schemeClr val="tx2"/>
                </a:solidFill>
              </a:rPr>
              <a:t>Beschäftigungsförderung</a:t>
            </a:r>
            <a:r>
              <a:rPr lang="en-US" altLang="de-DE" b="1" dirty="0">
                <a:solidFill>
                  <a:schemeClr val="tx2"/>
                </a:solidFill>
              </a:rPr>
              <a:t> NRW / Association for Innovative Employment Promotion North Rhine- Westphalia</a:t>
            </a:r>
          </a:p>
        </p:txBody>
      </p:sp>
      <p:sp>
        <p:nvSpPr>
          <p:cNvPr id="3" name="Inhaltsplatzhalter 2"/>
          <p:cNvSpPr>
            <a:spLocks noGrp="1"/>
          </p:cNvSpPr>
          <p:nvPr>
            <p:ph idx="1"/>
          </p:nvPr>
        </p:nvSpPr>
        <p:spPr>
          <a:xfrm>
            <a:off x="583764" y="1988840"/>
            <a:ext cx="8154987" cy="4758035"/>
          </a:xfrm>
        </p:spPr>
        <p:txBody>
          <a:bodyPr/>
          <a:lstStyle/>
          <a:p>
            <a:pPr marL="0" indent="0" algn="ctr">
              <a:buNone/>
            </a:pPr>
            <a:r>
              <a:rPr lang="en-US" sz="1600" u="sng" dirty="0">
                <a:hlinkClick r:id="rId2"/>
              </a:rPr>
              <a:t>https://www.gib.nrw.de/</a:t>
            </a:r>
            <a:r>
              <a:rPr lang="en-US" sz="1600" dirty="0">
                <a:hlinkClick r:id="rId2"/>
              </a:rPr>
              <a:t> </a:t>
            </a:r>
            <a:endParaRPr lang="en-GB" dirty="0"/>
          </a:p>
        </p:txBody>
      </p:sp>
      <p:sp>
        <p:nvSpPr>
          <p:cNvPr id="4" name="Foliennummernplatzhalter 3"/>
          <p:cNvSpPr>
            <a:spLocks noGrp="1"/>
          </p:cNvSpPr>
          <p:nvPr>
            <p:ph type="sldNum" sz="quarter" idx="4"/>
          </p:nvPr>
        </p:nvSpPr>
        <p:spPr/>
        <p:txBody>
          <a:bodyPr/>
          <a:lstStyle/>
          <a:p>
            <a:pPr>
              <a:defRPr/>
            </a:pPr>
            <a:fld id="{EBF304C2-E370-4D1A-8F81-84060912288A}" type="slidenum">
              <a:rPr lang="en-US" altLang="de-DE" smtClean="0"/>
              <a:pPr>
                <a:defRPr/>
              </a:pPr>
              <a:t>7</a:t>
            </a:fld>
            <a:endParaRPr lang="en-US" altLang="de-DE" dirty="0"/>
          </a:p>
        </p:txBody>
      </p:sp>
      <p:pic>
        <p:nvPicPr>
          <p:cNvPr id="7" name="Picture 6" descr="A picture containing wall, indoor, object&#10;&#10;Description automatically generated">
            <a:extLst>
              <a:ext uri="{FF2B5EF4-FFF2-40B4-BE49-F238E27FC236}">
                <a16:creationId xmlns:a16="http://schemas.microsoft.com/office/drawing/2014/main" id="{BF0D9CF2-E2F2-8D41-B635-E2D918B421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1690" y="2992938"/>
            <a:ext cx="4081570" cy="3061178"/>
          </a:xfrm>
          <a:prstGeom prst="rect">
            <a:avLst/>
          </a:prstGeom>
        </p:spPr>
      </p:pic>
      <p:sp>
        <p:nvSpPr>
          <p:cNvPr id="5" name="Rechteck 4">
            <a:extLst>
              <a:ext uri="{FF2B5EF4-FFF2-40B4-BE49-F238E27FC236}">
                <a16:creationId xmlns:a16="http://schemas.microsoft.com/office/drawing/2014/main" id="{A43576F5-E5E3-4656-8235-542CC9664F90}"/>
              </a:ext>
            </a:extLst>
          </p:cNvPr>
          <p:cNvSpPr/>
          <p:nvPr/>
        </p:nvSpPr>
        <p:spPr>
          <a:xfrm>
            <a:off x="6372200" y="5661248"/>
            <a:ext cx="2085827" cy="246221"/>
          </a:xfrm>
          <a:prstGeom prst="rect">
            <a:avLst/>
          </a:prstGeom>
        </p:spPr>
        <p:txBody>
          <a:bodyPr wrap="none">
            <a:spAutoFit/>
          </a:bodyPr>
          <a:lstStyle/>
          <a:p>
            <a:pPr marL="0" indent="0">
              <a:buNone/>
            </a:pPr>
            <a:r>
              <a:rPr lang="en-GB" dirty="0">
                <a:solidFill>
                  <a:schemeClr val="tx2"/>
                </a:solidFill>
              </a:rPr>
              <a:t>By: </a:t>
            </a:r>
            <a:r>
              <a:rPr lang="en-US" dirty="0">
                <a:solidFill>
                  <a:schemeClr val="tx2"/>
                </a:solidFill>
              </a:rPr>
              <a:t>Gilbert </a:t>
            </a:r>
            <a:r>
              <a:rPr lang="en-US" dirty="0" err="1">
                <a:solidFill>
                  <a:schemeClr val="tx2"/>
                </a:solidFill>
              </a:rPr>
              <a:t>Agaba</a:t>
            </a:r>
            <a:r>
              <a:rPr lang="en-US" dirty="0">
                <a:solidFill>
                  <a:schemeClr val="tx2"/>
                </a:solidFill>
              </a:rPr>
              <a:t> &amp; </a:t>
            </a:r>
            <a:r>
              <a:rPr lang="en-US" dirty="0" err="1">
                <a:solidFill>
                  <a:schemeClr val="tx2"/>
                </a:solidFill>
              </a:rPr>
              <a:t>Albius</a:t>
            </a:r>
            <a:r>
              <a:rPr lang="en-US" dirty="0">
                <a:solidFill>
                  <a:schemeClr val="tx2"/>
                </a:solidFill>
              </a:rPr>
              <a:t> </a:t>
            </a:r>
            <a:r>
              <a:rPr lang="en-US" dirty="0" err="1">
                <a:solidFill>
                  <a:schemeClr val="tx2"/>
                </a:solidFill>
              </a:rPr>
              <a:t>Mwiya</a:t>
            </a:r>
            <a:endParaRPr lang="en-US" dirty="0">
              <a:solidFill>
                <a:schemeClr val="tx2"/>
              </a:solidFill>
            </a:endParaRPr>
          </a:p>
        </p:txBody>
      </p:sp>
    </p:spTree>
    <p:extLst>
      <p:ext uri="{BB962C8B-B14F-4D97-AF65-F5344CB8AC3E}">
        <p14:creationId xmlns:p14="http://schemas.microsoft.com/office/powerpoint/2010/main" val="1281025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07705" y="620688"/>
            <a:ext cx="8328589" cy="5046067"/>
          </a:xfrm>
        </p:spPr>
        <p:txBody>
          <a:bodyPr/>
          <a:lstStyle/>
          <a:p>
            <a:pPr marL="0" indent="0">
              <a:buNone/>
            </a:pPr>
            <a:endParaRPr lang="en-US" dirty="0">
              <a:solidFill>
                <a:schemeClr val="tx2"/>
              </a:solidFill>
            </a:endParaRPr>
          </a:p>
          <a:p>
            <a:pPr marL="0" indent="0">
              <a:buNone/>
            </a:pPr>
            <a:endParaRPr lang="en-US" dirty="0">
              <a:solidFill>
                <a:schemeClr val="tx2"/>
              </a:solidFill>
            </a:endParaRPr>
          </a:p>
          <a:p>
            <a:pPr marL="0" indent="0">
              <a:buNone/>
            </a:pPr>
            <a:r>
              <a:rPr lang="en-US" b="1" dirty="0">
                <a:solidFill>
                  <a:schemeClr val="tx2"/>
                </a:solidFill>
              </a:rPr>
              <a:t>Introduction: </a:t>
            </a:r>
          </a:p>
          <a:p>
            <a:pPr>
              <a:buFont typeface="Arial" panose="020B0604020202020204" pitchFamily="34" charset="0"/>
              <a:buChar char="•"/>
            </a:pPr>
            <a:r>
              <a:rPr lang="en-ZA" sz="1800" dirty="0"/>
              <a:t>Mr. Karl-Heinz Hagedorn, the Managing Director gave a presentation. </a:t>
            </a:r>
          </a:p>
          <a:p>
            <a:pPr>
              <a:buFont typeface="Arial" panose="020B0604020202020204" pitchFamily="34" charset="0"/>
              <a:buChar char="•"/>
            </a:pPr>
            <a:r>
              <a:rPr lang="en-ZA" sz="1800" dirty="0"/>
              <a:t>In his presentation he explained the economic situation of the region. He highlighted that the unemployment rate stood at 6.4 percent. </a:t>
            </a:r>
          </a:p>
          <a:p>
            <a:pPr>
              <a:buFont typeface="Arial" panose="020B0604020202020204" pitchFamily="34" charset="0"/>
              <a:buChar char="•"/>
            </a:pPr>
            <a:r>
              <a:rPr lang="en-ZA" sz="1800" dirty="0"/>
              <a:t>He also explained that their organisation’s main source of data is the Federal Employment Agency and the Federal Statistics Office. </a:t>
            </a:r>
          </a:p>
          <a:p>
            <a:pPr>
              <a:buFont typeface="Arial" panose="020B0604020202020204" pitchFamily="34" charset="0"/>
              <a:buChar char="•"/>
            </a:pPr>
            <a:r>
              <a:rPr lang="en-ZA" sz="1800" dirty="0"/>
              <a:t>He further stated that sometimes they collect their own data, because they are not a government department, they enjoy the autonomy. They have a good data base where they store information about their region and other regions in order to compare how they fare with other regions. </a:t>
            </a:r>
          </a:p>
          <a:p>
            <a:pPr>
              <a:buFont typeface="Arial" panose="020B0604020202020204" pitchFamily="34" charset="0"/>
              <a:buChar char="•"/>
            </a:pPr>
            <a:r>
              <a:rPr lang="en-ZA" sz="1800" dirty="0"/>
              <a:t>We have learned that they have around 30 labour market programmes; one of them is the “No graduation without continuation” where they assist young people who graduate secondary education to continue with either university or vocational training.</a:t>
            </a:r>
            <a:endParaRPr lang="en-US" dirty="0">
              <a:solidFill>
                <a:schemeClr val="tx2"/>
              </a:solidFill>
            </a:endParaRPr>
          </a:p>
        </p:txBody>
      </p:sp>
      <p:sp>
        <p:nvSpPr>
          <p:cNvPr id="4" name="Foliennummernplatzhalter 3"/>
          <p:cNvSpPr>
            <a:spLocks noGrp="1"/>
          </p:cNvSpPr>
          <p:nvPr>
            <p:ph type="sldNum" sz="quarter" idx="4"/>
          </p:nvPr>
        </p:nvSpPr>
        <p:spPr/>
        <p:txBody>
          <a:bodyPr/>
          <a:lstStyle/>
          <a:p>
            <a:pPr>
              <a:defRPr/>
            </a:pPr>
            <a:fld id="{EBF304C2-E370-4D1A-8F81-84060912288A}" type="slidenum">
              <a:rPr lang="en-US" altLang="de-DE" smtClean="0"/>
              <a:pPr>
                <a:defRPr/>
              </a:pPr>
              <a:t>8</a:t>
            </a:fld>
            <a:endParaRPr lang="en-US" altLang="de-DE" dirty="0"/>
          </a:p>
        </p:txBody>
      </p:sp>
    </p:spTree>
    <p:extLst>
      <p:ext uri="{BB962C8B-B14F-4D97-AF65-F5344CB8AC3E}">
        <p14:creationId xmlns:p14="http://schemas.microsoft.com/office/powerpoint/2010/main" val="921781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68710" y="699234"/>
            <a:ext cx="8208267" cy="4975225"/>
          </a:xfrm>
        </p:spPr>
        <p:txBody>
          <a:bodyPr/>
          <a:lstStyle/>
          <a:p>
            <a:pPr marL="0" lvl="0" indent="0">
              <a:buNone/>
            </a:pPr>
            <a:endParaRPr lang="en-US" dirty="0"/>
          </a:p>
          <a:p>
            <a:pPr marL="0" indent="0">
              <a:buNone/>
            </a:pPr>
            <a:endParaRPr lang="en-US" dirty="0"/>
          </a:p>
        </p:txBody>
      </p:sp>
      <p:sp>
        <p:nvSpPr>
          <p:cNvPr id="4" name="Foliennummernplatzhalter 3"/>
          <p:cNvSpPr>
            <a:spLocks noGrp="1"/>
          </p:cNvSpPr>
          <p:nvPr>
            <p:ph type="sldNum" sz="quarter" idx="4"/>
          </p:nvPr>
        </p:nvSpPr>
        <p:spPr/>
        <p:txBody>
          <a:bodyPr/>
          <a:lstStyle/>
          <a:p>
            <a:pPr>
              <a:defRPr/>
            </a:pPr>
            <a:fld id="{EBF304C2-E370-4D1A-8F81-84060912288A}" type="slidenum">
              <a:rPr lang="en-US" altLang="de-DE" smtClean="0"/>
              <a:pPr>
                <a:defRPr/>
              </a:pPr>
              <a:t>9</a:t>
            </a:fld>
            <a:endParaRPr lang="en-US" altLang="de-DE" dirty="0"/>
          </a:p>
        </p:txBody>
      </p:sp>
      <p:sp>
        <p:nvSpPr>
          <p:cNvPr id="5" name="TextBox 4">
            <a:extLst>
              <a:ext uri="{FF2B5EF4-FFF2-40B4-BE49-F238E27FC236}">
                <a16:creationId xmlns:a16="http://schemas.microsoft.com/office/drawing/2014/main" id="{587F790F-2BA6-754D-ADA7-BC6BD0C54A79}"/>
              </a:ext>
            </a:extLst>
          </p:cNvPr>
          <p:cNvSpPr txBox="1"/>
          <p:nvPr/>
        </p:nvSpPr>
        <p:spPr>
          <a:xfrm>
            <a:off x="168216" y="218890"/>
            <a:ext cx="8868851" cy="6420219"/>
          </a:xfrm>
          <a:prstGeom prst="rect">
            <a:avLst/>
          </a:prstGeom>
          <a:noFill/>
        </p:spPr>
        <p:txBody>
          <a:bodyPr wrap="square" rtlCol="0">
            <a:spAutoFit/>
          </a:bodyPr>
          <a:lstStyle/>
          <a:p>
            <a:pPr algn="l" eaLnBrk="1" hangingPunct="1">
              <a:spcBef>
                <a:spcPct val="20000"/>
              </a:spcBef>
              <a:buClr>
                <a:schemeClr val="tx1">
                  <a:lumMod val="65000"/>
                  <a:lumOff val="35000"/>
                </a:schemeClr>
              </a:buClr>
            </a:pPr>
            <a:r>
              <a:rPr lang="en-US" sz="2000" b="1" dirty="0">
                <a:solidFill>
                  <a:schemeClr val="tx2"/>
                </a:solidFill>
                <a:latin typeface="Open Sans" panose="020B0606030504020204" pitchFamily="34" charset="0"/>
              </a:rPr>
              <a:t>Main Employment Interventions: </a:t>
            </a:r>
          </a:p>
          <a:p>
            <a:pPr algn="l"/>
            <a:endParaRPr lang="en-US" dirty="0"/>
          </a:p>
          <a:p>
            <a:pPr marL="342900" indent="-342900" algn="l" eaLnBrk="1" hangingPunct="1">
              <a:spcBef>
                <a:spcPct val="20000"/>
              </a:spcBef>
              <a:buClr>
                <a:schemeClr val="tx1">
                  <a:lumMod val="65000"/>
                  <a:lumOff val="35000"/>
                </a:schemeClr>
              </a:buClr>
              <a:buFont typeface="Arial" panose="020B0604020202020204" pitchFamily="34" charset="0"/>
              <a:buChar char="•"/>
            </a:pPr>
            <a:r>
              <a:rPr lang="en-US" sz="1800" dirty="0">
                <a:latin typeface="Open Sans" panose="020B0606030504020204" pitchFamily="34" charset="0"/>
              </a:rPr>
              <a:t>Support disabled people to acquire employability skills and employment</a:t>
            </a:r>
          </a:p>
          <a:p>
            <a:pPr marL="342900" indent="-342900" algn="l" eaLnBrk="1" hangingPunct="1">
              <a:spcBef>
                <a:spcPct val="20000"/>
              </a:spcBef>
              <a:buClr>
                <a:schemeClr val="tx1">
                  <a:lumMod val="65000"/>
                  <a:lumOff val="35000"/>
                </a:schemeClr>
              </a:buClr>
              <a:buFont typeface="Arial" panose="020B0604020202020204" pitchFamily="34" charset="0"/>
              <a:buChar char="•"/>
            </a:pPr>
            <a:r>
              <a:rPr lang="en-US" sz="1800" dirty="0">
                <a:latin typeface="Open Sans" panose="020B0606030504020204" pitchFamily="34" charset="0"/>
              </a:rPr>
              <a:t>Support businesses (companies) to get skilled workers </a:t>
            </a:r>
          </a:p>
          <a:p>
            <a:pPr marL="342900" indent="-342900" algn="l" eaLnBrk="1" hangingPunct="1">
              <a:spcBef>
                <a:spcPct val="20000"/>
              </a:spcBef>
              <a:buClr>
                <a:schemeClr val="tx1">
                  <a:lumMod val="65000"/>
                  <a:lumOff val="35000"/>
                </a:schemeClr>
              </a:buClr>
              <a:buFont typeface="Arial" panose="020B0604020202020204" pitchFamily="34" charset="0"/>
              <a:buChar char="•"/>
            </a:pPr>
            <a:r>
              <a:rPr lang="en-US" sz="1800" dirty="0">
                <a:latin typeface="Open Sans" panose="020B0606030504020204" pitchFamily="34" charset="0"/>
              </a:rPr>
              <a:t>Fight poverty and social exclusion</a:t>
            </a:r>
          </a:p>
          <a:p>
            <a:pPr marL="342900" indent="-342900" algn="l" eaLnBrk="1" hangingPunct="1">
              <a:spcBef>
                <a:spcPct val="20000"/>
              </a:spcBef>
              <a:buClr>
                <a:schemeClr val="tx1">
                  <a:lumMod val="65000"/>
                  <a:lumOff val="35000"/>
                </a:schemeClr>
              </a:buClr>
              <a:buFont typeface="Arial" panose="020B0604020202020204" pitchFamily="34" charset="0"/>
              <a:buChar char="•"/>
            </a:pPr>
            <a:r>
              <a:rPr lang="en-US" sz="1800" dirty="0">
                <a:latin typeface="Open Sans" panose="020B0606030504020204" pitchFamily="34" charset="0"/>
              </a:rPr>
              <a:t>Carry out M&amp;E of employment programs in the region</a:t>
            </a:r>
          </a:p>
          <a:p>
            <a:pPr marL="342900" lvl="0" indent="-342900" algn="l" eaLnBrk="1" hangingPunct="1">
              <a:spcBef>
                <a:spcPct val="20000"/>
              </a:spcBef>
              <a:buClr>
                <a:schemeClr val="tx1">
                  <a:lumMod val="65000"/>
                  <a:lumOff val="35000"/>
                </a:schemeClr>
              </a:buClr>
              <a:buFont typeface="Arial" panose="020B0604020202020204" pitchFamily="34" charset="0"/>
              <a:buChar char="•"/>
            </a:pPr>
            <a:r>
              <a:rPr lang="en-US" sz="1800" dirty="0">
                <a:latin typeface="Open Sans" panose="020B0606030504020204" pitchFamily="34" charset="0"/>
              </a:rPr>
              <a:t>Collect and analyze data on labour market</a:t>
            </a:r>
          </a:p>
          <a:p>
            <a:pPr lvl="0" algn="l"/>
            <a:endParaRPr lang="en-US" sz="1600" dirty="0"/>
          </a:p>
          <a:p>
            <a:pPr marL="0" indent="0" algn="l" eaLnBrk="1" hangingPunct="1">
              <a:spcBef>
                <a:spcPct val="20000"/>
              </a:spcBef>
              <a:buClr>
                <a:schemeClr val="tx1">
                  <a:lumMod val="65000"/>
                  <a:lumOff val="35000"/>
                </a:schemeClr>
              </a:buClr>
              <a:buNone/>
            </a:pPr>
            <a:r>
              <a:rPr lang="en-US" sz="2000" b="1" dirty="0">
                <a:solidFill>
                  <a:schemeClr val="tx2"/>
                </a:solidFill>
                <a:latin typeface="Open Sans" panose="020B0606030504020204" pitchFamily="34" charset="0"/>
              </a:rPr>
              <a:t>M&amp;E Department</a:t>
            </a:r>
          </a:p>
          <a:p>
            <a:pPr marL="0" indent="0" algn="l">
              <a:buNone/>
            </a:pPr>
            <a:endParaRPr lang="en-US" b="1" dirty="0">
              <a:solidFill>
                <a:srgbClr val="C00000"/>
              </a:solidFill>
            </a:endParaRPr>
          </a:p>
          <a:p>
            <a:pPr lvl="0" algn="l" eaLnBrk="1" hangingPunct="1">
              <a:spcBef>
                <a:spcPct val="20000"/>
              </a:spcBef>
              <a:buClr>
                <a:schemeClr val="tx1">
                  <a:lumMod val="65000"/>
                  <a:lumOff val="35000"/>
                </a:schemeClr>
              </a:buClr>
            </a:pPr>
            <a:r>
              <a:rPr lang="en-US" sz="1800" dirty="0">
                <a:latin typeface="Open Sans" panose="020B0606030504020204" pitchFamily="34" charset="0"/>
              </a:rPr>
              <a:t>Main indicators:</a:t>
            </a:r>
          </a:p>
          <a:p>
            <a:pPr marL="342900" lvl="1" indent="-342900" algn="l" eaLnBrk="1" hangingPunct="1">
              <a:spcBef>
                <a:spcPct val="20000"/>
              </a:spcBef>
              <a:buClr>
                <a:schemeClr val="tx1">
                  <a:lumMod val="65000"/>
                  <a:lumOff val="35000"/>
                </a:schemeClr>
              </a:buClr>
              <a:buFont typeface="Arial" panose="020B0604020202020204" pitchFamily="34" charset="0"/>
              <a:buChar char="•"/>
            </a:pPr>
            <a:r>
              <a:rPr lang="en-US" sz="1800" dirty="0">
                <a:latin typeface="Open Sans" panose="020B0606030504020204" pitchFamily="34" charset="0"/>
              </a:rPr>
              <a:t>Demography </a:t>
            </a:r>
          </a:p>
          <a:p>
            <a:pPr marL="342900" lvl="1" indent="-342900" algn="l" eaLnBrk="1" hangingPunct="1">
              <a:spcBef>
                <a:spcPct val="20000"/>
              </a:spcBef>
              <a:buClr>
                <a:schemeClr val="tx1">
                  <a:lumMod val="65000"/>
                  <a:lumOff val="35000"/>
                </a:schemeClr>
              </a:buClr>
              <a:buFont typeface="Arial" panose="020B0604020202020204" pitchFamily="34" charset="0"/>
              <a:buChar char="•"/>
            </a:pPr>
            <a:r>
              <a:rPr lang="en-US" sz="1800" dirty="0">
                <a:latin typeface="Open Sans" panose="020B0606030504020204" pitchFamily="34" charset="0"/>
              </a:rPr>
              <a:t>Labour force</a:t>
            </a:r>
          </a:p>
          <a:p>
            <a:pPr marL="342900" lvl="1" indent="-342900" algn="l" eaLnBrk="1" hangingPunct="1">
              <a:spcBef>
                <a:spcPct val="20000"/>
              </a:spcBef>
              <a:buClr>
                <a:schemeClr val="tx1">
                  <a:lumMod val="65000"/>
                  <a:lumOff val="35000"/>
                </a:schemeClr>
              </a:buClr>
              <a:buFont typeface="Arial" panose="020B0604020202020204" pitchFamily="34" charset="0"/>
              <a:buChar char="•"/>
            </a:pPr>
            <a:r>
              <a:rPr lang="en-US" sz="1800" dirty="0">
                <a:latin typeface="Open Sans" panose="020B0606030504020204" pitchFamily="34" charset="0"/>
              </a:rPr>
              <a:t>Income </a:t>
            </a:r>
          </a:p>
          <a:p>
            <a:pPr marL="342900" indent="-342900" algn="l" eaLnBrk="1" hangingPunct="1">
              <a:spcBef>
                <a:spcPct val="20000"/>
              </a:spcBef>
              <a:buClr>
                <a:schemeClr val="tx1">
                  <a:lumMod val="65000"/>
                  <a:lumOff val="35000"/>
                </a:schemeClr>
              </a:buClr>
              <a:buFont typeface="Arial" panose="020B0604020202020204" pitchFamily="34" charset="0"/>
              <a:buChar char="•"/>
            </a:pPr>
            <a:endParaRPr lang="en-US" sz="1800" dirty="0">
              <a:latin typeface="Open Sans" panose="020B0606030504020204" pitchFamily="34" charset="0"/>
            </a:endParaRPr>
          </a:p>
          <a:p>
            <a:pPr marL="342900" indent="-342900" algn="l" eaLnBrk="1" hangingPunct="1">
              <a:spcBef>
                <a:spcPct val="20000"/>
              </a:spcBef>
              <a:buClr>
                <a:schemeClr val="tx1">
                  <a:lumMod val="65000"/>
                  <a:lumOff val="35000"/>
                </a:schemeClr>
              </a:buClr>
              <a:buFont typeface="Arial" panose="020B0604020202020204" pitchFamily="34" charset="0"/>
              <a:buChar char="•"/>
            </a:pPr>
            <a:r>
              <a:rPr lang="en-US" sz="1800" dirty="0">
                <a:latin typeface="Open Sans" panose="020B0606030504020204" pitchFamily="34" charset="0"/>
              </a:rPr>
              <a:t>The data collected are later disseminated through various platforms, as for comparison purposes, data collected and produced are desegregated at a Municipality level which helps to compare within the federal State. Also data are used to compare the NRW with rest of Federal States in Germany and rest of EU.</a:t>
            </a:r>
          </a:p>
          <a:p>
            <a:pPr marL="342900" indent="-342900" algn="l" eaLnBrk="1" hangingPunct="1">
              <a:spcBef>
                <a:spcPct val="20000"/>
              </a:spcBef>
              <a:buClr>
                <a:schemeClr val="tx1">
                  <a:lumMod val="65000"/>
                  <a:lumOff val="35000"/>
                </a:schemeClr>
              </a:buClr>
              <a:buFont typeface="Arial" panose="020B0604020202020204" pitchFamily="34" charset="0"/>
              <a:buChar char="•"/>
            </a:pPr>
            <a:r>
              <a:rPr lang="en-US" sz="1800" dirty="0">
                <a:latin typeface="Open Sans" panose="020B0606030504020204" pitchFamily="34" charset="0"/>
              </a:rPr>
              <a:t>The Agency publishes annual reports and published on GIB websites and short reports in 15 pages for bi-annual and large annual reports.</a:t>
            </a:r>
          </a:p>
        </p:txBody>
      </p:sp>
    </p:spTree>
    <p:extLst>
      <p:ext uri="{BB962C8B-B14F-4D97-AF65-F5344CB8AC3E}">
        <p14:creationId xmlns:p14="http://schemas.microsoft.com/office/powerpoint/2010/main" val="1630855268"/>
      </p:ext>
    </p:extLst>
  </p:cSld>
  <p:clrMapOvr>
    <a:masterClrMapping/>
  </p:clrMapOvr>
</p:sld>
</file>

<file path=ppt/theme/theme1.xml><?xml version="1.0" encoding="utf-8"?>
<a:theme xmlns:a="http://schemas.openxmlformats.org/drawingml/2006/main" name="Neu_blank">
  <a:themeElements>
    <a:clrScheme name="denkmodell_Icons">
      <a:dk1>
        <a:sysClr val="windowText" lastClr="000000"/>
      </a:dk1>
      <a:lt1>
        <a:sysClr val="window" lastClr="FFFFFF"/>
      </a:lt1>
      <a:dk2>
        <a:srgbClr val="0062A1"/>
      </a:dk2>
      <a:lt2>
        <a:srgbClr val="FFFFFF"/>
      </a:lt2>
      <a:accent1>
        <a:srgbClr val="0062A1"/>
      </a:accent1>
      <a:accent2>
        <a:srgbClr val="61A3D3"/>
      </a:accent2>
      <a:accent3>
        <a:srgbClr val="C1022D"/>
      </a:accent3>
      <a:accent4>
        <a:srgbClr val="0085C5"/>
      </a:accent4>
      <a:accent5>
        <a:srgbClr val="9DDDFF"/>
      </a:accent5>
      <a:accent6>
        <a:srgbClr val="F02C59"/>
      </a:accent6>
      <a:hlink>
        <a:srgbClr val="7F7F7F"/>
      </a:hlink>
      <a:folHlink>
        <a:srgbClr val="595959"/>
      </a:folHlink>
    </a:clrScheme>
    <a:fontScheme name="denkmodell">
      <a:majorFont>
        <a:latin typeface="Open Sans Semibold"/>
        <a:ea typeface=""/>
        <a:cs typeface=""/>
      </a:majorFont>
      <a:minorFont>
        <a:latin typeface="Open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lIns="36000" tIns="36000" rIns="36000" bIns="36000" anchor="ctr"/>
      <a:lstStyle>
        <a:defPPr>
          <a:defRPr dirty="0"/>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altLang="de-DE" sz="1000" b="0" i="0" u="none" strike="noStrike" cap="none" normalizeH="0" baseline="0" smtClean="0">
            <a:ln>
              <a:noFill/>
            </a:ln>
            <a:solidFill>
              <a:schemeClr val="tx1"/>
            </a:solidFill>
            <a:effectLst/>
            <a:latin typeface="Arial" charset="0"/>
          </a:defRPr>
        </a:defPPr>
      </a:lstStyle>
    </a:lnDef>
  </a:objectDefaults>
  <a:extraClrSchemeLst>
    <a:extraClrScheme>
      <a:clrScheme name="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2517</Words>
  <Application>Microsoft Office PowerPoint</Application>
  <PresentationFormat>Bildschirmpräsentation (4:3)</PresentationFormat>
  <Paragraphs>352</Paragraphs>
  <Slides>36</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36</vt:i4>
      </vt:variant>
    </vt:vector>
  </HeadingPairs>
  <TitlesOfParts>
    <vt:vector size="43" baseType="lpstr">
      <vt:lpstr>Arial</vt:lpstr>
      <vt:lpstr>Calibri</vt:lpstr>
      <vt:lpstr>Maiandra GD</vt:lpstr>
      <vt:lpstr>Open Sans</vt:lpstr>
      <vt:lpstr>Open Sans Light</vt:lpstr>
      <vt:lpstr>Wingdings</vt:lpstr>
      <vt:lpstr>Neu_blank</vt:lpstr>
      <vt:lpstr>PowerPoint-Präsentation</vt:lpstr>
      <vt:lpstr>PowerPoint-Präsentation</vt:lpstr>
      <vt:lpstr>Guiding Questions of CoP 1 EN/FR Members (1/3) </vt:lpstr>
      <vt:lpstr>PowerPoint-Präsentation</vt:lpstr>
      <vt:lpstr>Guiding Questions of CoP 1 EN/FR Members (3/3)</vt:lpstr>
      <vt:lpstr>PowerPoint-Präsentation</vt:lpstr>
      <vt:lpstr>2.1 GIB - Gesellschaft für innovative Beschäftigungsförderung NRW / Association for Innovative Employment Promotion North Rhine- Westphalia</vt:lpstr>
      <vt:lpstr>PowerPoint-Präsentation</vt:lpstr>
      <vt:lpstr>PowerPoint-Präsentation</vt:lpstr>
      <vt:lpstr>  2.2 Employment Office Brühl  https://www.arbeitsagentur.de/vor-ort/bruehl/startseite   </vt:lpstr>
      <vt:lpstr>PowerPoint-Präsentation</vt:lpstr>
      <vt:lpstr>PowerPoint-Präsentation</vt:lpstr>
      <vt:lpstr> Federal Employment Agency – Statistical Service (2nd Session) – 2/3</vt:lpstr>
      <vt:lpstr>Federal Employment Agency – Statistical Service (2nd Session) – 3/3</vt:lpstr>
      <vt:lpstr>2.3 Case Study – Labour market information in Rwanda (1/4)</vt:lpstr>
      <vt:lpstr>2.3 Case Study – Labour market information in Rwanda (2/4) </vt:lpstr>
      <vt:lpstr>2.3 Case Study – Labour market information in Rwanda (3/4)</vt:lpstr>
      <vt:lpstr>2.3 Case Study – Labour market information in Rwanda (4/4)</vt:lpstr>
      <vt:lpstr>2.4 BIBB- Federal Institute for Vocational Education and Training (1/3)</vt:lpstr>
      <vt:lpstr>2.4 BIBB- Federal Institute for Vocational Education and Training (2/3)</vt:lpstr>
      <vt:lpstr>2.4 BIBB- Federal Institute for Vocational Education and Training (3/3)</vt:lpstr>
      <vt:lpstr> 2.5 Regional Chamber of Commerce and Industry North Rhine-Westphalia / Research Institute WifOR (1/3) http://www.ihk-fachkraefte-nrw.de/  </vt:lpstr>
      <vt:lpstr>2.5 Regional Chamber of Commerce and Industry North Rhine-Westphalia / Research Institute WifOR (2/3)</vt:lpstr>
      <vt:lpstr>What data and assumptions are hidden behind?</vt:lpstr>
      <vt:lpstr>2.6 Case Study – Labour market information in  Morocco (1/2) </vt:lpstr>
      <vt:lpstr>2.6 Case Study – Labour market information in  Morocco (2/2) </vt:lpstr>
      <vt:lpstr>PowerPoint-Präsentation</vt:lpstr>
      <vt:lpstr>PowerPoint-Präsentation</vt:lpstr>
      <vt:lpstr>What were the most valuable insights on the Study Tour (2/2) </vt:lpstr>
      <vt:lpstr>4. Way Forward </vt:lpstr>
      <vt:lpstr>Way forward – Further work within CoPs EN/FR (1/3)</vt:lpstr>
      <vt:lpstr>Way forward – Further work within CoPs EN/FR (2/3)</vt:lpstr>
      <vt:lpstr>Way forward – Further work within CoPs EN/FR (3/3)</vt:lpstr>
      <vt:lpstr>PowerPoint-Präsentation</vt:lpstr>
      <vt:lpstr>Evaluation 1 – Best rated meetings </vt:lpstr>
      <vt:lpstr>Evaluation 2 – Appreciation and room for improvement  </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Dr. Sybil Dümchen | denkmodell GmbH</dc:creator>
  <cp:lastModifiedBy>Katja Janischewski</cp:lastModifiedBy>
  <cp:revision>275</cp:revision>
  <cp:lastPrinted>2020-01-09T14:21:44Z</cp:lastPrinted>
  <dcterms:created xsi:type="dcterms:W3CDTF">2019-04-30T15:52:06Z</dcterms:created>
  <dcterms:modified xsi:type="dcterms:W3CDTF">2020-01-15T15:02:22Z</dcterms:modified>
  <cp:version>1</cp:version>
</cp:coreProperties>
</file>