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  <p:sldMasterId id="2147483718" r:id="rId3"/>
  </p:sldMasterIdLst>
  <p:notesMasterIdLst>
    <p:notesMasterId r:id="rId29"/>
  </p:notesMasterIdLst>
  <p:handoutMasterIdLst>
    <p:handoutMasterId r:id="rId30"/>
  </p:handoutMasterIdLst>
  <p:sldIdLst>
    <p:sldId id="635" r:id="rId4"/>
    <p:sldId id="852" r:id="rId5"/>
    <p:sldId id="855" r:id="rId6"/>
    <p:sldId id="839" r:id="rId7"/>
    <p:sldId id="840" r:id="rId8"/>
    <p:sldId id="841" r:id="rId9"/>
    <p:sldId id="858" r:id="rId10"/>
    <p:sldId id="868" r:id="rId11"/>
    <p:sldId id="856" r:id="rId12"/>
    <p:sldId id="857" r:id="rId13"/>
    <p:sldId id="849" r:id="rId14"/>
    <p:sldId id="859" r:id="rId15"/>
    <p:sldId id="860" r:id="rId16"/>
    <p:sldId id="861" r:id="rId17"/>
    <p:sldId id="862" r:id="rId18"/>
    <p:sldId id="863" r:id="rId19"/>
    <p:sldId id="864" r:id="rId20"/>
    <p:sldId id="865" r:id="rId21"/>
    <p:sldId id="866" r:id="rId22"/>
    <p:sldId id="867" r:id="rId23"/>
    <p:sldId id="869" r:id="rId24"/>
    <p:sldId id="870" r:id="rId25"/>
    <p:sldId id="871" r:id="rId26"/>
    <p:sldId id="873" r:id="rId27"/>
    <p:sldId id="872" r:id="rId28"/>
  </p:sldIdLst>
  <p:sldSz cx="9144000" cy="6858000" type="screen4x3"/>
  <p:notesSz cx="70104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1">
          <p15:clr>
            <a:srgbClr val="A4A3A4"/>
          </p15:clr>
        </p15:guide>
        <p15:guide id="2" orient="horz" pos="2738">
          <p15:clr>
            <a:srgbClr val="A4A3A4"/>
          </p15:clr>
        </p15:guide>
        <p15:guide id="3" orient="horz" pos="4001">
          <p15:clr>
            <a:srgbClr val="A4A3A4"/>
          </p15:clr>
        </p15:guide>
        <p15:guide id="4" pos="409">
          <p15:clr>
            <a:srgbClr val="A4A3A4"/>
          </p15:clr>
        </p15:guide>
        <p15:guide id="5" pos="5502">
          <p15:clr>
            <a:srgbClr val="A4A3A4"/>
          </p15:clr>
        </p15:guide>
        <p15:guide id="6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167"/>
    <a:srgbClr val="D5240F"/>
    <a:srgbClr val="C0504D"/>
    <a:srgbClr val="4F81BD"/>
    <a:srgbClr val="4F70BD"/>
    <a:srgbClr val="C5D3F3"/>
    <a:srgbClr val="ECEBE8"/>
    <a:srgbClr val="291191"/>
    <a:srgbClr val="3114A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2362" autoAdjust="0"/>
  </p:normalViewPr>
  <p:slideViewPr>
    <p:cSldViewPr snapToGrid="0">
      <p:cViewPr varScale="1">
        <p:scale>
          <a:sx n="58" d="100"/>
          <a:sy n="58" d="100"/>
        </p:scale>
        <p:origin x="1136" y="52"/>
      </p:cViewPr>
      <p:guideLst>
        <p:guide orient="horz" pos="1131"/>
        <p:guide orient="horz" pos="2738"/>
        <p:guide orient="horz" pos="4001"/>
        <p:guide pos="409"/>
        <p:guide pos="5502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94" y="-108"/>
      </p:cViewPr>
      <p:guideLst>
        <p:guide orient="horz" pos="2928"/>
        <p:guide pos="220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A70FD-C72E-4DAD-909E-215D93AC46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AD8067-5690-428E-ABB9-F96204E8DB0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1600" dirty="0"/>
            <a:t>Roles and responsibilities of different actors at national and regional level for collection, analysis and dissemination of LMI</a:t>
          </a:r>
          <a:endParaRPr lang="de-DE" sz="1600" dirty="0"/>
        </a:p>
      </dgm:t>
    </dgm:pt>
    <dgm:pt modelId="{7FAA5940-DC80-45E2-80B9-A81F4B5A5D61}" type="parTrans" cxnId="{113FC6E4-B7CD-4B04-9AE5-BA933032865B}">
      <dgm:prSet/>
      <dgm:spPr/>
      <dgm:t>
        <a:bodyPr/>
        <a:lstStyle/>
        <a:p>
          <a:endParaRPr lang="de-DE" sz="1600"/>
        </a:p>
      </dgm:t>
    </dgm:pt>
    <dgm:pt modelId="{44E4FD9D-BF05-4401-8FB1-7FA23B0B0202}" type="sibTrans" cxnId="{113FC6E4-B7CD-4B04-9AE5-BA933032865B}">
      <dgm:prSet/>
      <dgm:spPr>
        <a:ln>
          <a:solidFill>
            <a:srgbClr val="48B167"/>
          </a:solidFill>
        </a:ln>
      </dgm:spPr>
      <dgm:t>
        <a:bodyPr/>
        <a:lstStyle/>
        <a:p>
          <a:endParaRPr lang="de-DE" sz="1600"/>
        </a:p>
      </dgm:t>
    </dgm:pt>
    <dgm:pt modelId="{A3E1FFE1-815E-4706-B606-8ED020AF9C3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1600" dirty="0"/>
            <a:t>Variety of sources for LMI, including qualitative data and private sector </a:t>
          </a:r>
          <a:endParaRPr lang="de-DE" sz="1600" dirty="0"/>
        </a:p>
      </dgm:t>
    </dgm:pt>
    <dgm:pt modelId="{D24A4D4D-46DD-483D-AC48-4611A04234EA}" type="parTrans" cxnId="{9934628F-B867-44D9-8197-27AC27DA63A4}">
      <dgm:prSet/>
      <dgm:spPr/>
      <dgm:t>
        <a:bodyPr/>
        <a:lstStyle/>
        <a:p>
          <a:endParaRPr lang="de-DE" sz="1600"/>
        </a:p>
      </dgm:t>
    </dgm:pt>
    <dgm:pt modelId="{47CD5415-04A5-4A54-8341-52C33FA69D35}" type="sibTrans" cxnId="{9934628F-B867-44D9-8197-27AC27DA63A4}">
      <dgm:prSet/>
      <dgm:spPr/>
      <dgm:t>
        <a:bodyPr/>
        <a:lstStyle/>
        <a:p>
          <a:endParaRPr lang="de-DE" sz="1600"/>
        </a:p>
      </dgm:t>
    </dgm:pt>
    <dgm:pt modelId="{3D0DEABA-149B-4CB7-BE43-AB26E7721E0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600" dirty="0"/>
            <a:t>Engagement of private sector in LMI (for data collection, analysis and usage)</a:t>
          </a:r>
          <a:endParaRPr lang="de-DE" sz="1600" dirty="0"/>
        </a:p>
      </dgm:t>
    </dgm:pt>
    <dgm:pt modelId="{666F1EA8-3F8D-4859-B420-61F82F1FC153}" type="parTrans" cxnId="{9AF092CB-0128-4A28-B1EC-A59E1C6155A5}">
      <dgm:prSet/>
      <dgm:spPr/>
      <dgm:t>
        <a:bodyPr/>
        <a:lstStyle/>
        <a:p>
          <a:endParaRPr lang="de-DE" sz="1600"/>
        </a:p>
      </dgm:t>
    </dgm:pt>
    <dgm:pt modelId="{A785EEBB-D974-4084-B522-4BA391B123F9}" type="sibTrans" cxnId="{9AF092CB-0128-4A28-B1EC-A59E1C6155A5}">
      <dgm:prSet/>
      <dgm:spPr/>
      <dgm:t>
        <a:bodyPr/>
        <a:lstStyle/>
        <a:p>
          <a:endParaRPr lang="de-DE" sz="1600"/>
        </a:p>
      </dgm:t>
    </dgm:pt>
    <dgm:pt modelId="{61C291B5-0BC2-4728-BDEF-A6579F38BCE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600"/>
            <a:t>Usage of LMI in design and implementation of different labour market intervention and services (including career guidance)</a:t>
          </a:r>
          <a:endParaRPr lang="de-DE" sz="1600" dirty="0"/>
        </a:p>
      </dgm:t>
    </dgm:pt>
    <dgm:pt modelId="{82C0C01A-1805-4EB4-BE70-C64D2281C3C1}" type="parTrans" cxnId="{4BAD9E02-3C0B-4810-A583-A4D7CF5650CF}">
      <dgm:prSet/>
      <dgm:spPr/>
      <dgm:t>
        <a:bodyPr/>
        <a:lstStyle/>
        <a:p>
          <a:endParaRPr lang="de-DE" sz="1600"/>
        </a:p>
      </dgm:t>
    </dgm:pt>
    <dgm:pt modelId="{416D8A05-AFA6-433E-882F-36D3673F8F5E}" type="sibTrans" cxnId="{4BAD9E02-3C0B-4810-A583-A4D7CF5650CF}">
      <dgm:prSet/>
      <dgm:spPr/>
      <dgm:t>
        <a:bodyPr/>
        <a:lstStyle/>
        <a:p>
          <a:endParaRPr lang="de-DE" sz="1600"/>
        </a:p>
      </dgm:t>
    </dgm:pt>
    <dgm:pt modelId="{175AB5E8-DA7F-45AD-A762-28BF832B6E0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600" dirty="0"/>
            <a:t>User-friendly processing and visualisation of LMI</a:t>
          </a:r>
          <a:endParaRPr lang="de-DE" sz="1600" dirty="0"/>
        </a:p>
      </dgm:t>
    </dgm:pt>
    <dgm:pt modelId="{72858205-796E-4C94-8E15-5D8802C082CD}" type="parTrans" cxnId="{1346C270-BAC1-4442-B619-62D013FE0331}">
      <dgm:prSet/>
      <dgm:spPr/>
      <dgm:t>
        <a:bodyPr/>
        <a:lstStyle/>
        <a:p>
          <a:endParaRPr lang="de-DE" sz="1600"/>
        </a:p>
      </dgm:t>
    </dgm:pt>
    <dgm:pt modelId="{1A8FA662-7161-4044-AC1C-019FCC3907A4}" type="sibTrans" cxnId="{1346C270-BAC1-4442-B619-62D013FE0331}">
      <dgm:prSet/>
      <dgm:spPr/>
      <dgm:t>
        <a:bodyPr/>
        <a:lstStyle/>
        <a:p>
          <a:endParaRPr lang="de-DE" sz="1600"/>
        </a:p>
      </dgm:t>
    </dgm:pt>
    <dgm:pt modelId="{A74DFC57-92DF-4F4D-8C90-631EF085876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en-GB" sz="1600"/>
            <a:t>Addressing informal sector in LMI</a:t>
          </a:r>
          <a:endParaRPr lang="de-DE" sz="1600" dirty="0"/>
        </a:p>
      </dgm:t>
    </dgm:pt>
    <dgm:pt modelId="{A381687A-2BD6-41F8-8985-6A9B40BA48EE}" type="parTrans" cxnId="{AF730931-ACD3-4A7A-B430-D90FFBCAB77B}">
      <dgm:prSet/>
      <dgm:spPr/>
      <dgm:t>
        <a:bodyPr/>
        <a:lstStyle/>
        <a:p>
          <a:endParaRPr lang="de-DE" sz="1600"/>
        </a:p>
      </dgm:t>
    </dgm:pt>
    <dgm:pt modelId="{02F84B75-E161-476C-A869-61255C8C51F4}" type="sibTrans" cxnId="{AF730931-ACD3-4A7A-B430-D90FFBCAB77B}">
      <dgm:prSet/>
      <dgm:spPr/>
      <dgm:t>
        <a:bodyPr/>
        <a:lstStyle/>
        <a:p>
          <a:endParaRPr lang="de-DE" sz="1600"/>
        </a:p>
      </dgm:t>
    </dgm:pt>
    <dgm:pt modelId="{141E747A-34B2-4223-BCAE-2AB45D9FAB71}" type="pres">
      <dgm:prSet presAssocID="{216A70FD-C72E-4DAD-909E-215D93AC463B}" presName="Name0" presStyleCnt="0">
        <dgm:presLayoutVars>
          <dgm:chMax val="7"/>
          <dgm:chPref val="7"/>
          <dgm:dir/>
        </dgm:presLayoutVars>
      </dgm:prSet>
      <dgm:spPr/>
    </dgm:pt>
    <dgm:pt modelId="{54706BF3-CFD5-403A-B480-4E1C248A6CB1}" type="pres">
      <dgm:prSet presAssocID="{216A70FD-C72E-4DAD-909E-215D93AC463B}" presName="Name1" presStyleCnt="0"/>
      <dgm:spPr/>
    </dgm:pt>
    <dgm:pt modelId="{6B340C51-6341-4E9B-A26D-0C6558D60FC2}" type="pres">
      <dgm:prSet presAssocID="{216A70FD-C72E-4DAD-909E-215D93AC463B}" presName="cycle" presStyleCnt="0"/>
      <dgm:spPr/>
    </dgm:pt>
    <dgm:pt modelId="{92E5DD4B-214E-4C22-87D2-B42C314C82FE}" type="pres">
      <dgm:prSet presAssocID="{216A70FD-C72E-4DAD-909E-215D93AC463B}" presName="srcNode" presStyleLbl="node1" presStyleIdx="0" presStyleCnt="6"/>
      <dgm:spPr/>
    </dgm:pt>
    <dgm:pt modelId="{CA17A3C6-398B-4096-8154-D8ABD561646C}" type="pres">
      <dgm:prSet presAssocID="{216A70FD-C72E-4DAD-909E-215D93AC463B}" presName="conn" presStyleLbl="parChTrans1D2" presStyleIdx="0" presStyleCnt="1" custLinFactNeighborX="-28099" custLinFactNeighborY="3222"/>
      <dgm:spPr/>
    </dgm:pt>
    <dgm:pt modelId="{058E2B88-27BD-4BCC-B83F-2DD5F2A46740}" type="pres">
      <dgm:prSet presAssocID="{216A70FD-C72E-4DAD-909E-215D93AC463B}" presName="extraNode" presStyleLbl="node1" presStyleIdx="0" presStyleCnt="6"/>
      <dgm:spPr/>
    </dgm:pt>
    <dgm:pt modelId="{BD857510-598B-493F-BA74-FAB39F4C2823}" type="pres">
      <dgm:prSet presAssocID="{216A70FD-C72E-4DAD-909E-215D93AC463B}" presName="dstNode" presStyleLbl="node1" presStyleIdx="0" presStyleCnt="6"/>
      <dgm:spPr/>
    </dgm:pt>
    <dgm:pt modelId="{87FA7CB8-FD5E-45BC-A7F1-F294C4D1D109}" type="pres">
      <dgm:prSet presAssocID="{55AD8067-5690-428E-ABB9-F96204E8DB06}" presName="text_1" presStyleLbl="node1" presStyleIdx="0" presStyleCnt="6">
        <dgm:presLayoutVars>
          <dgm:bulletEnabled val="1"/>
        </dgm:presLayoutVars>
      </dgm:prSet>
      <dgm:spPr/>
    </dgm:pt>
    <dgm:pt modelId="{135906E3-D894-4A77-AE71-846CBF6E5F2B}" type="pres">
      <dgm:prSet presAssocID="{55AD8067-5690-428E-ABB9-F96204E8DB06}" presName="accent_1" presStyleCnt="0"/>
      <dgm:spPr/>
    </dgm:pt>
    <dgm:pt modelId="{2FF9A442-6F32-40C6-AC02-561DAA05810A}" type="pres">
      <dgm:prSet presAssocID="{55AD8067-5690-428E-ABB9-F96204E8DB06}" presName="accentRepeatNode" presStyleLbl="solidFgAcc1" presStyleIdx="0" presStyleCnt="6"/>
      <dgm:spPr>
        <a:solidFill>
          <a:srgbClr val="48B167"/>
        </a:solidFill>
        <a:ln>
          <a:solidFill>
            <a:srgbClr val="48B167"/>
          </a:solidFill>
        </a:ln>
      </dgm:spPr>
    </dgm:pt>
    <dgm:pt modelId="{C9D676A1-768E-415B-AD72-CA373F496C5A}" type="pres">
      <dgm:prSet presAssocID="{A3E1FFE1-815E-4706-B606-8ED020AF9C36}" presName="text_2" presStyleLbl="node1" presStyleIdx="1" presStyleCnt="6" custLinFactNeighborY="0">
        <dgm:presLayoutVars>
          <dgm:bulletEnabled val="1"/>
        </dgm:presLayoutVars>
      </dgm:prSet>
      <dgm:spPr/>
    </dgm:pt>
    <dgm:pt modelId="{69828E36-4477-4020-AE1E-EDFF40BA5BE7}" type="pres">
      <dgm:prSet presAssocID="{A3E1FFE1-815E-4706-B606-8ED020AF9C36}" presName="accent_2" presStyleCnt="0"/>
      <dgm:spPr/>
    </dgm:pt>
    <dgm:pt modelId="{CF9E93BC-3E5B-443B-8DA2-23293FFAED5F}" type="pres">
      <dgm:prSet presAssocID="{A3E1FFE1-815E-4706-B606-8ED020AF9C36}" presName="accentRepeatNode" presStyleLbl="solidFgAcc1" presStyleIdx="1" presStyleCnt="6"/>
      <dgm:spPr>
        <a:solidFill>
          <a:srgbClr val="48B167"/>
        </a:solidFill>
        <a:ln>
          <a:solidFill>
            <a:srgbClr val="48B167"/>
          </a:solidFill>
        </a:ln>
      </dgm:spPr>
    </dgm:pt>
    <dgm:pt modelId="{9A92FB46-21AD-40D6-BC02-A768CDBDFAB0}" type="pres">
      <dgm:prSet presAssocID="{3D0DEABA-149B-4CB7-BE43-AB26E7721E08}" presName="text_3" presStyleLbl="node1" presStyleIdx="2" presStyleCnt="6" custLinFactNeighborY="0">
        <dgm:presLayoutVars>
          <dgm:bulletEnabled val="1"/>
        </dgm:presLayoutVars>
      </dgm:prSet>
      <dgm:spPr/>
    </dgm:pt>
    <dgm:pt modelId="{EED109FC-1D8B-4E45-9994-621158D2CE2B}" type="pres">
      <dgm:prSet presAssocID="{3D0DEABA-149B-4CB7-BE43-AB26E7721E08}" presName="accent_3" presStyleCnt="0"/>
      <dgm:spPr/>
    </dgm:pt>
    <dgm:pt modelId="{D18AD02F-9888-4E9F-9041-4B1ED4839F1E}" type="pres">
      <dgm:prSet presAssocID="{3D0DEABA-149B-4CB7-BE43-AB26E7721E08}" presName="accentRepeatNode" presStyleLbl="solidFgAcc1" presStyleIdx="2" presStyleCnt="6"/>
      <dgm:spPr>
        <a:solidFill>
          <a:srgbClr val="48B167"/>
        </a:solidFill>
        <a:ln>
          <a:solidFill>
            <a:srgbClr val="48B167"/>
          </a:solidFill>
        </a:ln>
      </dgm:spPr>
    </dgm:pt>
    <dgm:pt modelId="{439E6FA0-71ED-40AD-AD36-BB02041E3CFB}" type="pres">
      <dgm:prSet presAssocID="{61C291B5-0BC2-4728-BDEF-A6579F38BCE6}" presName="text_4" presStyleLbl="node1" presStyleIdx="3" presStyleCnt="6" custLinFactNeighborY="0">
        <dgm:presLayoutVars>
          <dgm:bulletEnabled val="1"/>
        </dgm:presLayoutVars>
      </dgm:prSet>
      <dgm:spPr/>
    </dgm:pt>
    <dgm:pt modelId="{E73C03E6-E490-42E4-A6CA-593F874D042D}" type="pres">
      <dgm:prSet presAssocID="{61C291B5-0BC2-4728-BDEF-A6579F38BCE6}" presName="accent_4" presStyleCnt="0"/>
      <dgm:spPr/>
    </dgm:pt>
    <dgm:pt modelId="{C995C7AA-4E1A-49C0-A686-A2E9382AA3AA}" type="pres">
      <dgm:prSet presAssocID="{61C291B5-0BC2-4728-BDEF-A6579F38BCE6}" presName="accentRepeatNode" presStyleLbl="solidFgAcc1" presStyleIdx="3" presStyleCnt="6"/>
      <dgm:spPr>
        <a:solidFill>
          <a:srgbClr val="48B167"/>
        </a:solidFill>
        <a:ln>
          <a:solidFill>
            <a:srgbClr val="48B167"/>
          </a:solidFill>
        </a:ln>
      </dgm:spPr>
    </dgm:pt>
    <dgm:pt modelId="{28A17EB6-3DE9-4A07-87CB-4258017A9FCD}" type="pres">
      <dgm:prSet presAssocID="{175AB5E8-DA7F-45AD-A762-28BF832B6E0A}" presName="text_5" presStyleLbl="node1" presStyleIdx="4" presStyleCnt="6" custLinFactNeighborY="0">
        <dgm:presLayoutVars>
          <dgm:bulletEnabled val="1"/>
        </dgm:presLayoutVars>
      </dgm:prSet>
      <dgm:spPr/>
    </dgm:pt>
    <dgm:pt modelId="{3AE4D231-76D4-4343-BBE6-174612B3F08D}" type="pres">
      <dgm:prSet presAssocID="{175AB5E8-DA7F-45AD-A762-28BF832B6E0A}" presName="accent_5" presStyleCnt="0"/>
      <dgm:spPr/>
    </dgm:pt>
    <dgm:pt modelId="{CA044347-5A1D-4232-9260-C205038569DA}" type="pres">
      <dgm:prSet presAssocID="{175AB5E8-DA7F-45AD-A762-28BF832B6E0A}" presName="accentRepeatNode" presStyleLbl="solidFgAcc1" presStyleIdx="4" presStyleCnt="6"/>
      <dgm:spPr>
        <a:solidFill>
          <a:srgbClr val="48B167"/>
        </a:solidFill>
        <a:ln>
          <a:solidFill>
            <a:srgbClr val="48B167"/>
          </a:solidFill>
        </a:ln>
      </dgm:spPr>
    </dgm:pt>
    <dgm:pt modelId="{46067B98-5C3C-4213-A8FB-4FE403F922A3}" type="pres">
      <dgm:prSet presAssocID="{A74DFC57-92DF-4F4D-8C90-631EF085876A}" presName="text_6" presStyleLbl="node1" presStyleIdx="5" presStyleCnt="6" custLinFactNeighborY="0">
        <dgm:presLayoutVars>
          <dgm:bulletEnabled val="1"/>
        </dgm:presLayoutVars>
      </dgm:prSet>
      <dgm:spPr/>
    </dgm:pt>
    <dgm:pt modelId="{67086C4E-4D00-42AD-A9CA-12481E0B8F20}" type="pres">
      <dgm:prSet presAssocID="{A74DFC57-92DF-4F4D-8C90-631EF085876A}" presName="accent_6" presStyleCnt="0"/>
      <dgm:spPr/>
    </dgm:pt>
    <dgm:pt modelId="{2D8E78DE-141B-45C0-834D-94D7447AC716}" type="pres">
      <dgm:prSet presAssocID="{A74DFC57-92DF-4F4D-8C90-631EF085876A}" presName="accentRepeatNode" presStyleLbl="solidFgAcc1" presStyleIdx="5" presStyleCnt="6"/>
      <dgm:spPr>
        <a:solidFill>
          <a:srgbClr val="48B167"/>
        </a:solidFill>
        <a:ln>
          <a:solidFill>
            <a:srgbClr val="48B167"/>
          </a:solidFill>
        </a:ln>
      </dgm:spPr>
    </dgm:pt>
  </dgm:ptLst>
  <dgm:cxnLst>
    <dgm:cxn modelId="{4BAD9E02-3C0B-4810-A583-A4D7CF5650CF}" srcId="{216A70FD-C72E-4DAD-909E-215D93AC463B}" destId="{61C291B5-0BC2-4728-BDEF-A6579F38BCE6}" srcOrd="3" destOrd="0" parTransId="{82C0C01A-1805-4EB4-BE70-C64D2281C3C1}" sibTransId="{416D8A05-AFA6-433E-882F-36D3673F8F5E}"/>
    <dgm:cxn modelId="{ED2BF604-B9AE-46FC-B970-3AAF2855E44E}" type="presOf" srcId="{44E4FD9D-BF05-4401-8FB1-7FA23B0B0202}" destId="{CA17A3C6-398B-4096-8154-D8ABD561646C}" srcOrd="0" destOrd="0" presId="urn:microsoft.com/office/officeart/2008/layout/VerticalCurvedList"/>
    <dgm:cxn modelId="{1CF5322A-F19C-4F8D-AD17-4FC1594191A8}" type="presOf" srcId="{55AD8067-5690-428E-ABB9-F96204E8DB06}" destId="{87FA7CB8-FD5E-45BC-A7F1-F294C4D1D109}" srcOrd="0" destOrd="0" presId="urn:microsoft.com/office/officeart/2008/layout/VerticalCurvedList"/>
    <dgm:cxn modelId="{10A4862C-74A2-46F8-878D-294F9C3964A1}" type="presOf" srcId="{A74DFC57-92DF-4F4D-8C90-631EF085876A}" destId="{46067B98-5C3C-4213-A8FB-4FE403F922A3}" srcOrd="0" destOrd="0" presId="urn:microsoft.com/office/officeart/2008/layout/VerticalCurvedList"/>
    <dgm:cxn modelId="{AF730931-ACD3-4A7A-B430-D90FFBCAB77B}" srcId="{216A70FD-C72E-4DAD-909E-215D93AC463B}" destId="{A74DFC57-92DF-4F4D-8C90-631EF085876A}" srcOrd="5" destOrd="0" parTransId="{A381687A-2BD6-41F8-8985-6A9B40BA48EE}" sibTransId="{02F84B75-E161-476C-A869-61255C8C51F4}"/>
    <dgm:cxn modelId="{1346C270-BAC1-4442-B619-62D013FE0331}" srcId="{216A70FD-C72E-4DAD-909E-215D93AC463B}" destId="{175AB5E8-DA7F-45AD-A762-28BF832B6E0A}" srcOrd="4" destOrd="0" parTransId="{72858205-796E-4C94-8E15-5D8802C082CD}" sibTransId="{1A8FA662-7161-4044-AC1C-019FCC3907A4}"/>
    <dgm:cxn modelId="{60B6DA50-9940-4BED-87DC-0D2A3877CC4F}" type="presOf" srcId="{3D0DEABA-149B-4CB7-BE43-AB26E7721E08}" destId="{9A92FB46-21AD-40D6-BC02-A768CDBDFAB0}" srcOrd="0" destOrd="0" presId="urn:microsoft.com/office/officeart/2008/layout/VerticalCurvedList"/>
    <dgm:cxn modelId="{CC6CC17D-4615-4622-9D3A-D7EBDAB483F8}" type="presOf" srcId="{216A70FD-C72E-4DAD-909E-215D93AC463B}" destId="{141E747A-34B2-4223-BCAE-2AB45D9FAB71}" srcOrd="0" destOrd="0" presId="urn:microsoft.com/office/officeart/2008/layout/VerticalCurvedList"/>
    <dgm:cxn modelId="{9934628F-B867-44D9-8197-27AC27DA63A4}" srcId="{216A70FD-C72E-4DAD-909E-215D93AC463B}" destId="{A3E1FFE1-815E-4706-B606-8ED020AF9C36}" srcOrd="1" destOrd="0" parTransId="{D24A4D4D-46DD-483D-AC48-4611A04234EA}" sibTransId="{47CD5415-04A5-4A54-8341-52C33FA69D35}"/>
    <dgm:cxn modelId="{00633FB0-BC3B-4174-896A-94259110E8A2}" type="presOf" srcId="{175AB5E8-DA7F-45AD-A762-28BF832B6E0A}" destId="{28A17EB6-3DE9-4A07-87CB-4258017A9FCD}" srcOrd="0" destOrd="0" presId="urn:microsoft.com/office/officeart/2008/layout/VerticalCurvedList"/>
    <dgm:cxn modelId="{CDC358CB-4B57-4392-BE91-D2E97DE076CA}" type="presOf" srcId="{A3E1FFE1-815E-4706-B606-8ED020AF9C36}" destId="{C9D676A1-768E-415B-AD72-CA373F496C5A}" srcOrd="0" destOrd="0" presId="urn:microsoft.com/office/officeart/2008/layout/VerticalCurvedList"/>
    <dgm:cxn modelId="{9AF092CB-0128-4A28-B1EC-A59E1C6155A5}" srcId="{216A70FD-C72E-4DAD-909E-215D93AC463B}" destId="{3D0DEABA-149B-4CB7-BE43-AB26E7721E08}" srcOrd="2" destOrd="0" parTransId="{666F1EA8-3F8D-4859-B420-61F82F1FC153}" sibTransId="{A785EEBB-D974-4084-B522-4BA391B123F9}"/>
    <dgm:cxn modelId="{C797C8CE-7960-4D02-A93A-88EA55455676}" type="presOf" srcId="{61C291B5-0BC2-4728-BDEF-A6579F38BCE6}" destId="{439E6FA0-71ED-40AD-AD36-BB02041E3CFB}" srcOrd="0" destOrd="0" presId="urn:microsoft.com/office/officeart/2008/layout/VerticalCurvedList"/>
    <dgm:cxn modelId="{113FC6E4-B7CD-4B04-9AE5-BA933032865B}" srcId="{216A70FD-C72E-4DAD-909E-215D93AC463B}" destId="{55AD8067-5690-428E-ABB9-F96204E8DB06}" srcOrd="0" destOrd="0" parTransId="{7FAA5940-DC80-45E2-80B9-A81F4B5A5D61}" sibTransId="{44E4FD9D-BF05-4401-8FB1-7FA23B0B0202}"/>
    <dgm:cxn modelId="{62DB1B3C-9AE0-4CCA-A8B5-6C54DB725577}" type="presParOf" srcId="{141E747A-34B2-4223-BCAE-2AB45D9FAB71}" destId="{54706BF3-CFD5-403A-B480-4E1C248A6CB1}" srcOrd="0" destOrd="0" presId="urn:microsoft.com/office/officeart/2008/layout/VerticalCurvedList"/>
    <dgm:cxn modelId="{A619D122-0E71-4DBD-B138-BCB872210F69}" type="presParOf" srcId="{54706BF3-CFD5-403A-B480-4E1C248A6CB1}" destId="{6B340C51-6341-4E9B-A26D-0C6558D60FC2}" srcOrd="0" destOrd="0" presId="urn:microsoft.com/office/officeart/2008/layout/VerticalCurvedList"/>
    <dgm:cxn modelId="{7E68323D-2028-4C08-AEA7-B694327ED283}" type="presParOf" srcId="{6B340C51-6341-4E9B-A26D-0C6558D60FC2}" destId="{92E5DD4B-214E-4C22-87D2-B42C314C82FE}" srcOrd="0" destOrd="0" presId="urn:microsoft.com/office/officeart/2008/layout/VerticalCurvedList"/>
    <dgm:cxn modelId="{4394A209-B355-4D74-B011-F888974A9714}" type="presParOf" srcId="{6B340C51-6341-4E9B-A26D-0C6558D60FC2}" destId="{CA17A3C6-398B-4096-8154-D8ABD561646C}" srcOrd="1" destOrd="0" presId="urn:microsoft.com/office/officeart/2008/layout/VerticalCurvedList"/>
    <dgm:cxn modelId="{0A561352-F9D3-4371-A626-664EEEF206DB}" type="presParOf" srcId="{6B340C51-6341-4E9B-A26D-0C6558D60FC2}" destId="{058E2B88-27BD-4BCC-B83F-2DD5F2A46740}" srcOrd="2" destOrd="0" presId="urn:microsoft.com/office/officeart/2008/layout/VerticalCurvedList"/>
    <dgm:cxn modelId="{A4BCE643-4D92-4BCD-B7FC-4CCF59AA9F69}" type="presParOf" srcId="{6B340C51-6341-4E9B-A26D-0C6558D60FC2}" destId="{BD857510-598B-493F-BA74-FAB39F4C2823}" srcOrd="3" destOrd="0" presId="urn:microsoft.com/office/officeart/2008/layout/VerticalCurvedList"/>
    <dgm:cxn modelId="{90ACED70-433B-4453-A63C-A3B19BBCD35F}" type="presParOf" srcId="{54706BF3-CFD5-403A-B480-4E1C248A6CB1}" destId="{87FA7CB8-FD5E-45BC-A7F1-F294C4D1D109}" srcOrd="1" destOrd="0" presId="urn:microsoft.com/office/officeart/2008/layout/VerticalCurvedList"/>
    <dgm:cxn modelId="{72983509-FAA4-42ED-83B1-508D10487B3D}" type="presParOf" srcId="{54706BF3-CFD5-403A-B480-4E1C248A6CB1}" destId="{135906E3-D894-4A77-AE71-846CBF6E5F2B}" srcOrd="2" destOrd="0" presId="urn:microsoft.com/office/officeart/2008/layout/VerticalCurvedList"/>
    <dgm:cxn modelId="{38183264-66BD-4DFB-BC82-C19BBA59B78F}" type="presParOf" srcId="{135906E3-D894-4A77-AE71-846CBF6E5F2B}" destId="{2FF9A442-6F32-40C6-AC02-561DAA05810A}" srcOrd="0" destOrd="0" presId="urn:microsoft.com/office/officeart/2008/layout/VerticalCurvedList"/>
    <dgm:cxn modelId="{9652EB19-C0E5-4076-AF5A-EBA6006F3848}" type="presParOf" srcId="{54706BF3-CFD5-403A-B480-4E1C248A6CB1}" destId="{C9D676A1-768E-415B-AD72-CA373F496C5A}" srcOrd="3" destOrd="0" presId="urn:microsoft.com/office/officeart/2008/layout/VerticalCurvedList"/>
    <dgm:cxn modelId="{65C8CBE3-26CC-47F0-85FC-3D2554E6E40D}" type="presParOf" srcId="{54706BF3-CFD5-403A-B480-4E1C248A6CB1}" destId="{69828E36-4477-4020-AE1E-EDFF40BA5BE7}" srcOrd="4" destOrd="0" presId="urn:microsoft.com/office/officeart/2008/layout/VerticalCurvedList"/>
    <dgm:cxn modelId="{B457AB22-19F7-4035-BC1D-884ED00F838C}" type="presParOf" srcId="{69828E36-4477-4020-AE1E-EDFF40BA5BE7}" destId="{CF9E93BC-3E5B-443B-8DA2-23293FFAED5F}" srcOrd="0" destOrd="0" presId="urn:microsoft.com/office/officeart/2008/layout/VerticalCurvedList"/>
    <dgm:cxn modelId="{7E170733-E4D0-42DC-8260-672E6AAA1C08}" type="presParOf" srcId="{54706BF3-CFD5-403A-B480-4E1C248A6CB1}" destId="{9A92FB46-21AD-40D6-BC02-A768CDBDFAB0}" srcOrd="5" destOrd="0" presId="urn:microsoft.com/office/officeart/2008/layout/VerticalCurvedList"/>
    <dgm:cxn modelId="{95DABADD-A5A0-4E27-9157-AF116542EDD1}" type="presParOf" srcId="{54706BF3-CFD5-403A-B480-4E1C248A6CB1}" destId="{EED109FC-1D8B-4E45-9994-621158D2CE2B}" srcOrd="6" destOrd="0" presId="urn:microsoft.com/office/officeart/2008/layout/VerticalCurvedList"/>
    <dgm:cxn modelId="{101F6AB5-54CF-4306-94A1-C4E83E708F21}" type="presParOf" srcId="{EED109FC-1D8B-4E45-9994-621158D2CE2B}" destId="{D18AD02F-9888-4E9F-9041-4B1ED4839F1E}" srcOrd="0" destOrd="0" presId="urn:microsoft.com/office/officeart/2008/layout/VerticalCurvedList"/>
    <dgm:cxn modelId="{8C963087-6A7D-4B42-ADAC-538BB7481603}" type="presParOf" srcId="{54706BF3-CFD5-403A-B480-4E1C248A6CB1}" destId="{439E6FA0-71ED-40AD-AD36-BB02041E3CFB}" srcOrd="7" destOrd="0" presId="urn:microsoft.com/office/officeart/2008/layout/VerticalCurvedList"/>
    <dgm:cxn modelId="{69141240-1EC2-4E7B-BB0E-F464894A4B1C}" type="presParOf" srcId="{54706BF3-CFD5-403A-B480-4E1C248A6CB1}" destId="{E73C03E6-E490-42E4-A6CA-593F874D042D}" srcOrd="8" destOrd="0" presId="urn:microsoft.com/office/officeart/2008/layout/VerticalCurvedList"/>
    <dgm:cxn modelId="{D2ADA603-D719-4C7C-894F-CC882A425AFD}" type="presParOf" srcId="{E73C03E6-E490-42E4-A6CA-593F874D042D}" destId="{C995C7AA-4E1A-49C0-A686-A2E9382AA3AA}" srcOrd="0" destOrd="0" presId="urn:microsoft.com/office/officeart/2008/layout/VerticalCurvedList"/>
    <dgm:cxn modelId="{1FE20042-72C4-457F-9EC6-1A5C754446F8}" type="presParOf" srcId="{54706BF3-CFD5-403A-B480-4E1C248A6CB1}" destId="{28A17EB6-3DE9-4A07-87CB-4258017A9FCD}" srcOrd="9" destOrd="0" presId="urn:microsoft.com/office/officeart/2008/layout/VerticalCurvedList"/>
    <dgm:cxn modelId="{64FA628C-10ED-40F1-AEE2-751CD5A0A7D8}" type="presParOf" srcId="{54706BF3-CFD5-403A-B480-4E1C248A6CB1}" destId="{3AE4D231-76D4-4343-BBE6-174612B3F08D}" srcOrd="10" destOrd="0" presId="urn:microsoft.com/office/officeart/2008/layout/VerticalCurvedList"/>
    <dgm:cxn modelId="{677B2C21-EED6-44CC-A708-20F9A67AC4BE}" type="presParOf" srcId="{3AE4D231-76D4-4343-BBE6-174612B3F08D}" destId="{CA044347-5A1D-4232-9260-C205038569DA}" srcOrd="0" destOrd="0" presId="urn:microsoft.com/office/officeart/2008/layout/VerticalCurvedList"/>
    <dgm:cxn modelId="{A6B288E1-5E8A-4169-8B64-912FB6D2D271}" type="presParOf" srcId="{54706BF3-CFD5-403A-B480-4E1C248A6CB1}" destId="{46067B98-5C3C-4213-A8FB-4FE403F922A3}" srcOrd="11" destOrd="0" presId="urn:microsoft.com/office/officeart/2008/layout/VerticalCurvedList"/>
    <dgm:cxn modelId="{7898DCAB-8F7F-46CF-ABA7-7F223929C1A3}" type="presParOf" srcId="{54706BF3-CFD5-403A-B480-4E1C248A6CB1}" destId="{67086C4E-4D00-42AD-A9CA-12481E0B8F20}" srcOrd="12" destOrd="0" presId="urn:microsoft.com/office/officeart/2008/layout/VerticalCurvedList"/>
    <dgm:cxn modelId="{DC691497-A0C4-4F06-9D79-E60F179FB35A}" type="presParOf" srcId="{67086C4E-4D00-42AD-A9CA-12481E0B8F20}" destId="{2D8E78DE-141B-45C0-834D-94D7447AC7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7A3C6-398B-4096-8154-D8ABD561646C}">
      <dsp:nvSpPr>
        <dsp:cNvPr id="0" name=""/>
        <dsp:cNvSpPr/>
      </dsp:nvSpPr>
      <dsp:spPr>
        <a:xfrm>
          <a:off x="-5380970" y="-617554"/>
          <a:ext cx="6407281" cy="640728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rgbClr val="48B1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A7CB8-FD5E-45BC-A7F1-F294C4D1D109}">
      <dsp:nvSpPr>
        <dsp:cNvPr id="0" name=""/>
        <dsp:cNvSpPr/>
      </dsp:nvSpPr>
      <dsp:spPr>
        <a:xfrm>
          <a:off x="382632" y="250624"/>
          <a:ext cx="8011199" cy="5010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Roles and responsibilities of different actors at national and regional level for collection, analysis and dissemination of LMI</a:t>
          </a:r>
          <a:endParaRPr lang="de-DE" sz="1600" kern="1200" dirty="0"/>
        </a:p>
      </dsp:txBody>
      <dsp:txXfrm>
        <a:off x="382632" y="250624"/>
        <a:ext cx="8011199" cy="501057"/>
      </dsp:txXfrm>
    </dsp:sp>
    <dsp:sp modelId="{2FF9A442-6F32-40C6-AC02-561DAA05810A}">
      <dsp:nvSpPr>
        <dsp:cNvPr id="0" name=""/>
        <dsp:cNvSpPr/>
      </dsp:nvSpPr>
      <dsp:spPr>
        <a:xfrm>
          <a:off x="69471" y="187991"/>
          <a:ext cx="626322" cy="626322"/>
        </a:xfrm>
        <a:prstGeom prst="ellipse">
          <a:avLst/>
        </a:prstGeom>
        <a:solidFill>
          <a:srgbClr val="48B167"/>
        </a:solidFill>
        <a:ln w="25400" cap="flat" cmpd="sng" algn="ctr">
          <a:solidFill>
            <a:srgbClr val="48B1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676A1-768E-415B-AD72-CA373F496C5A}">
      <dsp:nvSpPr>
        <dsp:cNvPr id="0" name=""/>
        <dsp:cNvSpPr/>
      </dsp:nvSpPr>
      <dsp:spPr>
        <a:xfrm>
          <a:off x="794787" y="1002115"/>
          <a:ext cx="7599044" cy="5010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Variety of sources for LMI, including qualitative data and private sector </a:t>
          </a:r>
          <a:endParaRPr lang="de-DE" sz="1600" kern="1200" dirty="0"/>
        </a:p>
      </dsp:txBody>
      <dsp:txXfrm>
        <a:off x="794787" y="1002115"/>
        <a:ext cx="7599044" cy="501057"/>
      </dsp:txXfrm>
    </dsp:sp>
    <dsp:sp modelId="{CF9E93BC-3E5B-443B-8DA2-23293FFAED5F}">
      <dsp:nvSpPr>
        <dsp:cNvPr id="0" name=""/>
        <dsp:cNvSpPr/>
      </dsp:nvSpPr>
      <dsp:spPr>
        <a:xfrm>
          <a:off x="481626" y="939483"/>
          <a:ext cx="626322" cy="626322"/>
        </a:xfrm>
        <a:prstGeom prst="ellipse">
          <a:avLst/>
        </a:prstGeom>
        <a:solidFill>
          <a:srgbClr val="48B167"/>
        </a:solidFill>
        <a:ln w="25400" cap="flat" cmpd="sng" algn="ctr">
          <a:solidFill>
            <a:srgbClr val="48B1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2FB46-21AD-40D6-BC02-A768CDBDFAB0}">
      <dsp:nvSpPr>
        <dsp:cNvPr id="0" name=""/>
        <dsp:cNvSpPr/>
      </dsp:nvSpPr>
      <dsp:spPr>
        <a:xfrm>
          <a:off x="983254" y="1753606"/>
          <a:ext cx="7410577" cy="5010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GB" sz="1600" kern="1200" dirty="0"/>
            <a:t>Engagement of private sector in LMI (for data collection, analysis and usage)</a:t>
          </a:r>
          <a:endParaRPr lang="de-DE" sz="1600" kern="1200" dirty="0"/>
        </a:p>
      </dsp:txBody>
      <dsp:txXfrm>
        <a:off x="983254" y="1753606"/>
        <a:ext cx="7410577" cy="501057"/>
      </dsp:txXfrm>
    </dsp:sp>
    <dsp:sp modelId="{D18AD02F-9888-4E9F-9041-4B1ED4839F1E}">
      <dsp:nvSpPr>
        <dsp:cNvPr id="0" name=""/>
        <dsp:cNvSpPr/>
      </dsp:nvSpPr>
      <dsp:spPr>
        <a:xfrm>
          <a:off x="670093" y="1690974"/>
          <a:ext cx="626322" cy="626322"/>
        </a:xfrm>
        <a:prstGeom prst="ellipse">
          <a:avLst/>
        </a:prstGeom>
        <a:solidFill>
          <a:srgbClr val="48B167"/>
        </a:solidFill>
        <a:ln w="25400" cap="flat" cmpd="sng" algn="ctr">
          <a:solidFill>
            <a:srgbClr val="48B1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E6FA0-71ED-40AD-AD36-BB02041E3CFB}">
      <dsp:nvSpPr>
        <dsp:cNvPr id="0" name=""/>
        <dsp:cNvSpPr/>
      </dsp:nvSpPr>
      <dsp:spPr>
        <a:xfrm>
          <a:off x="983254" y="2504622"/>
          <a:ext cx="7410577" cy="5010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GB" sz="1600" kern="1200"/>
            <a:t>Usage of LMI in design and implementation of different labour market intervention and services (including career guidance)</a:t>
          </a:r>
          <a:endParaRPr lang="de-DE" sz="1600" kern="1200" dirty="0"/>
        </a:p>
      </dsp:txBody>
      <dsp:txXfrm>
        <a:off x="983254" y="2504622"/>
        <a:ext cx="7410577" cy="501057"/>
      </dsp:txXfrm>
    </dsp:sp>
    <dsp:sp modelId="{C995C7AA-4E1A-49C0-A686-A2E9382AA3AA}">
      <dsp:nvSpPr>
        <dsp:cNvPr id="0" name=""/>
        <dsp:cNvSpPr/>
      </dsp:nvSpPr>
      <dsp:spPr>
        <a:xfrm>
          <a:off x="670093" y="2441990"/>
          <a:ext cx="626322" cy="626322"/>
        </a:xfrm>
        <a:prstGeom prst="ellipse">
          <a:avLst/>
        </a:prstGeom>
        <a:solidFill>
          <a:srgbClr val="48B167"/>
        </a:solidFill>
        <a:ln w="25400" cap="flat" cmpd="sng" algn="ctr">
          <a:solidFill>
            <a:srgbClr val="48B1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17EB6-3DE9-4A07-87CB-4258017A9FCD}">
      <dsp:nvSpPr>
        <dsp:cNvPr id="0" name=""/>
        <dsp:cNvSpPr/>
      </dsp:nvSpPr>
      <dsp:spPr>
        <a:xfrm>
          <a:off x="794787" y="3256113"/>
          <a:ext cx="7599044" cy="5010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GB" sz="1600" kern="1200" dirty="0"/>
            <a:t>User-friendly processing and visualisation of LMI</a:t>
          </a:r>
          <a:endParaRPr lang="de-DE" sz="1600" kern="1200" dirty="0"/>
        </a:p>
      </dsp:txBody>
      <dsp:txXfrm>
        <a:off x="794787" y="3256113"/>
        <a:ext cx="7599044" cy="501057"/>
      </dsp:txXfrm>
    </dsp:sp>
    <dsp:sp modelId="{CA044347-5A1D-4232-9260-C205038569DA}">
      <dsp:nvSpPr>
        <dsp:cNvPr id="0" name=""/>
        <dsp:cNvSpPr/>
      </dsp:nvSpPr>
      <dsp:spPr>
        <a:xfrm>
          <a:off x="481626" y="3193481"/>
          <a:ext cx="626322" cy="626322"/>
        </a:xfrm>
        <a:prstGeom prst="ellipse">
          <a:avLst/>
        </a:prstGeom>
        <a:solidFill>
          <a:srgbClr val="48B167"/>
        </a:solidFill>
        <a:ln w="25400" cap="flat" cmpd="sng" algn="ctr">
          <a:solidFill>
            <a:srgbClr val="48B1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67B98-5C3C-4213-A8FB-4FE403F922A3}">
      <dsp:nvSpPr>
        <dsp:cNvPr id="0" name=""/>
        <dsp:cNvSpPr/>
      </dsp:nvSpPr>
      <dsp:spPr>
        <a:xfrm>
          <a:off x="382632" y="4007605"/>
          <a:ext cx="8011199" cy="5010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7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en-GB" sz="1600" kern="1200"/>
            <a:t>Addressing informal sector in LMI</a:t>
          </a:r>
          <a:endParaRPr lang="de-DE" sz="1600" kern="1200" dirty="0"/>
        </a:p>
      </dsp:txBody>
      <dsp:txXfrm>
        <a:off x="382632" y="4007605"/>
        <a:ext cx="8011199" cy="501057"/>
      </dsp:txXfrm>
    </dsp:sp>
    <dsp:sp modelId="{2D8E78DE-141B-45C0-834D-94D7447AC716}">
      <dsp:nvSpPr>
        <dsp:cNvPr id="0" name=""/>
        <dsp:cNvSpPr/>
      </dsp:nvSpPr>
      <dsp:spPr>
        <a:xfrm>
          <a:off x="69471" y="3944972"/>
          <a:ext cx="626322" cy="626322"/>
        </a:xfrm>
        <a:prstGeom prst="ellipse">
          <a:avLst/>
        </a:prstGeom>
        <a:solidFill>
          <a:srgbClr val="48B167"/>
        </a:solidFill>
        <a:ln w="25400" cap="flat" cmpd="sng" algn="ctr">
          <a:solidFill>
            <a:srgbClr val="48B1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51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b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951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‹Nr.›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976"/>
            <a:ext cx="5140961" cy="41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951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b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951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20" tIns="44361" rIns="88720" bIns="44361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ts val="168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lnSpc>
        <a:spcPts val="168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lnSpc>
        <a:spcPts val="168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lnSpc>
        <a:spcPts val="168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lnSpc>
        <a:spcPts val="1680"/>
      </a:lnSpc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Hounorable</a:t>
            </a:r>
            <a:r>
              <a:rPr lang="de-DE" dirty="0"/>
              <a:t> Ministers, </a:t>
            </a:r>
            <a:endParaRPr lang="en-GB" dirty="0"/>
          </a:p>
          <a:p>
            <a:r>
              <a:rPr lang="de-DE" dirty="0"/>
              <a:t> </a:t>
            </a:r>
            <a:endParaRPr lang="en-GB" dirty="0"/>
          </a:p>
          <a:p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Excellencies</a:t>
            </a:r>
            <a:r>
              <a:rPr lang="de-DE" dirty="0"/>
              <a:t>,</a:t>
            </a:r>
            <a:endParaRPr lang="en-GB" dirty="0"/>
          </a:p>
          <a:p>
            <a:r>
              <a:rPr lang="de-DE" dirty="0"/>
              <a:t> </a:t>
            </a:r>
            <a:endParaRPr lang="en-GB" dirty="0"/>
          </a:p>
          <a:p>
            <a:r>
              <a:rPr lang="de-DE" dirty="0"/>
              <a:t>Ladies </a:t>
            </a:r>
            <a:r>
              <a:rPr lang="de-DE" dirty="0" err="1"/>
              <a:t>and</a:t>
            </a:r>
            <a:r>
              <a:rPr lang="de-DE" dirty="0"/>
              <a:t> Gentlemen.</a:t>
            </a:r>
          </a:p>
          <a:p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protocols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.</a:t>
            </a:r>
          </a:p>
          <a:p>
            <a:endParaRPr lang="de-DE" dirty="0"/>
          </a:p>
          <a:p>
            <a:pPr marL="167154" indent="-167154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days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all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giving</a:t>
            </a:r>
            <a:r>
              <a:rPr lang="de-DE" dirty="0"/>
              <a:t>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.</a:t>
            </a:r>
          </a:p>
          <a:p>
            <a:pPr marL="167154" indent="-167154">
              <a:buFont typeface="Arial" panose="020B0604020202020204" pitchFamily="34" charset="0"/>
              <a:buChar char="•"/>
            </a:pPr>
            <a:r>
              <a:rPr lang="de-DE" dirty="0"/>
              <a:t>YouMatch,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programme</a:t>
            </a:r>
            <a:r>
              <a:rPr lang="de-DE" dirty="0"/>
              <a:t> </a:t>
            </a:r>
            <a:r>
              <a:rPr lang="de-DE" dirty="0" err="1"/>
              <a:t>commissioned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Federal </a:t>
            </a:r>
            <a:r>
              <a:rPr lang="de-DE" dirty="0" err="1"/>
              <a:t>Ministry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Development, </a:t>
            </a:r>
            <a:r>
              <a:rPr lang="de-DE" dirty="0" err="1"/>
              <a:t>contributes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improving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labour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labour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regional </a:t>
            </a:r>
            <a:r>
              <a:rPr lang="de-DE" dirty="0" err="1"/>
              <a:t>exchange</a:t>
            </a:r>
            <a:r>
              <a:rPr lang="de-DE" dirty="0"/>
              <a:t> on </a:t>
            </a:r>
            <a:r>
              <a:rPr lang="de-DE" dirty="0" err="1"/>
              <a:t>employment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.</a:t>
            </a:r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94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51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30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677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829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256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066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652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202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06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10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64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494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040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298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37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59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99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72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83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2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22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06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29.11.2019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72359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17694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637975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65368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56119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91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7938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29.11.2019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29.11.2019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29.11.2019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29.11.2019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29.11.2019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29.11.2019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08446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t>29.11.2019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033483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‹Nr.›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noProof="0" smtClean="0"/>
              <a:t>29.11.2019</a:t>
            </a:fld>
            <a:endParaRPr lang="de-DE" noProof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0" y="0"/>
            <a:ext cx="6475451" cy="11710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6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dirty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>
                <a:solidFill>
                  <a:srgbClr val="6E6452"/>
                </a:solidFill>
                <a:latin typeface="Arial Narrow" pitchFamily="34" charset="0"/>
              </a:rPr>
              <a:pPr/>
              <a:t>‹Nr.›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smtClean="0"/>
              <a:t>29.11.2019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0D25C45-5448-482C-B7F7-8FE6CB6A92A8}" type="slidenum">
              <a:rPr lang="de-DE" sz="1000" b="0" smtClean="0">
                <a:solidFill>
                  <a:srgbClr val="6E6452"/>
                </a:solidFill>
                <a:latin typeface="Arial Narrow" pitchFamily="34" charset="0"/>
              </a:rPr>
              <a:t>‹Nr.›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2069" y="407349"/>
            <a:ext cx="1927306" cy="8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</p:spTree>
    <p:extLst>
      <p:ext uri="{BB962C8B-B14F-4D97-AF65-F5344CB8AC3E}">
        <p14:creationId xmlns:p14="http://schemas.microsoft.com/office/powerpoint/2010/main" val="27781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/>
          <p:cNvSpPr txBox="1">
            <a:spLocks/>
          </p:cNvSpPr>
          <p:nvPr/>
        </p:nvSpPr>
        <p:spPr bwMode="auto">
          <a:xfrm>
            <a:off x="319806" y="2699701"/>
            <a:ext cx="8761863" cy="200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b="0" kern="0" dirty="0">
              <a:latin typeface="+mn-lt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br>
              <a:rPr lang="en-GB" sz="2000" b="0" dirty="0"/>
            </a:br>
            <a:endParaRPr lang="de-DE" b="0" kern="0" dirty="0"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en-GB" dirty="0"/>
              <a:t>Study Tour „Labour Market Information”</a:t>
            </a:r>
            <a:br>
              <a:rPr lang="de-DE" dirty="0"/>
            </a:br>
            <a:r>
              <a:rPr lang="de-DE" dirty="0"/>
              <a:t>02</a:t>
            </a:r>
            <a:r>
              <a:rPr lang="en-GB" dirty="0"/>
              <a:t> - 06 December 2019 </a:t>
            </a:r>
            <a:br>
              <a:rPr lang="de-DE" dirty="0"/>
            </a:br>
            <a:r>
              <a:rPr lang="en-GB" dirty="0"/>
              <a:t>North Rhine-Westphalia </a:t>
            </a:r>
            <a:r>
              <a:rPr lang="en-GB"/>
              <a:t>/ Germany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31466" r="24633" b="20474"/>
          <a:stretch/>
        </p:blipFill>
        <p:spPr bwMode="auto">
          <a:xfrm>
            <a:off x="1383187" y="2135865"/>
            <a:ext cx="2953186" cy="112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812342" y="1279337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b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de-DE" sz="1200" b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 </a:t>
            </a:r>
            <a:r>
              <a:rPr lang="de-DE" sz="1200" b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cooperation</a:t>
            </a:r>
            <a:r>
              <a:rPr lang="de-DE" sz="1200" b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1200" b="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with</a:t>
            </a:r>
            <a:endParaRPr lang="en-GB" sz="1200" b="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C988CC-7ADF-4AFE-9F19-E9786AC559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07627" y="1816121"/>
            <a:ext cx="2953186" cy="16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16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82603" y="2316633"/>
            <a:ext cx="8306543" cy="438162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6059290" y="1670405"/>
            <a:ext cx="5913928" cy="4226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err="1"/>
              <a:t>Thursday</a:t>
            </a:r>
            <a:r>
              <a:rPr lang="de-DE" sz="2000" dirty="0"/>
              <a:t>, 14:00 – 15:30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9C20FA02-251F-466E-B8AF-D424FBDD0852}"/>
              </a:ext>
            </a:extLst>
          </p:cNvPr>
          <p:cNvSpPr/>
          <p:nvPr/>
        </p:nvSpPr>
        <p:spPr bwMode="auto">
          <a:xfrm>
            <a:off x="594536" y="2499847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Toolkit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policy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makers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LMI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practicioners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providing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range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tools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approaches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linking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LMI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educational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policies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measures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C78DA5-FD49-4357-8F33-989531F6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6" y="1259358"/>
            <a:ext cx="2638425" cy="10572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88BC651-73D4-41B8-87DD-42CE8F3EB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83" y="3317340"/>
            <a:ext cx="4933941" cy="3368311"/>
          </a:xfrm>
          <a:prstGeom prst="rect">
            <a:avLst/>
          </a:prstGeom>
        </p:spPr>
      </p:pic>
      <p:sp>
        <p:nvSpPr>
          <p:cNvPr id="12" name="Rechtwinkliges Dreieck 11"/>
          <p:cNvSpPr/>
          <p:nvPr/>
        </p:nvSpPr>
        <p:spPr bwMode="auto">
          <a:xfrm rot="16200000">
            <a:off x="7871350" y="5695514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E3962026-5E5D-4C88-AB69-5C8951EF6F28}"/>
              </a:ext>
            </a:extLst>
          </p:cNvPr>
          <p:cNvSpPr txBox="1">
            <a:spLocks/>
          </p:cNvSpPr>
          <p:nvPr/>
        </p:nvSpPr>
        <p:spPr>
          <a:xfrm>
            <a:off x="2729723" y="1661127"/>
            <a:ext cx="3031672" cy="3950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LM </a:t>
            </a:r>
            <a:r>
              <a:rPr lang="de-DE" sz="2000" dirty="0" err="1"/>
              <a:t>Intelligence</a:t>
            </a:r>
            <a:r>
              <a:rPr lang="de-DE" sz="2000" dirty="0"/>
              <a:t> Toolkit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721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82601" y="2141220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09576" y="1527506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Closing Session - Friday, 10:00 – 13:00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99E20F4-8408-429D-AF17-40D6EDC2F240}"/>
              </a:ext>
            </a:extLst>
          </p:cNvPr>
          <p:cNvSpPr/>
          <p:nvPr/>
        </p:nvSpPr>
        <p:spPr bwMode="auto">
          <a:xfrm>
            <a:off x="594536" y="2499847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Feedback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impressions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different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meetings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0BCEFA2-2D35-4C6C-B911-17D67E07A645}"/>
              </a:ext>
            </a:extLst>
          </p:cNvPr>
          <p:cNvSpPr/>
          <p:nvPr/>
        </p:nvSpPr>
        <p:spPr bwMode="auto">
          <a:xfrm>
            <a:off x="617132" y="3483106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Reflection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most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valuable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insights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C9F2A04-E5B9-4BA4-A417-95DE093576BF}"/>
              </a:ext>
            </a:extLst>
          </p:cNvPr>
          <p:cNvSpPr/>
          <p:nvPr/>
        </p:nvSpPr>
        <p:spPr bwMode="auto">
          <a:xfrm>
            <a:off x="617132" y="4458839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Set-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up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framework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priorities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further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exchange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within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CoPs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1B7BE763-BABF-4C12-A36B-4DB518271E00}"/>
              </a:ext>
            </a:extLst>
          </p:cNvPr>
          <p:cNvSpPr/>
          <p:nvPr/>
        </p:nvSpPr>
        <p:spPr bwMode="auto">
          <a:xfrm>
            <a:off x="640048" y="5394926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Exchange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AU on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framework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requirements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824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55942BD-725E-4A08-9DEF-5C8EE14C11F5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42000" y="3050366"/>
            <a:ext cx="7034400" cy="1143000"/>
          </a:xfrm>
        </p:spPr>
        <p:txBody>
          <a:bodyPr/>
          <a:lstStyle/>
          <a:p>
            <a:r>
              <a:rPr lang="de-DE" dirty="0"/>
              <a:t>Snapshot 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Federal State North Rhine-</a:t>
            </a:r>
            <a:r>
              <a:rPr lang="de-DE" dirty="0" err="1"/>
              <a:t>Westphalia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460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A9F4C4-A561-4FE4-91A6-EFD611DC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99" y="1158436"/>
            <a:ext cx="4431920" cy="5473720"/>
          </a:xfrm>
          <a:prstGeom prst="rect">
            <a:avLst/>
          </a:prstGeom>
        </p:spPr>
      </p:pic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B7ED60F9-7F54-4A77-BF1C-26849CA5266F}"/>
              </a:ext>
            </a:extLst>
          </p:cNvPr>
          <p:cNvSpPr/>
          <p:nvPr/>
        </p:nvSpPr>
        <p:spPr bwMode="auto">
          <a:xfrm rot="16200000">
            <a:off x="962922" y="3500609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96CE79C-1387-47B5-A96E-F3ABFCBB48B9}"/>
              </a:ext>
            </a:extLst>
          </p:cNvPr>
          <p:cNvSpPr/>
          <p:nvPr/>
        </p:nvSpPr>
        <p:spPr bwMode="auto">
          <a:xfrm>
            <a:off x="5620048" y="1869291"/>
            <a:ext cx="3114376" cy="3532462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1 out of 16 Federal States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Constitutional principle of Germany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High sovereignty of Federal States, including in the field of education</a:t>
            </a:r>
          </a:p>
        </p:txBody>
      </p:sp>
    </p:spTree>
    <p:extLst>
      <p:ext uri="{BB962C8B-B14F-4D97-AF65-F5344CB8AC3E}">
        <p14:creationId xmlns:p14="http://schemas.microsoft.com/office/powerpoint/2010/main" val="621417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96CE79C-1387-47B5-A96E-F3ABFCBB48B9}"/>
              </a:ext>
            </a:extLst>
          </p:cNvPr>
          <p:cNvSpPr/>
          <p:nvPr/>
        </p:nvSpPr>
        <p:spPr bwMode="auto">
          <a:xfrm>
            <a:off x="5867195" y="1456247"/>
            <a:ext cx="3114376" cy="5067759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Population: 18 million (most densely populated territorial state)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30 out of 80 German cities with &gt; 100,000 inhabitants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“Rhine-Ruhr Metropolitan Region”: Largest urban area in Germany, 3</a:t>
            </a:r>
            <a:r>
              <a:rPr lang="en-GB" sz="1600" b="0" baseline="30000" dirty="0">
                <a:solidFill>
                  <a:schemeClr val="bg2">
                    <a:lumMod val="50000"/>
                  </a:schemeClr>
                </a:solidFill>
              </a:rPr>
              <a:t>rd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 largest on European continent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5 government regions (“</a:t>
            </a:r>
            <a:r>
              <a:rPr lang="en-GB" sz="1600" b="0" dirty="0" err="1">
                <a:solidFill>
                  <a:schemeClr val="bg2">
                    <a:lumMod val="50000"/>
                  </a:schemeClr>
                </a:solidFill>
              </a:rPr>
              <a:t>Regierungsbezirke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”), divided into 31 districts (“</a:t>
            </a:r>
            <a:r>
              <a:rPr lang="en-GB" sz="1600" b="0" dirty="0" err="1">
                <a:solidFill>
                  <a:schemeClr val="bg2">
                    <a:lumMod val="50000"/>
                  </a:schemeClr>
                </a:solidFill>
              </a:rPr>
              <a:t>Kreise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”) and 23 urban districts (“</a:t>
            </a:r>
            <a:r>
              <a:rPr lang="en-GB" sz="1600" b="0" dirty="0" err="1">
                <a:solidFill>
                  <a:schemeClr val="bg2">
                    <a:lumMod val="50000"/>
                  </a:schemeClr>
                </a:solidFill>
              </a:rPr>
              <a:t>kreisfreie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600" b="0" dirty="0" err="1">
                <a:solidFill>
                  <a:schemeClr val="bg2">
                    <a:lumMod val="50000"/>
                  </a:schemeClr>
                </a:solidFill>
              </a:rPr>
              <a:t>Städte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”)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State Capital: Düsseldorf, largest city: Cologne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C7AFE6-67E7-4529-991B-57826F9A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80" y="1456247"/>
            <a:ext cx="5491994" cy="5153140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6DE15030-7531-4C74-91F1-C732DBDF8ADE}"/>
              </a:ext>
            </a:extLst>
          </p:cNvPr>
          <p:cNvSpPr/>
          <p:nvPr/>
        </p:nvSpPr>
        <p:spPr bwMode="auto">
          <a:xfrm rot="16200000">
            <a:off x="1568850" y="5473364"/>
            <a:ext cx="429658" cy="286439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DD100462-47C7-44C4-B833-D70A44DC0A53}"/>
              </a:ext>
            </a:extLst>
          </p:cNvPr>
          <p:cNvSpPr/>
          <p:nvPr/>
        </p:nvSpPr>
        <p:spPr bwMode="auto">
          <a:xfrm rot="5400000">
            <a:off x="1712069" y="4192749"/>
            <a:ext cx="429658" cy="286439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C746278B-8D38-4459-90F7-BF77D38ADF2C}"/>
              </a:ext>
            </a:extLst>
          </p:cNvPr>
          <p:cNvSpPr/>
          <p:nvPr/>
        </p:nvSpPr>
        <p:spPr bwMode="auto">
          <a:xfrm rot="16200000">
            <a:off x="1126340" y="3496430"/>
            <a:ext cx="429658" cy="286439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FB4D538A-CDA3-4350-9EFE-7481D970425D}"/>
              </a:ext>
            </a:extLst>
          </p:cNvPr>
          <p:cNvSpPr/>
          <p:nvPr/>
        </p:nvSpPr>
        <p:spPr bwMode="auto">
          <a:xfrm rot="16200000">
            <a:off x="1314910" y="5258533"/>
            <a:ext cx="429658" cy="286439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48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96CE79C-1387-47B5-A96E-F3ABFCBB48B9}"/>
              </a:ext>
            </a:extLst>
          </p:cNvPr>
          <p:cNvSpPr/>
          <p:nvPr/>
        </p:nvSpPr>
        <p:spPr bwMode="auto">
          <a:xfrm>
            <a:off x="5536684" y="1024570"/>
            <a:ext cx="3364941" cy="5685162"/>
          </a:xfrm>
          <a:prstGeom prst="roundRect">
            <a:avLst>
              <a:gd name="adj" fmla="val 5535"/>
            </a:avLst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1950/60ies: “Land of Coal and Steel”, important part of German recovery after WW II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Major structural economic changes since then, but still considerable challenges in selected regions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Large share of SME (approx. 750,000), 18 of the 50 largest German companies (e.g. Bayer, ThyssenKrupp, Bertelsmann, Deutsche Post, Deutsche Telekom, E.ON, Henkel, RWE)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Approx. 73% of labour force employed in service sector, 25% in industry/construction and 2% in agriculture</a:t>
            </a:r>
          </a:p>
          <a:p>
            <a:pPr algn="ctr"/>
            <a:endParaRPr lang="en-GB" sz="16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Approx. 20% of German GDP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4A4271-278C-4E48-BE56-79E2C5CE8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0" r="6842"/>
          <a:stretch/>
        </p:blipFill>
        <p:spPr>
          <a:xfrm>
            <a:off x="107344" y="1674792"/>
            <a:ext cx="5278814" cy="33321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B9E69A5-BC83-4816-9710-A2399DA2A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669" y="4420475"/>
            <a:ext cx="2757603" cy="22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52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0DE460-5A1A-4A2C-93B0-A073233CA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61" y="1950274"/>
            <a:ext cx="5431737" cy="47262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1C82854-9117-46A4-884B-E6C6A3762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90" y="3429000"/>
            <a:ext cx="3343275" cy="3228975"/>
          </a:xfrm>
          <a:prstGeom prst="rect">
            <a:avLst/>
          </a:prstGeom>
        </p:spPr>
      </p:pic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96CE79C-1387-47B5-A96E-F3ABFCBB48B9}"/>
              </a:ext>
            </a:extLst>
          </p:cNvPr>
          <p:cNvSpPr/>
          <p:nvPr/>
        </p:nvSpPr>
        <p:spPr bwMode="auto">
          <a:xfrm>
            <a:off x="281643" y="1265790"/>
            <a:ext cx="2703928" cy="850957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Unemployment rate NRW (October 2019): 6.4 % (Germany: 4.8%)</a:t>
            </a:r>
          </a:p>
        </p:txBody>
      </p:sp>
    </p:spTree>
    <p:extLst>
      <p:ext uri="{BB962C8B-B14F-4D97-AF65-F5344CB8AC3E}">
        <p14:creationId xmlns:p14="http://schemas.microsoft.com/office/powerpoint/2010/main" val="29985516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55942BD-725E-4A08-9DEF-5C8EE14C11F5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42000" y="3050366"/>
            <a:ext cx="7034400" cy="1143000"/>
          </a:xfrm>
        </p:spPr>
        <p:txBody>
          <a:bodyPr/>
          <a:lstStyle/>
          <a:p>
            <a:r>
              <a:rPr lang="de-DE" dirty="0"/>
              <a:t>Needs </a:t>
            </a:r>
            <a:r>
              <a:rPr lang="de-DE" dirty="0" err="1"/>
              <a:t>assessment</a:t>
            </a:r>
            <a:r>
              <a:rPr lang="de-DE" dirty="0"/>
              <a:t> and 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8323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93619" y="2185287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9" y="5629412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09577" y="1495453"/>
            <a:ext cx="6663252" cy="49997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groups for Introduction Session (EN/FR)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99E20F4-8408-429D-AF17-40D6EDC2F240}"/>
              </a:ext>
            </a:extLst>
          </p:cNvPr>
          <p:cNvSpPr/>
          <p:nvPr/>
        </p:nvSpPr>
        <p:spPr bwMode="auto">
          <a:xfrm>
            <a:off x="594536" y="2499846"/>
            <a:ext cx="4208818" cy="1107573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Q 1: „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Which experiences have you already made within your countries on LMI?”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0BCEFA2-2D35-4C6C-B911-17D67E07A645}"/>
              </a:ext>
            </a:extLst>
          </p:cNvPr>
          <p:cNvSpPr/>
          <p:nvPr/>
        </p:nvSpPr>
        <p:spPr bwMode="auto">
          <a:xfrm>
            <a:off x="4979624" y="2497066"/>
            <a:ext cx="3698832" cy="1107574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Q 2: „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What are most relevant needs and challenges for effective labour market information in our countries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?“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C9F2A04-E5B9-4BA4-A417-95DE093576BF}"/>
              </a:ext>
            </a:extLst>
          </p:cNvPr>
          <p:cNvSpPr/>
          <p:nvPr/>
        </p:nvSpPr>
        <p:spPr bwMode="auto">
          <a:xfrm>
            <a:off x="7888867" y="3470017"/>
            <a:ext cx="104512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Resoure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persons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1B7BE763-BABF-4C12-A36B-4DB518271E00}"/>
              </a:ext>
            </a:extLst>
          </p:cNvPr>
          <p:cNvSpPr/>
          <p:nvPr/>
        </p:nvSpPr>
        <p:spPr bwMode="auto">
          <a:xfrm>
            <a:off x="2199139" y="4294474"/>
            <a:ext cx="5451396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Reporting back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plenary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pin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boards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D2059E93-9BDC-4719-950D-4E5EED8F03DE}"/>
              </a:ext>
            </a:extLst>
          </p:cNvPr>
          <p:cNvSpPr/>
          <p:nvPr/>
        </p:nvSpPr>
        <p:spPr bwMode="auto">
          <a:xfrm rot="21444709">
            <a:off x="4710008" y="3860673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0343DFA4-A32D-4855-994C-20482217A26A}"/>
              </a:ext>
            </a:extLst>
          </p:cNvPr>
          <p:cNvSpPr/>
          <p:nvPr/>
        </p:nvSpPr>
        <p:spPr bwMode="auto">
          <a:xfrm rot="21444709">
            <a:off x="4710007" y="5210722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C2720718-C2C4-4901-A066-31ECD90E2B6C}"/>
              </a:ext>
            </a:extLst>
          </p:cNvPr>
          <p:cNvSpPr/>
          <p:nvPr/>
        </p:nvSpPr>
        <p:spPr bwMode="auto">
          <a:xfrm>
            <a:off x="2199138" y="5641201"/>
            <a:ext cx="5451396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Plenary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: Joint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elaboration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of Guiding Questions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AA87C55-3254-4E11-AFFB-39907A963B99}"/>
              </a:ext>
            </a:extLst>
          </p:cNvPr>
          <p:cNvSpPr/>
          <p:nvPr/>
        </p:nvSpPr>
        <p:spPr bwMode="auto">
          <a:xfrm>
            <a:off x="418266" y="3507793"/>
            <a:ext cx="104512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Resoure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persons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50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" grpId="0" animBg="1"/>
      <p:bldP spid="11" grpId="0"/>
      <p:bldP spid="9" grpId="0" animBg="1"/>
      <p:bldP spid="10" grpId="0" animBg="1"/>
      <p:bldP spid="16" grpId="0" animBg="1"/>
      <p:bldP spid="17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93618" y="2141220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09576" y="1527506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Recap – </a:t>
            </a:r>
            <a:r>
              <a:rPr lang="en-GB" sz="20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Mindmaps</a:t>
            </a: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CoPs (FR)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F66DC8-2251-42BE-A993-A6C0A3EB0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57" y="2636332"/>
            <a:ext cx="8061325" cy="32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91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55942BD-725E-4A08-9DEF-5C8EE14C11F5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42000" y="3050366"/>
            <a:ext cx="7034400" cy="1143000"/>
          </a:xfrm>
        </p:spPr>
        <p:txBody>
          <a:bodyPr/>
          <a:lstStyle/>
          <a:p>
            <a:r>
              <a:rPr lang="de-DE" dirty="0"/>
              <a:t>Study Tour Programme</a:t>
            </a:r>
          </a:p>
        </p:txBody>
      </p:sp>
    </p:spTree>
    <p:extLst>
      <p:ext uri="{BB962C8B-B14F-4D97-AF65-F5344CB8AC3E}">
        <p14:creationId xmlns:p14="http://schemas.microsoft.com/office/powerpoint/2010/main" val="9084775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93618" y="2141220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09576" y="1527506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Recap – </a:t>
            </a:r>
            <a:r>
              <a:rPr lang="en-GB" sz="20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Mindmaps</a:t>
            </a:r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CoPs (EN)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8E5D91-69E7-4049-8A06-1D4435BC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2" y="3328189"/>
            <a:ext cx="8061325" cy="16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787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55942BD-725E-4A08-9DEF-5C8EE14C11F5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42000" y="3050366"/>
            <a:ext cx="7034400" cy="1143000"/>
          </a:xfrm>
        </p:spPr>
        <p:txBody>
          <a:bodyPr/>
          <a:lstStyle/>
          <a:p>
            <a:r>
              <a:rPr lang="de-DE" dirty="0" err="1"/>
              <a:t>Reflection</a:t>
            </a:r>
            <a:r>
              <a:rPr lang="de-DE" dirty="0"/>
              <a:t> Workshop (Wednesday)</a:t>
            </a:r>
          </a:p>
        </p:txBody>
      </p:sp>
    </p:spTree>
    <p:extLst>
      <p:ext uri="{BB962C8B-B14F-4D97-AF65-F5344CB8AC3E}">
        <p14:creationId xmlns:p14="http://schemas.microsoft.com/office/powerpoint/2010/main" val="17651669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05484" y="2185287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9" y="5629412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09577" y="1554419"/>
            <a:ext cx="6685286" cy="4410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groups for Reflection Workshop (EN/FR)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99E20F4-8408-429D-AF17-40D6EDC2F240}"/>
              </a:ext>
            </a:extLst>
          </p:cNvPr>
          <p:cNvSpPr/>
          <p:nvPr/>
        </p:nvSpPr>
        <p:spPr bwMode="auto">
          <a:xfrm>
            <a:off x="594536" y="2312843"/>
            <a:ext cx="7949535" cy="1107573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Brainstorming: „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Based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the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first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meetings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,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considering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guiding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questions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which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questions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topics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would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like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further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discuss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your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peers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resource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persons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C9F2A04-E5B9-4BA4-A417-95DE093576BF}"/>
              </a:ext>
            </a:extLst>
          </p:cNvPr>
          <p:cNvSpPr/>
          <p:nvPr/>
        </p:nvSpPr>
        <p:spPr bwMode="auto">
          <a:xfrm>
            <a:off x="5935680" y="4616932"/>
            <a:ext cx="104512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Resoure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persons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1B7BE763-BABF-4C12-A36B-4DB518271E00}"/>
              </a:ext>
            </a:extLst>
          </p:cNvPr>
          <p:cNvSpPr/>
          <p:nvPr/>
        </p:nvSpPr>
        <p:spPr bwMode="auto">
          <a:xfrm>
            <a:off x="1978060" y="5760385"/>
            <a:ext cx="5451396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Reporting back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plenary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pin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boards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D2059E93-9BDC-4719-950D-4E5EED8F03DE}"/>
              </a:ext>
            </a:extLst>
          </p:cNvPr>
          <p:cNvSpPr/>
          <p:nvPr/>
        </p:nvSpPr>
        <p:spPr bwMode="auto">
          <a:xfrm rot="21444709">
            <a:off x="4280198" y="3743519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0343DFA4-A32D-4855-994C-20482217A26A}"/>
              </a:ext>
            </a:extLst>
          </p:cNvPr>
          <p:cNvSpPr/>
          <p:nvPr/>
        </p:nvSpPr>
        <p:spPr bwMode="auto">
          <a:xfrm rot="21444709">
            <a:off x="4354473" y="5267149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C2720718-C2C4-4901-A066-31ECD90E2B6C}"/>
              </a:ext>
            </a:extLst>
          </p:cNvPr>
          <p:cNvSpPr/>
          <p:nvPr/>
        </p:nvSpPr>
        <p:spPr bwMode="auto">
          <a:xfrm>
            <a:off x="3085439" y="4233686"/>
            <a:ext cx="2989615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Prioritisation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formation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working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groups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AA87C55-3254-4E11-AFFB-39907A963B99}"/>
              </a:ext>
            </a:extLst>
          </p:cNvPr>
          <p:cNvSpPr/>
          <p:nvPr/>
        </p:nvSpPr>
        <p:spPr bwMode="auto">
          <a:xfrm>
            <a:off x="2179693" y="4558285"/>
            <a:ext cx="104512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Resoure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persons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1224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55942BD-725E-4A08-9DEF-5C8EE14C11F5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142000" y="3050366"/>
            <a:ext cx="7034400" cy="1143000"/>
          </a:xfrm>
        </p:spPr>
        <p:txBody>
          <a:bodyPr/>
          <a:lstStyle/>
          <a:p>
            <a:r>
              <a:rPr lang="de-DE"/>
              <a:t>Closing Session (Friday)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4521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82601" y="2141220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09576" y="1527506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Closing Session - Friday, 10:00 – 13:00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99E20F4-8408-429D-AF17-40D6EDC2F240}"/>
              </a:ext>
            </a:extLst>
          </p:cNvPr>
          <p:cNvSpPr/>
          <p:nvPr/>
        </p:nvSpPr>
        <p:spPr bwMode="auto">
          <a:xfrm>
            <a:off x="594536" y="2499847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Feedback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impressions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different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meetings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0BCEFA2-2D35-4C6C-B911-17D67E07A645}"/>
              </a:ext>
            </a:extLst>
          </p:cNvPr>
          <p:cNvSpPr/>
          <p:nvPr/>
        </p:nvSpPr>
        <p:spPr bwMode="auto">
          <a:xfrm>
            <a:off x="617132" y="3483106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Reflection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most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valuable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insights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C9F2A04-E5B9-4BA4-A417-95DE093576BF}"/>
              </a:ext>
            </a:extLst>
          </p:cNvPr>
          <p:cNvSpPr/>
          <p:nvPr/>
        </p:nvSpPr>
        <p:spPr bwMode="auto">
          <a:xfrm>
            <a:off x="617132" y="4458839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Set-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up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framework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priorities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further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exchange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within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CoPs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1B7BE763-BABF-4C12-A36B-4DB518271E00}"/>
              </a:ext>
            </a:extLst>
          </p:cNvPr>
          <p:cNvSpPr/>
          <p:nvPr/>
        </p:nvSpPr>
        <p:spPr bwMode="auto">
          <a:xfrm>
            <a:off x="640048" y="5394926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Exchange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AU on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framework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requirements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337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93619" y="2185287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9" y="5629412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09577" y="1571573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groups for Closing Session (EN/FR)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99E20F4-8408-429D-AF17-40D6EDC2F240}"/>
              </a:ext>
            </a:extLst>
          </p:cNvPr>
          <p:cNvSpPr/>
          <p:nvPr/>
        </p:nvSpPr>
        <p:spPr bwMode="auto">
          <a:xfrm>
            <a:off x="594536" y="2499846"/>
            <a:ext cx="4208818" cy="1107573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Q 1: „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What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were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most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valuable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insights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during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study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tour?</a:t>
            </a:r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0BCEFA2-2D35-4C6C-B911-17D67E07A645}"/>
              </a:ext>
            </a:extLst>
          </p:cNvPr>
          <p:cNvSpPr/>
          <p:nvPr/>
        </p:nvSpPr>
        <p:spPr bwMode="auto">
          <a:xfrm>
            <a:off x="4979624" y="2497066"/>
            <a:ext cx="3698832" cy="1107574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Q 2: „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Which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topics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would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like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work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within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CoP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?“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C9F2A04-E5B9-4BA4-A417-95DE093576BF}"/>
              </a:ext>
            </a:extLst>
          </p:cNvPr>
          <p:cNvSpPr/>
          <p:nvPr/>
        </p:nvSpPr>
        <p:spPr bwMode="auto">
          <a:xfrm>
            <a:off x="7888867" y="3470017"/>
            <a:ext cx="104512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Resoure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persons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1B7BE763-BABF-4C12-A36B-4DB518271E00}"/>
              </a:ext>
            </a:extLst>
          </p:cNvPr>
          <p:cNvSpPr/>
          <p:nvPr/>
        </p:nvSpPr>
        <p:spPr bwMode="auto">
          <a:xfrm>
            <a:off x="2199139" y="4294474"/>
            <a:ext cx="5451396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Reporting back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plenary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pin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boards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D2059E93-9BDC-4719-950D-4E5EED8F03DE}"/>
              </a:ext>
            </a:extLst>
          </p:cNvPr>
          <p:cNvSpPr/>
          <p:nvPr/>
        </p:nvSpPr>
        <p:spPr bwMode="auto">
          <a:xfrm rot="21444709">
            <a:off x="4710008" y="3860673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0343DFA4-A32D-4855-994C-20482217A26A}"/>
              </a:ext>
            </a:extLst>
          </p:cNvPr>
          <p:cNvSpPr/>
          <p:nvPr/>
        </p:nvSpPr>
        <p:spPr bwMode="auto">
          <a:xfrm rot="21444709">
            <a:off x="4710007" y="5210722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C2720718-C2C4-4901-A066-31ECD90E2B6C}"/>
              </a:ext>
            </a:extLst>
          </p:cNvPr>
          <p:cNvSpPr/>
          <p:nvPr/>
        </p:nvSpPr>
        <p:spPr bwMode="auto">
          <a:xfrm>
            <a:off x="2199138" y="5641201"/>
            <a:ext cx="5451396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Joint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elaboration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work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programme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CoPs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AA87C55-3254-4E11-AFFB-39907A963B99}"/>
              </a:ext>
            </a:extLst>
          </p:cNvPr>
          <p:cNvSpPr/>
          <p:nvPr/>
        </p:nvSpPr>
        <p:spPr bwMode="auto">
          <a:xfrm>
            <a:off x="418266" y="3507793"/>
            <a:ext cx="104512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Resoure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persons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24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" grpId="0" animBg="1"/>
      <p:bldP spid="11" grpId="0"/>
      <p:bldP spid="9" grpId="0" animBg="1"/>
      <p:bldP spid="10" grpId="0" animBg="1"/>
      <p:bldP spid="16" grpId="0" animBg="1"/>
      <p:bldP spid="17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566B8-CE88-4B07-A9CF-7E498647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09" y="1122737"/>
            <a:ext cx="7776000" cy="617928"/>
          </a:xfrm>
        </p:spPr>
        <p:txBody>
          <a:bodyPr/>
          <a:lstStyle/>
          <a:p>
            <a:r>
              <a:rPr lang="de-DE" dirty="0"/>
              <a:t>Core </a:t>
            </a:r>
            <a:r>
              <a:rPr lang="de-DE" dirty="0" err="1"/>
              <a:t>topics</a:t>
            </a:r>
            <a:r>
              <a:rPr lang="de-DE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F8DB1A-327E-402F-98F6-C93A909505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YouMatch – Presentation at UfM Secretariat 4 Dec 2015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0DE58E-6957-43FE-85B4-04332225FD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29.11.2019</a:t>
            </a:fld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18EADD3-3302-4175-83C2-1423BA5EF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286580"/>
              </p:ext>
            </p:extLst>
          </p:nvPr>
        </p:nvGraphicFramePr>
        <p:xfrm>
          <a:off x="496713" y="1553378"/>
          <a:ext cx="8460000" cy="475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BA5DACEB-0765-4A94-86DB-C9EFEEA1D04A}"/>
              </a:ext>
            </a:extLst>
          </p:cNvPr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9386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577683" y="2176398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9" y="5629413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2562006" y="1499817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Monday, 14:30 – 17:30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5D0750-FFBC-4361-A9F8-942BA376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83" y="1169390"/>
            <a:ext cx="1742805" cy="953463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6BBE99F-CB6A-4209-B7B6-2C4C05930E1A}"/>
              </a:ext>
            </a:extLst>
          </p:cNvPr>
          <p:cNvSpPr/>
          <p:nvPr/>
        </p:nvSpPr>
        <p:spPr bwMode="auto">
          <a:xfrm>
            <a:off x="2587921" y="4742796"/>
            <a:ext cx="3195877" cy="660901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Practice-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oriented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reports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DE902C2D-977E-4C75-817E-5151A5E2C3C8}"/>
              </a:ext>
            </a:extLst>
          </p:cNvPr>
          <p:cNvSpPr/>
          <p:nvPr/>
        </p:nvSpPr>
        <p:spPr bwMode="auto">
          <a:xfrm>
            <a:off x="673099" y="3308909"/>
            <a:ext cx="810350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Data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official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statistics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the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labor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training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market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well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employment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corporate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development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in NRW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F96468AD-A5F6-465D-BC3E-4F0153734C93}"/>
              </a:ext>
            </a:extLst>
          </p:cNvPr>
          <p:cNvSpPr/>
          <p:nvPr/>
        </p:nvSpPr>
        <p:spPr bwMode="auto">
          <a:xfrm>
            <a:off x="3971030" y="4286365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64F9D608-0DC7-48B2-A5D7-ACEADCD8A240}"/>
              </a:ext>
            </a:extLst>
          </p:cNvPr>
          <p:cNvSpPr/>
          <p:nvPr/>
        </p:nvSpPr>
        <p:spPr bwMode="auto">
          <a:xfrm>
            <a:off x="726341" y="5985310"/>
            <a:ext cx="8103500" cy="400686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Link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Labour Market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Employment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Policies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Measures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(Labour Ministry NRW)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6B9C198A-06CF-4251-AEBB-8BA5F9E9FA58}"/>
              </a:ext>
            </a:extLst>
          </p:cNvPr>
          <p:cNvSpPr/>
          <p:nvPr/>
        </p:nvSpPr>
        <p:spPr bwMode="auto">
          <a:xfrm>
            <a:off x="3971031" y="5537280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CAB1F497-3132-4518-B013-89443D7E59ED}"/>
              </a:ext>
            </a:extLst>
          </p:cNvPr>
          <p:cNvSpPr/>
          <p:nvPr/>
        </p:nvSpPr>
        <p:spPr bwMode="auto">
          <a:xfrm>
            <a:off x="5956926" y="5387469"/>
            <a:ext cx="2537080" cy="45507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Short Reports on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selected</a:t>
            </a: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topics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55AF4423-1332-4E9B-96AC-843DE112EF06}"/>
              </a:ext>
            </a:extLst>
          </p:cNvPr>
          <p:cNvSpPr/>
          <p:nvPr/>
        </p:nvSpPr>
        <p:spPr bwMode="auto">
          <a:xfrm>
            <a:off x="5956926" y="4132447"/>
            <a:ext cx="2537080" cy="57111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Semi-annual LM Reports at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various</a:t>
            </a: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levels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3A048F4E-26FD-436D-A014-DDC8E780B160}"/>
              </a:ext>
            </a:extLst>
          </p:cNvPr>
          <p:cNvSpPr/>
          <p:nvPr/>
        </p:nvSpPr>
        <p:spPr bwMode="auto">
          <a:xfrm>
            <a:off x="5956926" y="4817976"/>
            <a:ext cx="2537080" cy="45507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Annual Report on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transition</a:t>
            </a: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school</a:t>
            </a: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work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86EFC75B-6E71-4F39-9537-8948C416C3BA}"/>
              </a:ext>
            </a:extLst>
          </p:cNvPr>
          <p:cNvSpPr/>
          <p:nvPr/>
        </p:nvSpPr>
        <p:spPr bwMode="auto">
          <a:xfrm>
            <a:off x="652011" y="2314295"/>
            <a:ext cx="810350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G.I.B. =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Association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innovative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employment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promotion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North Rhine-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Westphalia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public-owned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institution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of the Federal State NRW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support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employment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promotion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35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" grpId="0" animBg="1"/>
      <p:bldP spid="11" grpId="0"/>
      <p:bldP spid="8" grpId="0" animBg="1"/>
      <p:bldP spid="26" grpId="0" animBg="1"/>
      <p:bldP spid="10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82603" y="2261548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50" y="5695513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2752726" y="1604103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Tuesday, 10:00 – 14:00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DFB8BA0-2095-4839-AC7A-BAC1D802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3" y="1487330"/>
            <a:ext cx="2219325" cy="581025"/>
          </a:xfrm>
          <a:prstGeom prst="rect">
            <a:avLst/>
          </a:prstGeom>
        </p:spPr>
      </p:pic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6B8A22C0-31C9-405D-983D-932A58BE8DA6}"/>
              </a:ext>
            </a:extLst>
          </p:cNvPr>
          <p:cNvSpPr/>
          <p:nvPr/>
        </p:nvSpPr>
        <p:spPr bwMode="auto">
          <a:xfrm>
            <a:off x="767981" y="2314295"/>
            <a:ext cx="7893418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Federal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Employment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Agency – Statistical Service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CE485B1F-8D88-4D26-89D8-4D2312CB387C}"/>
              </a:ext>
            </a:extLst>
          </p:cNvPr>
          <p:cNvSpPr/>
          <p:nvPr/>
        </p:nvSpPr>
        <p:spPr bwMode="auto">
          <a:xfrm>
            <a:off x="767982" y="3508407"/>
            <a:ext cx="2537080" cy="715216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Offical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statistics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in Germany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7A631D5-B66D-455D-8F6E-EB45456B4B77}"/>
              </a:ext>
            </a:extLst>
          </p:cNvPr>
          <p:cNvSpPr/>
          <p:nvPr/>
        </p:nvSpPr>
        <p:spPr bwMode="auto">
          <a:xfrm>
            <a:off x="767982" y="4346248"/>
            <a:ext cx="2537080" cy="125183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FEA own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statistics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data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collection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disseminiation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LM at national and regional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level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54D87541-DA02-4E97-A130-34D3F9B7C9EE}"/>
              </a:ext>
            </a:extLst>
          </p:cNvPr>
          <p:cNvSpPr/>
          <p:nvPr/>
        </p:nvSpPr>
        <p:spPr bwMode="auto">
          <a:xfrm>
            <a:off x="7072999" y="2334777"/>
            <a:ext cx="1610626" cy="6609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1 </a:t>
            </a:r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central</a:t>
            </a: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 Unit in Nürnberg, 5 Regional Offices</a:t>
            </a:r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4F464D6B-366E-45C7-AD04-B22CCE7AF9BF}"/>
              </a:ext>
            </a:extLst>
          </p:cNvPr>
          <p:cNvSpPr/>
          <p:nvPr/>
        </p:nvSpPr>
        <p:spPr bwMode="auto">
          <a:xfrm rot="16200000">
            <a:off x="3375614" y="4205261"/>
            <a:ext cx="429658" cy="286439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684B1866-29CC-4F5F-AE08-3C0747946F81}"/>
              </a:ext>
            </a:extLst>
          </p:cNvPr>
          <p:cNvSpPr/>
          <p:nvPr/>
        </p:nvSpPr>
        <p:spPr bwMode="auto">
          <a:xfrm>
            <a:off x="3936616" y="3508406"/>
            <a:ext cx="3195877" cy="771229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Reference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policy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advice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/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specific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measures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212BD2C4-C7AC-4976-B3C0-40EFB8045D4E}"/>
              </a:ext>
            </a:extLst>
          </p:cNvPr>
          <p:cNvSpPr/>
          <p:nvPr/>
        </p:nvSpPr>
        <p:spPr bwMode="auto">
          <a:xfrm>
            <a:off x="3936617" y="4454160"/>
            <a:ext cx="3195877" cy="71426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Variety of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products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/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tools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different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target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groups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9CCEAC3C-4FC3-4EFA-8119-BEB21EBB5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411" y="4990841"/>
            <a:ext cx="1830383" cy="74644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0672DFE-F227-43D7-913B-0876134F0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012" y="5373601"/>
            <a:ext cx="1329702" cy="10706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57E2195-E01A-4B7D-9D5F-8FDBC0216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534" y="5417987"/>
            <a:ext cx="1054629" cy="981896"/>
          </a:xfrm>
          <a:prstGeom prst="rect">
            <a:avLst/>
          </a:prstGeom>
        </p:spPr>
      </p:pic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2A17655B-65D0-40C6-BED2-98C83635EA2C}"/>
              </a:ext>
            </a:extLst>
          </p:cNvPr>
          <p:cNvSpPr/>
          <p:nvPr/>
        </p:nvSpPr>
        <p:spPr bwMode="auto">
          <a:xfrm>
            <a:off x="7241775" y="4279635"/>
            <a:ext cx="1363019" cy="6609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0" dirty="0" err="1">
                <a:solidFill>
                  <a:schemeClr val="bg2">
                    <a:lumMod val="50000"/>
                  </a:schemeClr>
                </a:solidFill>
              </a:rPr>
              <a:t>Employment</a:t>
            </a:r>
            <a:r>
              <a:rPr lang="de-DE" sz="1400" b="0" dirty="0">
                <a:solidFill>
                  <a:schemeClr val="bg2">
                    <a:lumMod val="50000"/>
                  </a:schemeClr>
                </a:solidFill>
              </a:rPr>
              <a:t> Office Brühl</a:t>
            </a:r>
          </a:p>
        </p:txBody>
      </p:sp>
    </p:spTree>
    <p:extLst>
      <p:ext uri="{BB962C8B-B14F-4D97-AF65-F5344CB8AC3E}">
        <p14:creationId xmlns:p14="http://schemas.microsoft.com/office/powerpoint/2010/main" val="255871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" grpId="0" animBg="1"/>
      <p:bldP spid="11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82601" y="2151380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263527" y="1463215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Wednesday, 10:00 – 12:00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F70F5C-71F5-429F-9961-E88ACF75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4" y="1317067"/>
            <a:ext cx="4056645" cy="752475"/>
          </a:xfrm>
          <a:prstGeom prst="rect">
            <a:avLst/>
          </a:prstGeom>
        </p:spPr>
      </p:pic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9C20FA02-251F-466E-B8AF-D424FBDD0852}"/>
              </a:ext>
            </a:extLst>
          </p:cNvPr>
          <p:cNvSpPr/>
          <p:nvPr/>
        </p:nvSpPr>
        <p:spPr bwMode="auto">
          <a:xfrm>
            <a:off x="1942436" y="3181963"/>
            <a:ext cx="552265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Case Study – Labour Market Information in Ruanda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3091B7-2990-4726-B171-2763CA7ED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338" y="1944543"/>
            <a:ext cx="2109156" cy="9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0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82601" y="2141220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409576" y="1527506"/>
            <a:ext cx="6861557" cy="36427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Reflection Workshop - Wednesday, 13:00 – 14:30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99E20F4-8408-429D-AF17-40D6EDC2F240}"/>
              </a:ext>
            </a:extLst>
          </p:cNvPr>
          <p:cNvSpPr/>
          <p:nvPr/>
        </p:nvSpPr>
        <p:spPr bwMode="auto">
          <a:xfrm>
            <a:off x="1794238" y="3420118"/>
            <a:ext cx="5707112" cy="1499276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Technical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working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groups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priority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subjects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line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identified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needs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first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findings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947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82601" y="2151380"/>
            <a:ext cx="8330386" cy="4394200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48" y="5585345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3877936" y="1585998"/>
            <a:ext cx="5930901" cy="42385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/>
              <a:t>Wednesday, 15:00 – 16:30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9C20FA02-251F-466E-B8AF-D424FBDD0852}"/>
              </a:ext>
            </a:extLst>
          </p:cNvPr>
          <p:cNvSpPr/>
          <p:nvPr/>
        </p:nvSpPr>
        <p:spPr bwMode="auto">
          <a:xfrm>
            <a:off x="796682" y="2361659"/>
            <a:ext cx="7741390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Federal Institute for Vocational Education and Training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9F4A6B-2C5F-4FFD-8234-EFD8AF867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6" y="1124036"/>
            <a:ext cx="3381375" cy="9239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0B82882-9F96-41BC-8116-336826DA6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82" y="3205695"/>
            <a:ext cx="2854477" cy="3182498"/>
          </a:xfrm>
          <a:prstGeom prst="rect">
            <a:avLst/>
          </a:prstGeom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BDEE066-145F-4C75-98BA-E5985DF5EA64}"/>
              </a:ext>
            </a:extLst>
          </p:cNvPr>
          <p:cNvSpPr/>
          <p:nvPr/>
        </p:nvSpPr>
        <p:spPr bwMode="auto">
          <a:xfrm>
            <a:off x="3877936" y="3356854"/>
            <a:ext cx="4660136" cy="1983251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600" b="0" dirty="0">
                <a:solidFill>
                  <a:schemeClr val="bg2">
                    <a:lumMod val="50000"/>
                  </a:schemeClr>
                </a:solidFill>
              </a:rPr>
              <a:t>Annual Data Report </a:t>
            </a:r>
            <a:r>
              <a:rPr lang="en-US" sz="1600" b="0" dirty="0">
                <a:solidFill>
                  <a:schemeClr val="bg2">
                    <a:lumMod val="50000"/>
                  </a:schemeClr>
                </a:solidFill>
              </a:rPr>
              <a:t>supplementing the Report on Vocational Education and Training published by the Federal Ministry of Education and Research (BMBF) by providing a wealth of information and analysis relating to various aspects of the development of vocational education and training and linkage to LM</a:t>
            </a:r>
            <a:endParaRPr lang="de-DE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137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/>
          </p:cNvSpPr>
          <p:nvPr/>
        </p:nvSpPr>
        <p:spPr>
          <a:xfrm>
            <a:off x="673099" y="1456247"/>
            <a:ext cx="8061325" cy="8509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482603" y="2316633"/>
            <a:ext cx="8306543" cy="438162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de-DE" sz="1600" dirty="0">
              <a:latin typeface="+mj-lt"/>
            </a:endParaRPr>
          </a:p>
        </p:txBody>
      </p:sp>
      <p:sp>
        <p:nvSpPr>
          <p:cNvPr id="12" name="Rechtwinkliges Dreieck 11"/>
          <p:cNvSpPr/>
          <p:nvPr/>
        </p:nvSpPr>
        <p:spPr bwMode="auto">
          <a:xfrm rot="16200000">
            <a:off x="7871350" y="5695514"/>
            <a:ext cx="825688" cy="1719617"/>
          </a:xfrm>
          <a:prstGeom prst="rtTriangle">
            <a:avLst/>
          </a:prstGeom>
          <a:solidFill>
            <a:srgbClr val="48B1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A2387034-1214-45B8-8B36-FBDB5E538870}"/>
              </a:ext>
            </a:extLst>
          </p:cNvPr>
          <p:cNvSpPr txBox="1">
            <a:spLocks/>
          </p:cNvSpPr>
          <p:nvPr/>
        </p:nvSpPr>
        <p:spPr>
          <a:xfrm>
            <a:off x="2685944" y="1766604"/>
            <a:ext cx="5913928" cy="4226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err="1"/>
              <a:t>Thursday</a:t>
            </a:r>
            <a:r>
              <a:rPr lang="de-DE" sz="2000" dirty="0"/>
              <a:t>, 10:30 – 13:00</a:t>
            </a:r>
            <a:endParaRPr lang="en-GB" sz="2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9C20FA02-251F-466E-B8AF-D424FBDD0852}"/>
              </a:ext>
            </a:extLst>
          </p:cNvPr>
          <p:cNvSpPr/>
          <p:nvPr/>
        </p:nvSpPr>
        <p:spPr bwMode="auto">
          <a:xfrm>
            <a:off x="594536" y="2610017"/>
            <a:ext cx="8061324" cy="686650"/>
          </a:xfrm>
          <a:prstGeom prst="roundRect">
            <a:avLst/>
          </a:prstGeom>
          <a:noFill/>
          <a:ln w="28575" cap="flat" cmpd="sng" algn="ctr">
            <a:solidFill>
              <a:srgbClr val="48B1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Instrument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analysis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forecasting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skilled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labour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demand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supply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in North Rhine-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Westphalia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its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sub-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regions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well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as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industries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sz="1600" b="0" dirty="0" err="1">
                <a:solidFill>
                  <a:schemeClr val="bg2">
                    <a:lumMod val="50000"/>
                  </a:schemeClr>
                </a:solidFill>
              </a:rPr>
              <a:t>until</a:t>
            </a:r>
            <a:r>
              <a:rPr lang="de-DE" sz="1600" b="0" dirty="0">
                <a:solidFill>
                  <a:schemeClr val="bg2">
                    <a:lumMod val="50000"/>
                  </a:schemeClr>
                </a:solidFill>
              </a:rPr>
              <a:t> 2030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DF2D75-3C4B-4E30-8207-E3D41919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38" y="1339500"/>
            <a:ext cx="1973804" cy="11456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890922-5BA1-4171-837D-E411B5D75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76" y="4070983"/>
            <a:ext cx="3028784" cy="6866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3A1B9D-DF3C-4F20-A7F3-3A58050FB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093" y="3346520"/>
            <a:ext cx="3028784" cy="6866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BFF60C1-65C1-4F84-8C37-AB2D60C87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83" y="4085822"/>
            <a:ext cx="2425558" cy="23593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F6D7876-98DC-44F9-A8C4-DB8096390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923" y="4046884"/>
            <a:ext cx="2152842" cy="24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" grpId="0" animBg="1"/>
      <p:bldP spid="11" grpId="0"/>
      <p:bldP spid="30" grpId="0" animBg="1"/>
    </p:bldLst>
  </p:timing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0</TotalTime>
  <Words>1007</Words>
  <Application>Microsoft Office PowerPoint</Application>
  <PresentationFormat>Bildschirmpräsentation (4:3)</PresentationFormat>
  <Paragraphs>137</Paragraphs>
  <Slides>25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Wingdings</vt:lpstr>
      <vt:lpstr>giz-powerpoint-20141103-v3</vt:lpstr>
      <vt:lpstr>Cover</vt:lpstr>
      <vt:lpstr>1_giz-powerpoint-20141103-v3</vt:lpstr>
      <vt:lpstr>PowerPoint-Präsentation</vt:lpstr>
      <vt:lpstr>Study Tour Programme</vt:lpstr>
      <vt:lpstr>Core topics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Snapshot    Federal State North Rhine-Westphalia</vt:lpstr>
      <vt:lpstr>PowerPoint-Präsentation</vt:lpstr>
      <vt:lpstr>PowerPoint-Präsentation</vt:lpstr>
      <vt:lpstr>PowerPoint-Präsentation</vt:lpstr>
      <vt:lpstr>PowerPoint-Präsentation</vt:lpstr>
      <vt:lpstr>Needs assessment and guiding questions</vt:lpstr>
      <vt:lpstr>PowerPoint-Präsentation</vt:lpstr>
      <vt:lpstr>PowerPoint-Präsentation</vt:lpstr>
      <vt:lpstr>PowerPoint-Präsentation</vt:lpstr>
      <vt:lpstr>Reflection Workshop (Wednesday)</vt:lpstr>
      <vt:lpstr>PowerPoint-Präsentation</vt:lpstr>
      <vt:lpstr>Closing Session (Friday)</vt:lpstr>
      <vt:lpstr>PowerPoint-Präsentation</vt:lpstr>
      <vt:lpstr>PowerPoint-Präsentation</vt:lpstr>
    </vt:vector>
  </TitlesOfParts>
  <Company>Crossmedia Beratung und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Ira Olaleye</dc:creator>
  <cp:keywords>GIZ-Leerfolie</cp:keywords>
  <cp:lastModifiedBy>Katja Janischewski</cp:lastModifiedBy>
  <cp:revision>1968</cp:revision>
  <cp:lastPrinted>2017-04-21T15:34:58Z</cp:lastPrinted>
  <dcterms:created xsi:type="dcterms:W3CDTF">2013-03-28T07:18:44Z</dcterms:created>
  <dcterms:modified xsi:type="dcterms:W3CDTF">2019-11-29T14:26:50Z</dcterms:modified>
</cp:coreProperties>
</file>